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36"/>
  </p:notesMasterIdLst>
  <p:sldIdLst>
    <p:sldId id="256" r:id="rId4"/>
    <p:sldId id="257" r:id="rId5"/>
    <p:sldId id="261" r:id="rId6"/>
    <p:sldId id="259" r:id="rId7"/>
    <p:sldId id="260" r:id="rId8"/>
    <p:sldId id="263" r:id="rId9"/>
    <p:sldId id="262" r:id="rId10"/>
    <p:sldId id="265" r:id="rId11"/>
    <p:sldId id="264" r:id="rId12"/>
    <p:sldId id="268" r:id="rId13"/>
    <p:sldId id="266" r:id="rId14"/>
    <p:sldId id="267" r:id="rId15"/>
    <p:sldId id="269" r:id="rId16"/>
    <p:sldId id="272" r:id="rId17"/>
    <p:sldId id="270" r:id="rId18"/>
    <p:sldId id="275" r:id="rId19"/>
    <p:sldId id="271" r:id="rId20"/>
    <p:sldId id="273" r:id="rId21"/>
    <p:sldId id="274" r:id="rId22"/>
    <p:sldId id="277" r:id="rId23"/>
    <p:sldId id="278" r:id="rId24"/>
    <p:sldId id="276" r:id="rId25"/>
    <p:sldId id="279" r:id="rId26"/>
    <p:sldId id="281" r:id="rId27"/>
    <p:sldId id="283" r:id="rId28"/>
    <p:sldId id="282" r:id="rId29"/>
    <p:sldId id="284" r:id="rId30"/>
    <p:sldId id="285" r:id="rId31"/>
    <p:sldId id="286" r:id="rId32"/>
    <p:sldId id="287" r:id="rId33"/>
    <p:sldId id="288" r:id="rId34"/>
    <p:sldId id="258" r:id="rId35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07F98-195C-43E8-BB8B-88DEE4B3B90C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91E4A-AE56-4A19-9264-230E6CE4B2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78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191E4A-AE56-4A19-9264-230E6CE4B2C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963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4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7" descr="Gráfico&#10;&#10;O conteúdo gerado por IA pode estar incorreto."/>
          <p:cNvPicPr/>
          <p:nvPr/>
        </p:nvPicPr>
        <p:blipFill>
          <a:blip r:embed="rId14"/>
          <a:stretch/>
        </p:blipFill>
        <p:spPr>
          <a:xfrm>
            <a:off x="0" y="360"/>
            <a:ext cx="12191760" cy="6856920"/>
          </a:xfrm>
          <a:prstGeom prst="rect">
            <a:avLst/>
          </a:prstGeom>
          <a:ln w="0">
            <a:noFill/>
          </a:ln>
        </p:spPr>
      </p:pic>
      <p:pic>
        <p:nvPicPr>
          <p:cNvPr id="8" name="Imagem 9"/>
          <p:cNvPicPr/>
          <p:nvPr/>
        </p:nvPicPr>
        <p:blipFill>
          <a:blip r:embed="rId15"/>
          <a:stretch/>
        </p:blipFill>
        <p:spPr>
          <a:xfrm>
            <a:off x="7724160" y="6389280"/>
            <a:ext cx="3918600" cy="395280"/>
          </a:xfrm>
          <a:prstGeom prst="rect">
            <a:avLst/>
          </a:prstGeom>
          <a:ln w="0">
            <a:noFill/>
          </a:ln>
        </p:spPr>
      </p:pic>
      <p:cxnSp>
        <p:nvCxnSpPr>
          <p:cNvPr id="2" name="Conector reto 11"/>
          <p:cNvCxnSpPr/>
          <p:nvPr/>
        </p:nvCxnSpPr>
        <p:spPr>
          <a:xfrm>
            <a:off x="0" y="1047600"/>
            <a:ext cx="11268360" cy="360"/>
          </a:xfrm>
          <a:prstGeom prst="straightConnector1">
            <a:avLst/>
          </a:prstGeom>
          <a:ln>
            <a:solidFill>
              <a:srgbClr val="009999"/>
            </a:solidFill>
          </a:ln>
        </p:spPr>
      </p:cxnSp>
      <p:pic>
        <p:nvPicPr>
          <p:cNvPr id="3" name="Imagem 7" descr="Ícone&#10;&#10;O conteúdo gerado por IA pode estar incorreto."/>
          <p:cNvPicPr/>
          <p:nvPr/>
        </p:nvPicPr>
        <p:blipFill>
          <a:blip r:embed="rId16"/>
          <a:stretch/>
        </p:blipFill>
        <p:spPr>
          <a:xfrm>
            <a:off x="0" y="360"/>
            <a:ext cx="12191760" cy="685692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525400" y="1122480"/>
            <a:ext cx="9143640" cy="1476720"/>
          </a:xfrm>
          <a:prstGeom prst="rect">
            <a:avLst/>
          </a:prstGeom>
          <a:noFill/>
          <a:ln w="0">
            <a:noFill/>
          </a:ln>
        </p:spPr>
        <p:txBody>
          <a:bodyPr lIns="720000" rIns="720000" anchor="ctr">
            <a:normAutofit/>
          </a:bodyPr>
          <a:lstStyle/>
          <a:p>
            <a:pPr indent="0" algn="r">
              <a:lnSpc>
                <a:spcPct val="90000"/>
              </a:lnSpc>
              <a:buNone/>
            </a:pPr>
            <a:r>
              <a:rPr lang="pt-BR" sz="4000" b="0" strike="noStrike" spc="-1">
                <a:solidFill>
                  <a:srgbClr val="FFFFFF"/>
                </a:solidFill>
                <a:latin typeface="Montserrat ExtraBold"/>
              </a:rPr>
              <a:t>Título aqui</a:t>
            </a:r>
            <a:endParaRPr lang="pt-BR" sz="4000" b="0" strike="noStrike" spc="-1">
              <a:solidFill>
                <a:srgbClr val="000000"/>
              </a:solidFill>
              <a:latin typeface="Aptos"/>
            </a:endParaRPr>
          </a:p>
        </p:txBody>
      </p:sp>
      <p:pic>
        <p:nvPicPr>
          <p:cNvPr id="5" name="Imagem 9"/>
          <p:cNvPicPr/>
          <p:nvPr/>
        </p:nvPicPr>
        <p:blipFill>
          <a:blip r:embed="rId15"/>
          <a:stretch/>
        </p:blipFill>
        <p:spPr>
          <a:xfrm>
            <a:off x="3026160" y="6027840"/>
            <a:ext cx="6139080" cy="619200"/>
          </a:xfrm>
          <a:prstGeom prst="rect">
            <a:avLst/>
          </a:prstGeom>
          <a:ln w="0">
            <a:noFill/>
          </a:ln>
        </p:spPr>
      </p:pic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2525760" y="3590640"/>
            <a:ext cx="9143640" cy="717120"/>
          </a:xfrm>
          <a:prstGeom prst="rect">
            <a:avLst/>
          </a:prstGeom>
          <a:noFill/>
          <a:ln w="0">
            <a:noFill/>
          </a:ln>
        </p:spPr>
        <p:txBody>
          <a:bodyPr rIns="720000" anchor="t">
            <a:noAutofit/>
          </a:bodyPr>
          <a:lstStyle/>
          <a:p>
            <a:pPr indent="0" algn="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1800" b="0" strike="noStrike" spc="-1">
                <a:solidFill>
                  <a:srgbClr val="FFFFFF"/>
                </a:solidFill>
                <a:latin typeface="Montserrat"/>
              </a:rPr>
              <a:t>Subtítulo aqui</a:t>
            </a:r>
            <a:endParaRPr lang="pt-BR" sz="1800" b="0" strike="noStrike" spc="-1">
              <a:solidFill>
                <a:srgbClr val="595959"/>
              </a:solidFill>
              <a:latin typeface="Montserrat 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m 7" descr="Gráfico&#10;&#10;O conteúdo gerado por IA pode estar incorreto."/>
          <p:cNvPicPr/>
          <p:nvPr/>
        </p:nvPicPr>
        <p:blipFill>
          <a:blip r:embed="rId14"/>
          <a:stretch/>
        </p:blipFill>
        <p:spPr>
          <a:xfrm>
            <a:off x="0" y="360"/>
            <a:ext cx="12191760" cy="6856920"/>
          </a:xfrm>
          <a:prstGeom prst="rect">
            <a:avLst/>
          </a:prstGeom>
          <a:ln w="0">
            <a:noFill/>
          </a:ln>
        </p:spPr>
      </p:pic>
      <p:pic>
        <p:nvPicPr>
          <p:cNvPr id="44" name="Imagem 9"/>
          <p:cNvPicPr/>
          <p:nvPr/>
        </p:nvPicPr>
        <p:blipFill>
          <a:blip r:embed="rId15"/>
          <a:stretch/>
        </p:blipFill>
        <p:spPr>
          <a:xfrm>
            <a:off x="7724160" y="6389280"/>
            <a:ext cx="3918600" cy="395280"/>
          </a:xfrm>
          <a:prstGeom prst="rect">
            <a:avLst/>
          </a:prstGeom>
          <a:ln w="0">
            <a:noFill/>
          </a:ln>
        </p:spPr>
      </p:pic>
      <p:cxnSp>
        <p:nvCxnSpPr>
          <p:cNvPr id="45" name="Conector reto 11"/>
          <p:cNvCxnSpPr/>
          <p:nvPr/>
        </p:nvCxnSpPr>
        <p:spPr>
          <a:xfrm>
            <a:off x="0" y="1047600"/>
            <a:ext cx="11268360" cy="360"/>
          </a:xfrm>
          <a:prstGeom prst="straightConnector1">
            <a:avLst/>
          </a:prstGeom>
          <a:ln>
            <a:solidFill>
              <a:srgbClr val="009999"/>
            </a:solidFill>
          </a:ln>
        </p:spPr>
      </p:cxn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0" y="365040"/>
            <a:ext cx="11267640" cy="682200"/>
          </a:xfrm>
          <a:prstGeom prst="rect">
            <a:avLst/>
          </a:prstGeom>
          <a:noFill/>
          <a:ln w="0">
            <a:noFill/>
          </a:ln>
        </p:spPr>
        <p:txBody>
          <a:bodyPr lIns="720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pt-BR" sz="2800" b="0" strike="noStrike" spc="-1">
                <a:solidFill>
                  <a:srgbClr val="009999"/>
                </a:solidFill>
                <a:latin typeface="Montserrat ExtraBold"/>
              </a:rPr>
              <a:t>Clique para editar o título Mestre</a:t>
            </a:r>
            <a:endParaRPr lang="pt-B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96880" y="1482840"/>
            <a:ext cx="1067076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t-BR" sz="2400" b="0" strike="noStrike" spc="-1">
                <a:solidFill>
                  <a:srgbClr val="595959"/>
                </a:solidFill>
                <a:latin typeface="Montserrat "/>
              </a:rPr>
              <a:t>Clique para editar os estilos de texto Mestres</a:t>
            </a: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pt-BR" sz="2000" b="0" strike="noStrike" spc="-1">
                <a:solidFill>
                  <a:srgbClr val="595959"/>
                </a:solidFill>
                <a:latin typeface="Montserrat "/>
              </a:rPr>
              <a:t>Segundo nível</a:t>
            </a:r>
          </a:p>
          <a:p>
            <a:pPr marL="914400" indent="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pt-BR" sz="1600" b="0" strike="noStrike" spc="-1">
                <a:solidFill>
                  <a:srgbClr val="595959"/>
                </a:solidFill>
                <a:latin typeface="Montserrat "/>
              </a:rPr>
              <a:t>Terceiro nível</a:t>
            </a:r>
          </a:p>
          <a:p>
            <a:pPr marL="1371600" indent="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pt-BR" sz="1400" b="0" strike="noStrike" spc="-1">
                <a:solidFill>
                  <a:srgbClr val="595959"/>
                </a:solidFill>
                <a:latin typeface="Montserrat "/>
              </a:rPr>
              <a:t>Quarto nível</a:t>
            </a:r>
          </a:p>
          <a:p>
            <a:pPr marL="1828800" indent="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pt-BR" sz="1400" b="0" strike="noStrike" spc="-1">
                <a:solidFill>
                  <a:srgbClr val="595959"/>
                </a:solidFill>
                <a:latin typeface="Montserrat "/>
              </a:rPr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m 7" descr="Gráfico&#10;&#10;O conteúdo gerado por IA pode estar incorreto."/>
          <p:cNvPicPr/>
          <p:nvPr/>
        </p:nvPicPr>
        <p:blipFill>
          <a:blip r:embed="rId14"/>
          <a:stretch/>
        </p:blipFill>
        <p:spPr>
          <a:xfrm>
            <a:off x="0" y="360"/>
            <a:ext cx="12191760" cy="6856920"/>
          </a:xfrm>
          <a:prstGeom prst="rect">
            <a:avLst/>
          </a:prstGeom>
          <a:ln w="0">
            <a:noFill/>
          </a:ln>
        </p:spPr>
      </p:pic>
      <p:pic>
        <p:nvPicPr>
          <p:cNvPr id="85" name="Imagem 9"/>
          <p:cNvPicPr/>
          <p:nvPr/>
        </p:nvPicPr>
        <p:blipFill>
          <a:blip r:embed="rId15"/>
          <a:stretch/>
        </p:blipFill>
        <p:spPr>
          <a:xfrm>
            <a:off x="7724160" y="6389280"/>
            <a:ext cx="3918600" cy="395280"/>
          </a:xfrm>
          <a:prstGeom prst="rect">
            <a:avLst/>
          </a:prstGeom>
          <a:ln w="0">
            <a:noFill/>
          </a:ln>
        </p:spPr>
      </p:pic>
      <p:cxnSp>
        <p:nvCxnSpPr>
          <p:cNvPr id="86" name="Conector reto 11"/>
          <p:cNvCxnSpPr/>
          <p:nvPr/>
        </p:nvCxnSpPr>
        <p:spPr>
          <a:xfrm>
            <a:off x="0" y="1047600"/>
            <a:ext cx="11268360" cy="360"/>
          </a:xfrm>
          <a:prstGeom prst="straightConnector1">
            <a:avLst/>
          </a:prstGeom>
          <a:ln>
            <a:solidFill>
              <a:srgbClr val="009999"/>
            </a:solidFill>
          </a:ln>
        </p:spPr>
      </p:cxnSp>
      <p:pic>
        <p:nvPicPr>
          <p:cNvPr id="87" name="Imagem 7"/>
          <p:cNvPicPr/>
          <p:nvPr/>
        </p:nvPicPr>
        <p:blipFill>
          <a:blip r:embed="rId16"/>
          <a:stretch/>
        </p:blipFill>
        <p:spPr>
          <a:xfrm>
            <a:off x="0" y="1800"/>
            <a:ext cx="12191760" cy="6853680"/>
          </a:xfrm>
          <a:prstGeom prst="rect">
            <a:avLst/>
          </a:prstGeom>
          <a:ln w="0">
            <a:noFill/>
          </a:ln>
        </p:spPr>
      </p:pic>
      <p:sp>
        <p:nvSpPr>
          <p:cNvPr id="88" name="Retângulo 3"/>
          <p:cNvSpPr/>
          <p:nvPr/>
        </p:nvSpPr>
        <p:spPr>
          <a:xfrm>
            <a:off x="2343240" y="2631960"/>
            <a:ext cx="7505280" cy="1593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solidFill>
                <a:schemeClr val="lt1"/>
              </a:solidFill>
              <a:latin typeface="Aptos"/>
            </a:endParaRPr>
          </a:p>
        </p:txBody>
      </p:sp>
      <p:pic>
        <p:nvPicPr>
          <p:cNvPr id="89" name="Imagem 9"/>
          <p:cNvPicPr/>
          <p:nvPr/>
        </p:nvPicPr>
        <p:blipFill>
          <a:blip r:embed="rId15"/>
          <a:stretch/>
        </p:blipFill>
        <p:spPr>
          <a:xfrm>
            <a:off x="2895840" y="3164040"/>
            <a:ext cx="6399720" cy="64548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800" b="0" strike="noStrike" spc="-1">
                <a:solidFill>
                  <a:srgbClr val="000000"/>
                </a:solidFill>
                <a:latin typeface="Aptos"/>
              </a:rPr>
              <a:t>Clique para editar o formato do texto do título</a:t>
            </a: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595959"/>
                </a:solidFill>
                <a:latin typeface="Montserrat "/>
              </a:rPr>
              <a:t>Clique para editar o formato do texto da estrutura de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595959"/>
                </a:solidFill>
                <a:latin typeface="Montserrat "/>
              </a:rPr>
              <a:t>2.º nível da estrutura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595959"/>
                </a:solidFill>
                <a:latin typeface="Montserrat "/>
              </a:rPr>
              <a:t>3.º nível da estrutura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595959"/>
                </a:solidFill>
                <a:latin typeface="Montserrat "/>
              </a:rPr>
              <a:t>4.º nível da estrutura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595959"/>
                </a:solidFill>
                <a:latin typeface="Montserrat "/>
              </a:rPr>
              <a:t>5.º nível da estrutura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595959"/>
                </a:solidFill>
                <a:latin typeface="Montserrat "/>
              </a:rPr>
              <a:t>6.º nível da estrutura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595959"/>
                </a:solidFill>
                <a:latin typeface="Montserrat 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2525400" y="1122480"/>
            <a:ext cx="9143640" cy="1476720"/>
          </a:xfrm>
          <a:prstGeom prst="rect">
            <a:avLst/>
          </a:prstGeom>
          <a:noFill/>
          <a:ln w="0">
            <a:noFill/>
          </a:ln>
        </p:spPr>
        <p:txBody>
          <a:bodyPr lIns="720000" rIns="720000" anchor="ctr">
            <a:noAutofit/>
          </a:bodyPr>
          <a:lstStyle/>
          <a:p>
            <a:pPr indent="0" algn="just">
              <a:buNone/>
            </a:pPr>
            <a:r>
              <a:rPr lang="pt-BR" sz="2800" b="0" strike="noStrike" spc="-1" dirty="0">
                <a:latin typeface="Montserrat ExtraBold"/>
              </a:rPr>
              <a:t>Vacina Pneumocócica 20-valente no SUS : implantação e estratégias de operacionalização na Bahia</a:t>
            </a: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2525400" y="2785320"/>
            <a:ext cx="9143640" cy="619200"/>
          </a:xfrm>
          <a:prstGeom prst="rect">
            <a:avLst/>
          </a:prstGeom>
          <a:noFill/>
          <a:ln w="0">
            <a:noFill/>
          </a:ln>
        </p:spPr>
        <p:txBody>
          <a:bodyPr rIns="720000" anchor="t">
            <a:noAutofit/>
          </a:bodyPr>
          <a:lstStyle/>
          <a:p>
            <a:pPr indent="0" algn="just">
              <a:buNone/>
            </a:pPr>
            <a:r>
              <a:rPr lang="pt-BR" sz="2000" b="0" strike="noStrike" spc="-1" dirty="0">
                <a:solidFill>
                  <a:srgbClr val="FFFFFF"/>
                </a:solidFill>
                <a:latin typeface="Montserrat ExtraBold"/>
              </a:rPr>
              <a:t>Um diálogo sobre a introdução da vacina </a:t>
            </a:r>
            <a:r>
              <a:rPr lang="pt-BR" sz="2000" b="0" strike="noStrike" spc="-1" dirty="0" err="1">
                <a:solidFill>
                  <a:srgbClr val="FFFFFF"/>
                </a:solidFill>
                <a:latin typeface="Montserrat ExtraBold"/>
              </a:rPr>
              <a:t>Pneumo</a:t>
            </a:r>
            <a:r>
              <a:rPr lang="pt-BR" sz="2000" spc="-1" dirty="0" err="1">
                <a:solidFill>
                  <a:srgbClr val="FFFFFF"/>
                </a:solidFill>
                <a:latin typeface="Montserrat ExtraBold"/>
              </a:rPr>
              <a:t>cóccica</a:t>
            </a:r>
            <a:r>
              <a:rPr lang="pt-BR" sz="2000" spc="-1" dirty="0">
                <a:solidFill>
                  <a:srgbClr val="FFFFFF"/>
                </a:solidFill>
                <a:latin typeface="Montserrat ExtraBold"/>
              </a:rPr>
              <a:t> 20 pelo Programa Nacional de Imunização</a:t>
            </a:r>
            <a:endParaRPr lang="pt-BR" sz="2000" b="0" strike="noStrike" spc="-1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/>
          </p:nvPr>
        </p:nvSpPr>
        <p:spPr>
          <a:xfrm>
            <a:off x="2525760" y="3590640"/>
            <a:ext cx="9143640" cy="717120"/>
          </a:xfrm>
          <a:prstGeom prst="rect">
            <a:avLst/>
          </a:prstGeom>
          <a:noFill/>
          <a:ln w="0">
            <a:noFill/>
          </a:ln>
        </p:spPr>
        <p:txBody>
          <a:bodyPr rIns="720000" anchor="t">
            <a:noAutofit/>
          </a:bodyPr>
          <a:lstStyle/>
          <a:p>
            <a:pPr indent="0" algn="ctr">
              <a:lnSpc>
                <a:spcPct val="90000"/>
              </a:lnSpc>
              <a:spcBef>
                <a:spcPts val="1417"/>
              </a:spcBef>
              <a:buNone/>
            </a:pPr>
            <a:r>
              <a:rPr lang="pt-BR" sz="1800" b="0" strike="noStrike" spc="-1" dirty="0">
                <a:solidFill>
                  <a:srgbClr val="FFFFFF"/>
                </a:solidFill>
                <a:latin typeface="Montserrat"/>
              </a:rPr>
              <a:t>Palestrantes</a:t>
            </a:r>
          </a:p>
          <a:p>
            <a:pPr indent="0" algn="ctr">
              <a:spcBef>
                <a:spcPts val="1417"/>
              </a:spcBef>
              <a:buNone/>
            </a:pPr>
            <a:r>
              <a:rPr lang="pt-BR" sz="1400" b="1" i="0" dirty="0">
                <a:effectLst/>
              </a:rPr>
              <a:t>Vânia Rebouças B. </a:t>
            </a:r>
            <a:r>
              <a:rPr lang="pt-BR" sz="1400" b="1" i="0" dirty="0" err="1">
                <a:effectLst/>
              </a:rPr>
              <a:t>Vanden</a:t>
            </a:r>
            <a:r>
              <a:rPr lang="pt-BR" sz="1400" b="1" i="0" dirty="0">
                <a:effectLst/>
              </a:rPr>
              <a:t> </a:t>
            </a:r>
            <a:r>
              <a:rPr lang="pt-BR" sz="1400" b="1" i="0" dirty="0" err="1">
                <a:effectLst/>
              </a:rPr>
              <a:t>Broucken</a:t>
            </a:r>
            <a:r>
              <a:rPr lang="pt-BR" sz="1400" b="1" i="0" dirty="0">
                <a:effectLst/>
              </a:rPr>
              <a:t> | Aida Ramos Pereira | Samara Santos </a:t>
            </a:r>
            <a:r>
              <a:rPr lang="pt-BR" sz="1400" b="1" i="0" dirty="0" err="1">
                <a:effectLst/>
              </a:rPr>
              <a:t>Uzêda</a:t>
            </a:r>
            <a:endParaRPr lang="pt-BR" sz="1400" b="0" strike="noStrike" spc="-1" dirty="0">
              <a:solidFill>
                <a:srgbClr val="FFFFFF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26943-8B26-28B5-1199-C5E94E69B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680129"/>
          </a:xfrm>
        </p:spPr>
        <p:txBody>
          <a:bodyPr/>
          <a:lstStyle/>
          <a:p>
            <a:r>
              <a:rPr lang="pt-BR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</a:rPr>
              <a:t>Recuperação de Calendário Vacinal</a:t>
            </a:r>
            <a:endParaRPr lang="pt-BR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0BF4C45-FEB2-6340-063E-6F2900281981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465007" y="1971390"/>
            <a:ext cx="9085006" cy="412124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4BB2C98-1E03-B889-8837-98AD3497DC63}"/>
              </a:ext>
            </a:extLst>
          </p:cNvPr>
          <p:cNvSpPr txBox="1"/>
          <p:nvPr/>
        </p:nvSpPr>
        <p:spPr>
          <a:xfrm>
            <a:off x="2507226" y="1277893"/>
            <a:ext cx="37952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chemeClr val="accent2">
                    <a:lumMod val="75000"/>
                  </a:schemeClr>
                </a:solidFill>
              </a:rPr>
              <a:t>Como conduzir?</a:t>
            </a:r>
          </a:p>
        </p:txBody>
      </p:sp>
    </p:spTree>
    <p:extLst>
      <p:ext uri="{BB962C8B-B14F-4D97-AF65-F5344CB8AC3E}">
        <p14:creationId xmlns:p14="http://schemas.microsoft.com/office/powerpoint/2010/main" val="355326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C2ADD-4514-F31F-5C70-EBF15D02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546526"/>
          </a:xfrm>
        </p:spPr>
        <p:txBody>
          <a:bodyPr/>
          <a:lstStyle/>
          <a:p>
            <a:r>
              <a:rPr lang="pt-BR" b="1" i="0" dirty="0">
                <a:solidFill>
                  <a:schemeClr val="tx2"/>
                </a:solidFill>
                <a:effectLst/>
              </a:rPr>
              <a:t>Criança de 5 a 10 meses</a:t>
            </a:r>
            <a:endParaRPr lang="pt-BR" dirty="0">
              <a:solidFill>
                <a:schemeClr val="tx2"/>
              </a:solidFill>
            </a:endParaRP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F9FCC92B-2A61-3AAF-F67D-F45FE1E3E3B6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4689986" y="1418400"/>
            <a:ext cx="6259177" cy="4419419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1FA3DD5-4100-226F-5C93-8FC3711E7241}"/>
              </a:ext>
            </a:extLst>
          </p:cNvPr>
          <p:cNvSpPr txBox="1"/>
          <p:nvPr/>
        </p:nvSpPr>
        <p:spPr>
          <a:xfrm flipH="1">
            <a:off x="6223818" y="1018290"/>
            <a:ext cx="4306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Sem esquema/ incompleto</a:t>
            </a:r>
            <a:endParaRPr lang="pt-B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395F2DB-5417-2EE1-4B21-D79D43326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931" y="1847137"/>
            <a:ext cx="2743320" cy="356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1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4AD9-2FEF-1B79-F284-542B1E599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72" y="0"/>
            <a:ext cx="10225669" cy="1144800"/>
          </a:xfrm>
        </p:spPr>
        <p:txBody>
          <a:bodyPr/>
          <a:lstStyle/>
          <a:p>
            <a:r>
              <a:rPr lang="pt-BR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</a:rPr>
              <a:t>Criança de 11 meses</a:t>
            </a:r>
            <a:endParaRPr lang="pt-BR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D4A9939-E556-ADE2-C68F-C72A6F0CA90E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8188014" y="1796903"/>
            <a:ext cx="2805168" cy="3916297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46A2ED7-C358-1480-38A8-EE192D9EE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81" y="1800835"/>
            <a:ext cx="6622739" cy="391236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6D76B73-A5EE-7DFA-810B-C5342BABAB38}"/>
              </a:ext>
            </a:extLst>
          </p:cNvPr>
          <p:cNvSpPr txBox="1"/>
          <p:nvPr/>
        </p:nvSpPr>
        <p:spPr>
          <a:xfrm>
            <a:off x="1799303" y="1144800"/>
            <a:ext cx="3608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Sem Esquema Completo</a:t>
            </a:r>
          </a:p>
        </p:txBody>
      </p:sp>
    </p:spTree>
    <p:extLst>
      <p:ext uri="{BB962C8B-B14F-4D97-AF65-F5344CB8AC3E}">
        <p14:creationId xmlns:p14="http://schemas.microsoft.com/office/powerpoint/2010/main" val="265004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ECABB-D623-E4E6-B733-0F9358524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</a:rPr>
              <a:t>Criança de 12 meses a 4 anos 11 meses e 29 dias</a:t>
            </a:r>
            <a:endParaRPr lang="pt-BR" sz="36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14888AB-526F-13D9-DA5E-C4713CE2A1CD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818669" y="1750141"/>
            <a:ext cx="3638534" cy="3709764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9708E87-01D3-0ABA-7CBC-198BC0A9C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444" y="1750141"/>
            <a:ext cx="3303938" cy="370976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D9EBFE3-75F9-6B0F-F77F-032603B25E38}"/>
              </a:ext>
            </a:extLst>
          </p:cNvPr>
          <p:cNvSpPr txBox="1"/>
          <p:nvPr/>
        </p:nvSpPr>
        <p:spPr>
          <a:xfrm>
            <a:off x="934064" y="5438541"/>
            <a:ext cx="10028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dirty="0">
                <a:effectLst/>
              </a:rPr>
              <a:t>Registro adequado garante a proteção e o monitoramento.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03421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E1AE7-FCA5-6F43-E943-B6F1DA324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611303"/>
          </a:xfrm>
        </p:spPr>
        <p:txBody>
          <a:bodyPr/>
          <a:lstStyle/>
          <a:p>
            <a:r>
              <a:rPr lang="pt-BR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</a:rPr>
              <a:t>Transição e Continuidade do Cuidado</a:t>
            </a:r>
            <a:endParaRPr lang="pt-BR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F67A438-D408-CE26-C99B-5554354B1EEB}"/>
              </a:ext>
            </a:extLst>
          </p:cNvPr>
          <p:cNvSpPr txBox="1"/>
          <p:nvPr/>
        </p:nvSpPr>
        <p:spPr>
          <a:xfrm>
            <a:off x="1917290" y="1456794"/>
            <a:ext cx="883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C00000"/>
                </a:solidFill>
              </a:rPr>
              <a:t>Implantação da VPC20 na Bahia com manutenção da proteção pneumocócica.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AEAEFB2-D95F-1A6F-D2C0-F79E7052D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83" y="2377348"/>
            <a:ext cx="10373088" cy="302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64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0AD5A-E547-1C8A-D726-C8EA97A8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545" y="135949"/>
            <a:ext cx="7197333" cy="886606"/>
          </a:xfrm>
        </p:spPr>
        <p:txBody>
          <a:bodyPr/>
          <a:lstStyle/>
          <a:p>
            <a:r>
              <a:rPr lang="pt-BR" b="1" i="0" dirty="0">
                <a:effectLst/>
              </a:rPr>
              <a:t>Gestão e cadeia de frio</a:t>
            </a:r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AAE2E09-72BB-46A1-8940-073414B5220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909484" y="1629092"/>
            <a:ext cx="9960077" cy="308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5626CD6-C672-1FB6-54E8-C848DB1B30B1}"/>
              </a:ext>
            </a:extLst>
          </p:cNvPr>
          <p:cNvSpPr/>
          <p:nvPr/>
        </p:nvSpPr>
        <p:spPr>
          <a:xfrm>
            <a:off x="909484" y="5228908"/>
            <a:ext cx="9960077" cy="4364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0" i="0" dirty="0">
                <a:effectLst/>
              </a:rPr>
              <a:t>Cadeia de frio eficiente garante a potência e a segurança das vacinas.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882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500D25-8E9C-8AC5-E476-440C360D1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768619"/>
          </a:xfrm>
        </p:spPr>
        <p:txBody>
          <a:bodyPr/>
          <a:lstStyle/>
          <a:p>
            <a:r>
              <a:rPr lang="pt-BR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Rede de Imunobiolócos Especiais(RIE-BA)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4E95166-9C35-BE43-A40B-D24071A0260E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3"/>
          <a:stretch>
            <a:fillRect/>
          </a:stretch>
        </p:blipFill>
        <p:spPr>
          <a:xfrm>
            <a:off x="510131" y="1590435"/>
            <a:ext cx="10972440" cy="3564296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AD12D34-58F6-1C16-081B-E0F0040A1D35}"/>
              </a:ext>
            </a:extLst>
          </p:cNvPr>
          <p:cNvSpPr txBox="1"/>
          <p:nvPr/>
        </p:nvSpPr>
        <p:spPr>
          <a:xfrm>
            <a:off x="1769806" y="5426241"/>
            <a:ext cx="9458631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b="1" i="0" dirty="0">
                <a:solidFill>
                  <a:schemeClr val="bg1"/>
                </a:solidFill>
                <a:effectLst/>
              </a:rPr>
              <a:t>Ampliação do acesso + Regionalização + Qualidade do cuidado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199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36EF1-9E28-45FD-5275-FC6188E7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646331"/>
          </a:xfrm>
        </p:spPr>
        <p:txBody>
          <a:bodyPr/>
          <a:lstStyle/>
          <a:p>
            <a:r>
              <a:rPr lang="pt-BR" b="0" i="0" dirty="0">
                <a:effectLst/>
              </a:rPr>
              <a:t>Esquema Crie / </a:t>
            </a:r>
            <a:r>
              <a:rPr lang="pt-BR" b="0" i="0" dirty="0" err="1">
                <a:effectLst/>
              </a:rPr>
              <a:t>Rie</a:t>
            </a:r>
            <a:r>
              <a:rPr lang="pt-BR" b="0" i="0" dirty="0">
                <a:effectLst/>
              </a:rPr>
              <a:t> (3+1)</a:t>
            </a:r>
            <a:endParaRPr lang="pt-BR" dirty="0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637B051C-7FE6-B403-24A2-CBB8CAFB0A07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609481" y="1720701"/>
            <a:ext cx="5218564" cy="415805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11C9AE0-F292-6916-DCC4-3FCD1EE85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5" y="1632588"/>
            <a:ext cx="2354264" cy="302549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3EFE5E7-7DED-1AFF-8857-5A8D60652BC8}"/>
              </a:ext>
            </a:extLst>
          </p:cNvPr>
          <p:cNvSpPr txBox="1"/>
          <p:nvPr/>
        </p:nvSpPr>
        <p:spPr>
          <a:xfrm>
            <a:off x="6802302" y="5232895"/>
            <a:ext cx="50848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Esquema recomendado pela Rede RIE para maior proteção dos pacientes especiais.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DB75D74-81B2-2ABD-30DE-1EE09BC629E2}"/>
              </a:ext>
            </a:extLst>
          </p:cNvPr>
          <p:cNvSpPr txBox="1"/>
          <p:nvPr/>
        </p:nvSpPr>
        <p:spPr>
          <a:xfrm>
            <a:off x="924231" y="1232478"/>
            <a:ext cx="4403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Crianças não previamente vacinadas</a:t>
            </a:r>
          </a:p>
        </p:txBody>
      </p:sp>
    </p:spTree>
    <p:extLst>
      <p:ext uri="{BB962C8B-B14F-4D97-AF65-F5344CB8AC3E}">
        <p14:creationId xmlns:p14="http://schemas.microsoft.com/office/powerpoint/2010/main" val="3835290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13F06F8-4A0F-668A-E894-353B7D52C4F6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710815" y="1111044"/>
            <a:ext cx="8550980" cy="5081833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79924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118EC12-6082-1239-E2BA-DD2206C205EB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985545" y="1120877"/>
            <a:ext cx="9869268" cy="4803836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693692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543664" y="365040"/>
            <a:ext cx="9723975" cy="682200"/>
          </a:xfrm>
          <a:prstGeom prst="rect">
            <a:avLst/>
          </a:prstGeom>
          <a:noFill/>
          <a:ln w="0">
            <a:noFill/>
          </a:ln>
        </p:spPr>
        <p:txBody>
          <a:bodyPr lIns="720000" anchor="ctr">
            <a:noAutofit/>
          </a:bodyPr>
          <a:lstStyle/>
          <a:p>
            <a:r>
              <a:rPr lang="pt-BR" sz="2800" b="1" i="0" dirty="0">
                <a:effectLst/>
              </a:rPr>
              <a:t>Por que discutir Pneumococo?</a:t>
            </a:r>
            <a:endParaRPr lang="pt-BR" sz="2800" b="0" strike="noStrike" spc="-1" dirty="0">
              <a:solidFill>
                <a:srgbClr val="009999"/>
              </a:solidFill>
              <a:latin typeface="Montserrat ExtraBold"/>
            </a:endParaRPr>
          </a:p>
        </p:txBody>
      </p:sp>
      <p:pic>
        <p:nvPicPr>
          <p:cNvPr id="3" name="Espaço Reservado para Conteúdo 2">
            <a:extLst>
              <a:ext uri="{FF2B5EF4-FFF2-40B4-BE49-F238E27FC236}">
                <a16:creationId xmlns:a16="http://schemas.microsoft.com/office/drawing/2014/main" id="{65075FAF-533A-903A-95A2-0815B9B04A04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596880" y="1482840"/>
            <a:ext cx="10670760" cy="4350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6960704-FFE1-4DC9-92F9-3D9087334AC4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494503" y="1120518"/>
            <a:ext cx="9202993" cy="4847748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95258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3B1421F-72F1-24FD-986E-10A3E68D3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149" y="1296691"/>
            <a:ext cx="9183329" cy="4415851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959287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505F5AF-AD3B-1653-D7A6-B2DA4301E6C5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612490" y="1268362"/>
            <a:ext cx="8967019" cy="4817807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392750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634EE-546A-FCFE-4D9B-DB4FC3A62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788284"/>
          </a:xfrm>
        </p:spPr>
        <p:txBody>
          <a:bodyPr/>
          <a:lstStyle/>
          <a:p>
            <a:r>
              <a:rPr lang="pt-BR" sz="3600" dirty="0"/>
              <a:t>Transição para VPC 20-Valente: Outras situações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2E45C9F-4F02-9CB5-5686-D792CF13B315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865853" y="1983112"/>
            <a:ext cx="2643864" cy="3180163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AF66B98-3876-2939-62AF-42A0B317B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110" y="2129514"/>
            <a:ext cx="2394174" cy="288735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AE934FF-ACE1-75EF-5645-96BFABEE7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753" y="2129513"/>
            <a:ext cx="2444511" cy="288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77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72A01318-B147-9483-02D6-AD0C44F417AB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469151" y="1356852"/>
            <a:ext cx="9253698" cy="4580387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580995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7EFEEA0-0D97-4CC1-6DA8-871A38A68AF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280233" y="230034"/>
            <a:ext cx="8869548" cy="8328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A999578-0DBA-97F7-9BC6-6AF1AFB62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79" y="1417541"/>
            <a:ext cx="4994786" cy="83282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2079095-67F5-CF0B-F6E6-83808B60B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79" y="2741217"/>
            <a:ext cx="4994786" cy="78831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383B07B-8F17-26ED-23EE-5A72EF93B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23" y="4020387"/>
            <a:ext cx="5102942" cy="78831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ED62CBD-AD7C-80C5-4ABF-721AA2AAF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122" y="5166115"/>
            <a:ext cx="5102941" cy="97041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986A681-D07E-D751-B1A0-7E53413A35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8255" y="495441"/>
            <a:ext cx="1729890" cy="18442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164E9CE-C304-85A2-81DE-CC009B117B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8050" y="3135374"/>
            <a:ext cx="5347975" cy="136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2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18775A-7A05-2044-6CC5-8BC8F31C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8239552" cy="1144800"/>
          </a:xfrm>
        </p:spPr>
        <p:txBody>
          <a:bodyPr/>
          <a:lstStyle/>
          <a:p>
            <a:r>
              <a:rPr lang="pt-BR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Perfil de Segurança da VPC20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FA26073-7A05-C188-8076-BB8CEB547FBE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730417" y="2285487"/>
            <a:ext cx="8750710" cy="2646909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A98FF18-163F-91C3-CBD7-2CBBCF070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645" y="5422435"/>
            <a:ext cx="8750709" cy="66080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C167BC8-4C31-1B5F-9B8D-CF8DD13BD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0" y="468852"/>
            <a:ext cx="904002" cy="75429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2E6A8EB-D26D-9B37-EA6C-A776717CD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9360" y="1435564"/>
            <a:ext cx="4448124" cy="75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7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508E6-9854-D70F-D849-37A9D07F9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ESAVI E ERRO DE IMUNIZAÇÃO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A633DAB1-E90F-DA57-8A7D-D85FEC7E7655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578358" y="2262649"/>
            <a:ext cx="2034716" cy="248433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6FC39AB-5574-C472-5A48-9BE32A50F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099" y="2331235"/>
            <a:ext cx="2072820" cy="241574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1944541-3DF6-CB76-DD6B-45DF829FC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439" y="2376959"/>
            <a:ext cx="2027096" cy="237002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6F3ED98-66FF-9DE6-76A0-17E43C094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469" y="5178124"/>
            <a:ext cx="8525061" cy="82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3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CA6E06B-BDA1-B458-0B6A-79E8B39D1139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661652" y="1101940"/>
            <a:ext cx="8849031" cy="4971685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96170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618AA26E-AB81-1C91-A929-D25C19BB4272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651819" y="1297857"/>
            <a:ext cx="9468465" cy="4806461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94358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DA214F-B927-BBA0-9531-181C36B6F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Vigilância Laboratorial de Pneumococo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FD21FE-17FA-7AEC-E0FC-3EB4F2384134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C6D4E8B-2F8D-23D2-34A1-569F0A6A5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64" y="1604520"/>
            <a:ext cx="6568872" cy="387695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D1E128E-9D32-C18F-6110-C49905ABB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936" y="1614930"/>
            <a:ext cx="4191000" cy="386654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1ABCF4B-90A0-43B0-E6A0-1AB2E7A68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80" y="5767920"/>
            <a:ext cx="10972440" cy="53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23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D5CD411-7E23-570B-2087-5A5F32DE6F2C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641987" y="1320293"/>
            <a:ext cx="9106721" cy="4217414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94933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F1BDB9-BF30-65D6-EBB0-DA4C130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69814B0-57C9-1540-79BF-2D8DE8FC929C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688139" y="1784652"/>
            <a:ext cx="8242441" cy="3620594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9935329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4">
            <a:extLst>
              <a:ext uri="{FF2B5EF4-FFF2-40B4-BE49-F238E27FC236}">
                <a16:creationId xmlns:a16="http://schemas.microsoft.com/office/drawing/2014/main" id="{C07E1F1A-311D-C416-2943-F3CA805F9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262" y="5000819"/>
            <a:ext cx="5675586" cy="1182605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B4BFF9BF-BC24-7102-7EA1-4DEEB86AC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28" y="1931539"/>
            <a:ext cx="11214538" cy="378070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6185AE2-B557-3F5B-0ACA-396C2E048A39}"/>
              </a:ext>
            </a:extLst>
          </p:cNvPr>
          <p:cNvSpPr txBox="1"/>
          <p:nvPr/>
        </p:nvSpPr>
        <p:spPr>
          <a:xfrm>
            <a:off x="1928081" y="225433"/>
            <a:ext cx="7596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</a:rPr>
              <a:t>Situação epidemiológica — Brasil</a:t>
            </a:r>
            <a:endParaRPr lang="pt-BR" sz="36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36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5EC0E-5876-1EA0-19F3-3FA5781DD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</p:spPr>
        <p:txBody>
          <a:bodyPr anchor="ctr">
            <a:normAutofit/>
          </a:bodyPr>
          <a:lstStyle/>
          <a:p>
            <a:r>
              <a:rPr lang="pt-BR" sz="1800" b="1" i="0" dirty="0">
                <a:solidFill>
                  <a:srgbClr val="000000"/>
                </a:solidFill>
                <a:effectLst/>
              </a:rPr>
              <a:t>Meta Vacinal e Grupo- Alvo prioritário da Rotina— Bahia 2026</a:t>
            </a:r>
            <a:endParaRPr lang="pt-BR" sz="1800" dirty="0">
              <a:solidFill>
                <a:srgbClr val="00000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DEB5647-F5BE-AB08-4014-5737978AC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599" y="1604520"/>
            <a:ext cx="8988202" cy="397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4A9F713-13BC-51CD-0851-A5C18122D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599" y="5594938"/>
            <a:ext cx="8988201" cy="4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4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75A8E6-FB37-2CD8-2E3D-39CFB86E1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VACINA PNEUMOCÓCICA (VPC20)-VALENTE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8320ACE-F05A-23D8-1A1E-BC419A2910BC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104569" y="1679293"/>
            <a:ext cx="1184319" cy="3448929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B2F38B2-D9F8-D6BA-D57B-0B68E8B44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910" y="1531629"/>
            <a:ext cx="4199333" cy="363376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908D91A-F549-52B4-4884-20529F6BA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7" y="1679156"/>
            <a:ext cx="3942735" cy="41913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BD493C8-D8BA-D26D-92F3-70A9E9C3B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6748" y="2565484"/>
            <a:ext cx="3942735" cy="83827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8EBCC69-51FB-C58A-0120-6DE64DC310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9021" y="4550841"/>
            <a:ext cx="3622671" cy="480102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C29A93AD-5384-9E08-102B-315D38517350}"/>
              </a:ext>
            </a:extLst>
          </p:cNvPr>
          <p:cNvSpPr txBox="1"/>
          <p:nvPr/>
        </p:nvSpPr>
        <p:spPr>
          <a:xfrm>
            <a:off x="7486748" y="2248697"/>
            <a:ext cx="364715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Conjugada com a Proteína CRM7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32D87712-E4B9-E3F0-A473-BBD0EED56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0824" y="3778749"/>
            <a:ext cx="3650868" cy="472481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4B4AE4D-C569-5203-192E-E35EBCB230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570" y="5278626"/>
            <a:ext cx="5578673" cy="51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2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D28BC2-214F-20DE-879D-A022E620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</a:rPr>
              <a:t>Estratégia do Ministério da Saúde</a:t>
            </a:r>
            <a:endParaRPr lang="pt-BR" dirty="0">
              <a:solidFill>
                <a:schemeClr val="tx2">
                  <a:lumMod val="90000"/>
                  <a:lumOff val="10000"/>
                </a:schemeClr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2EC6CED-1A80-E0FB-BDD7-8D0DD4199D65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081549" y="1924513"/>
            <a:ext cx="9822426" cy="4312544"/>
          </a:xfrm>
          <a:prstGeom prst="rect">
            <a:avLst/>
          </a:prstGeom>
          <a:noFill/>
          <a:ln w="0">
            <a:noFill/>
          </a:ln>
          <a:effectLst>
            <a:softEdge rad="127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8F77472-0334-2592-3EE4-5982C5C627AC}"/>
              </a:ext>
            </a:extLst>
          </p:cNvPr>
          <p:cNvSpPr txBox="1"/>
          <p:nvPr/>
        </p:nvSpPr>
        <p:spPr>
          <a:xfrm>
            <a:off x="3185652" y="1440624"/>
            <a:ext cx="5614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Implementação Gradual e Segura</a:t>
            </a:r>
          </a:p>
        </p:txBody>
      </p:sp>
    </p:spTree>
    <p:extLst>
      <p:ext uri="{BB962C8B-B14F-4D97-AF65-F5344CB8AC3E}">
        <p14:creationId xmlns:p14="http://schemas.microsoft.com/office/powerpoint/2010/main" val="417293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6D457C-0FF7-B5B2-18DE-D50F7B1D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7757772" cy="857110"/>
          </a:xfrm>
        </p:spPr>
        <p:txBody>
          <a:bodyPr/>
          <a:lstStyle/>
          <a:p>
            <a:r>
              <a:rPr lang="pt-BR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 Variable Text" pitchFamily="2" charset="0"/>
              </a:rPr>
              <a:t>O QUE MUDA COM A VPC20?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A386854-985D-AF60-FE38-12201E254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040" y="2604537"/>
            <a:ext cx="3006509" cy="180913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98FA4B6-6C57-644A-68DB-6DE27A370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468" y="1505594"/>
            <a:ext cx="6233652" cy="420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7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E4E4D-D35A-E6BB-0D3D-A6F1D36E6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9330933" cy="798116"/>
          </a:xfrm>
        </p:spPr>
        <p:txBody>
          <a:bodyPr/>
          <a:lstStyle/>
          <a:p>
            <a:r>
              <a:rPr lang="pt-BR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Esquema de Rotina no SUS (2+1)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88272FE-5AC5-826C-689B-B3DA9E1D5E01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384163" y="1759136"/>
            <a:ext cx="8740878" cy="457375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9BD0089-15DC-199D-65E6-5E5CFBB0465D}"/>
              </a:ext>
            </a:extLst>
          </p:cNvPr>
          <p:cNvSpPr txBox="1"/>
          <p:nvPr/>
        </p:nvSpPr>
        <p:spPr>
          <a:xfrm>
            <a:off x="3293805" y="1297471"/>
            <a:ext cx="4414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Criança sem condição especial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BC4BE1D-5D5A-C2F0-74F3-9A6F81F4B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0521" y="291625"/>
            <a:ext cx="62489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8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241</Words>
  <Application>Microsoft Office PowerPoint</Application>
  <PresentationFormat>Widescreen</PresentationFormat>
  <Paragraphs>36</Paragraphs>
  <Slides>32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32</vt:i4>
      </vt:variant>
    </vt:vector>
  </HeadingPairs>
  <TitlesOfParts>
    <vt:vector size="44" baseType="lpstr">
      <vt:lpstr>Aptos</vt:lpstr>
      <vt:lpstr>Arial</vt:lpstr>
      <vt:lpstr>Montserrat</vt:lpstr>
      <vt:lpstr>Montserrat </vt:lpstr>
      <vt:lpstr>Montserrat ExtraBold</vt:lpstr>
      <vt:lpstr>Sans Serif Collection</vt:lpstr>
      <vt:lpstr>Segoe UI Variable Text</vt:lpstr>
      <vt:lpstr>Symbol</vt:lpstr>
      <vt:lpstr>Wingdings</vt:lpstr>
      <vt:lpstr>Tema do Office</vt:lpstr>
      <vt:lpstr>Tema do Office</vt:lpstr>
      <vt:lpstr>Tema do Office</vt:lpstr>
      <vt:lpstr>Vacina Pneumocócica 20-valente no SUS : implantação e estratégias de operacionalização na Bahia</vt:lpstr>
      <vt:lpstr>Por que discutir Pneumococo?</vt:lpstr>
      <vt:lpstr>Vigilância Laboratorial de Pneumococo</vt:lpstr>
      <vt:lpstr>Apresentação do PowerPoint</vt:lpstr>
      <vt:lpstr>Meta Vacinal e Grupo- Alvo prioritário da Rotina— Bahia 2026</vt:lpstr>
      <vt:lpstr>VACINA PNEUMOCÓCICA (VPC20)-VALENTE</vt:lpstr>
      <vt:lpstr>Estratégia do Ministério da Saúde</vt:lpstr>
      <vt:lpstr>O QUE MUDA COM A VPC20?</vt:lpstr>
      <vt:lpstr>Esquema de Rotina no SUS (2+1)</vt:lpstr>
      <vt:lpstr>Recuperação de Calendário Vacinal</vt:lpstr>
      <vt:lpstr>Criança de 5 a 10 meses</vt:lpstr>
      <vt:lpstr>Criança de 11 meses</vt:lpstr>
      <vt:lpstr>Criança de 12 meses a 4 anos 11 meses e 29 dias</vt:lpstr>
      <vt:lpstr>Transição e Continuidade do Cuidado</vt:lpstr>
      <vt:lpstr>Gestão e cadeia de frio</vt:lpstr>
      <vt:lpstr>Rede de Imunobiolócos Especiais(RIE-BA)</vt:lpstr>
      <vt:lpstr>Esquema Crie / Rie (3+1)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Transição para VPC 20-Valente: Outras situações</vt:lpstr>
      <vt:lpstr>Apresentação do PowerPoint</vt:lpstr>
      <vt:lpstr>Apresentação do PowerPoint</vt:lpstr>
      <vt:lpstr>Perfil de Segurança da VPC20</vt:lpstr>
      <vt:lpstr>ESAVI E ERRO DE IMUNIZAÇÃO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Fábio Reis</dc:creator>
  <dc:description/>
  <cp:lastModifiedBy>HANNAH KAREN PEREIRA ALBUQUERQUE</cp:lastModifiedBy>
  <cp:revision>11</cp:revision>
  <dcterms:created xsi:type="dcterms:W3CDTF">2025-08-06T18:34:31Z</dcterms:created>
  <dcterms:modified xsi:type="dcterms:W3CDTF">2026-06-11T15:43:25Z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3</vt:i4>
  </property>
</Properties>
</file>