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1" r:id="rId4"/>
    <p:sldMasterId id="2147483674" r:id="rId5"/>
    <p:sldMasterId id="2147483687" r:id="rId6"/>
    <p:sldMasterId id="2147483700" r:id="rId7"/>
    <p:sldMasterId id="2147483713" r:id="rId8"/>
    <p:sldMasterId id="2147483726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1" roundtripDataSignature="AMtx7mjRkjUhsS7ZwtQ+SkqN5UempIuM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0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1" Type="http://schemas.openxmlformats.org/officeDocument/2006/relationships/theme" Target="theme/theme8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29" Type="http://schemas.openxmlformats.org/officeDocument/2006/relationships/slide" Target="slides/slide19.xml"/><Relationship Id="rId7" Type="http://schemas.openxmlformats.org/officeDocument/2006/relationships/slideMaster" Target="slideMasters/slideMaster5.xml"/><Relationship Id="rId8" Type="http://schemas.openxmlformats.org/officeDocument/2006/relationships/slideMaster" Target="slideMasters/slideMaster6.xml"/><Relationship Id="rId31" Type="http://customschemas.google.com/relationships/presentationmetadata" Target="metadata"/><Relationship Id="rId30" Type="http://schemas.openxmlformats.org/officeDocument/2006/relationships/slide" Target="slides/slide20.xml"/><Relationship Id="rId11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13" Type="http://schemas.openxmlformats.org/officeDocument/2006/relationships/slide" Target="slides/slide3.xml"/><Relationship Id="rId12" Type="http://schemas.openxmlformats.org/officeDocument/2006/relationships/slide" Target="slides/slide2.xml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9" Type="http://schemas.openxmlformats.org/officeDocument/2006/relationships/slide" Target="slides/slide9.xml"/><Relationship Id="rId18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49" name="Google Shape;44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66f4dbc653_0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366f4dbc653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66f4dbc653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366f4dbc653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66f4dbc653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66f4dbc65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66f4dbc653_0_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66f4dbc653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367bd23eba5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367bd23eba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366f4dbc653_0_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366f4dbc653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67bd23eba5_0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367bd23eba5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67bd23eba5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367bd23eba5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367bd23eba5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367bd23eba5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72" name="Google Shape;57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56" name="Google Shape;45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79" name="Google Shape;57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4" name="Google Shape;46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61f6a97f66_0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61f6a97f66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7" name="Google Shape;47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66add24c06_0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366add24c06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66f4dbc653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366f4dbc65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66f4dbc653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366f4dbc653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5" name="Google Shape;5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0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30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1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31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31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31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2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32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2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32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32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32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3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4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5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35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7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38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" name="Google Shape;104;p38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38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2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39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" name="Google Shape;109;p39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39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40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40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40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41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41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42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42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42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" name="Google Shape;125;p42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43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43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43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" name="Google Shape;131;p43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" name="Google Shape;132;p43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43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44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5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46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" name="Google Shape;157;p46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3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8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49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49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" name="Google Shape;166;p49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50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" name="Google Shape;170;p50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" name="Google Shape;171;p50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51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" name="Google Shape;175;p51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" name="Google Shape;176;p51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52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" name="Google Shape;180;p52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5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53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" name="Google Shape;184;p53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" name="Google Shape;185;p53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53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5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54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" name="Google Shape;190;p54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" name="Google Shape;191;p54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2" name="Google Shape;192;p54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54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4" name="Google Shape;194;p54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5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55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56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4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4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57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" name="Google Shape;220;p57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59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6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60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" name="Google Shape;228;p60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" name="Google Shape;229;p60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6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61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" name="Google Shape;233;p61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" name="Google Shape;234;p61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62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" name="Google Shape;238;p62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" name="Google Shape;239;p62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63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" name="Google Shape;243;p63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64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64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8" name="Google Shape;248;p64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" name="Google Shape;249;p64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65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3" name="Google Shape;253;p65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" name="Google Shape;254;p65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65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" name="Google Shape;256;p65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" name="Google Shape;257;p65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6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66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67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6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68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" name="Google Shape;279;p68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0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7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" name="Google Shape;286;p71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7" name="Google Shape;287;p71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" name="Google Shape;288;p71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7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" name="Google Shape;291;p72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" name="Google Shape;292;p72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" name="Google Shape;293;p72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7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6" name="Google Shape;296;p73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7" name="Google Shape;297;p73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" name="Google Shape;298;p73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7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1" name="Google Shape;301;p74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2" name="Google Shape;302;p74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7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5" name="Google Shape;305;p75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6" name="Google Shape;306;p75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7" name="Google Shape;307;p75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8" name="Google Shape;308;p75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7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1" name="Google Shape;311;p76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2" name="Google Shape;312;p76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3" name="Google Shape;313;p76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4" name="Google Shape;314;p76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5" name="Google Shape;315;p76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6" name="Google Shape;316;p76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7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6" name="Google Shape;336;p77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7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9" name="Google Shape;339;p78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7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2" name="Google Shape;342;p79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3" name="Google Shape;343;p79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8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81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8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0" name="Google Shape;350;p82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1" name="Google Shape;351;p82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82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8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5" name="Google Shape;355;p83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6" name="Google Shape;356;p83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7" name="Google Shape;357;p83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8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0" name="Google Shape;360;p84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1" name="Google Shape;361;p84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2" name="Google Shape;362;p84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7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7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7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8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5" name="Google Shape;365;p85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6" name="Google Shape;366;p85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8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9" name="Google Shape;369;p86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0" name="Google Shape;370;p86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1" name="Google Shape;371;p86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86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8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5" name="Google Shape;375;p87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6" name="Google Shape;376;p87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7" name="Google Shape;377;p87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8" name="Google Shape;378;p87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9" name="Google Shape;379;p87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0" name="Google Shape;380;p87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8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2" name="Google Shape;402;p88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8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5" name="Google Shape;405;p89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9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8" name="Google Shape;408;p90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9" name="Google Shape;409;p90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9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92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9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93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7" name="Google Shape;417;p93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8" name="Google Shape;418;p93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8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8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8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9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94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2" name="Google Shape;422;p94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3" name="Google Shape;423;p94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9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95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7" name="Google Shape;427;p95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8" name="Google Shape;428;p95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9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1" name="Google Shape;431;p96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2" name="Google Shape;432;p96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9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5" name="Google Shape;435;p97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6" name="Google Shape;436;p97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7" name="Google Shape;437;p97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8" name="Google Shape;438;p97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9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1" name="Google Shape;441;p98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2" name="Google Shape;442;p98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3" name="Google Shape;443;p98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4" name="Google Shape;444;p98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5" name="Google Shape;445;p98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6" name="Google Shape;446;p98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9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29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29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2.xml"/><Relationship Id="rId22" Type="http://schemas.openxmlformats.org/officeDocument/2006/relationships/theme" Target="../theme/theme8.xml"/><Relationship Id="rId10" Type="http://schemas.openxmlformats.org/officeDocument/2006/relationships/slideLayout" Target="../slideLayouts/slideLayout1.xml"/><Relationship Id="rId21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4.xml"/><Relationship Id="rId12" Type="http://schemas.openxmlformats.org/officeDocument/2006/relationships/slideLayout" Target="../slideLayouts/slideLayout3.xml"/><Relationship Id="rId1" Type="http://schemas.openxmlformats.org/officeDocument/2006/relationships/image" Target="../media/image8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5" Type="http://schemas.openxmlformats.org/officeDocument/2006/relationships/slideLayout" Target="../slideLayouts/slideLayout6.xml"/><Relationship Id="rId14" Type="http://schemas.openxmlformats.org/officeDocument/2006/relationships/slideLayout" Target="../slideLayouts/slideLayout5.xml"/><Relationship Id="rId17" Type="http://schemas.openxmlformats.org/officeDocument/2006/relationships/slideLayout" Target="../slideLayouts/slideLayout8.xml"/><Relationship Id="rId16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19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18" Type="http://schemas.openxmlformats.org/officeDocument/2006/relationships/slideLayout" Target="../slideLayouts/slideLayout9.xml"/><Relationship Id="rId7" Type="http://schemas.openxmlformats.org/officeDocument/2006/relationships/image" Target="../media/image5.png"/><Relationship Id="rId8" Type="http://schemas.openxmlformats.org/officeDocument/2006/relationships/image" Target="../media/image1.png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19.xml"/><Relationship Id="rId1" Type="http://schemas.openxmlformats.org/officeDocument/2006/relationships/image" Target="../media/image8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6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1.xml"/><Relationship Id="rId1" Type="http://schemas.openxmlformats.org/officeDocument/2006/relationships/image" Target="../media/image8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35.xml"/><Relationship Id="rId5" Type="http://schemas.openxmlformats.org/officeDocument/2006/relationships/image" Target="../media/image7.png"/><Relationship Id="rId6" Type="http://schemas.openxmlformats.org/officeDocument/2006/relationships/slideLayout" Target="../slideLayouts/slideLayout25.xml"/><Relationship Id="rId18" Type="http://schemas.openxmlformats.org/officeDocument/2006/relationships/theme" Target="../theme/theme3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" Type="http://schemas.openxmlformats.org/officeDocument/2006/relationships/image" Target="../media/image8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5" Type="http://schemas.openxmlformats.org/officeDocument/2006/relationships/image" Target="../media/image7.png"/><Relationship Id="rId6" Type="http://schemas.openxmlformats.org/officeDocument/2006/relationships/slideLayout" Target="../slideLayouts/slideLayout37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55.xml"/><Relationship Id="rId1" Type="http://schemas.openxmlformats.org/officeDocument/2006/relationships/image" Target="../media/image8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59.xml"/><Relationship Id="rId5" Type="http://schemas.openxmlformats.org/officeDocument/2006/relationships/image" Target="../media/image7.png"/><Relationship Id="rId6" Type="http://schemas.openxmlformats.org/officeDocument/2006/relationships/slideLayout" Target="../slideLayouts/slideLayout49.xml"/><Relationship Id="rId18" Type="http://schemas.openxmlformats.org/officeDocument/2006/relationships/theme" Target="../theme/theme6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/Relationships>
</file>

<file path=ppt/slideMasters/_rels/slideMaster6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6.xml"/><Relationship Id="rId1" Type="http://schemas.openxmlformats.org/officeDocument/2006/relationships/image" Target="../media/image8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0.xml"/><Relationship Id="rId5" Type="http://schemas.openxmlformats.org/officeDocument/2006/relationships/image" Target="../media/image14.png"/><Relationship Id="rId19" Type="http://schemas.openxmlformats.org/officeDocument/2006/relationships/theme" Target="../theme/theme4.xml"/><Relationship Id="rId6" Type="http://schemas.openxmlformats.org/officeDocument/2006/relationships/image" Target="../media/image7.png"/><Relationship Id="rId18" Type="http://schemas.openxmlformats.org/officeDocument/2006/relationships/slideLayout" Target="../slideLayouts/slideLayout72.xml"/><Relationship Id="rId7" Type="http://schemas.openxmlformats.org/officeDocument/2006/relationships/slideLayout" Target="../slideLayouts/slideLayout61.xml"/><Relationship Id="rId8" Type="http://schemas.openxmlformats.org/officeDocument/2006/relationships/slideLayout" Target="../slideLayouts/slideLayout62.xml"/></Relationships>
</file>

<file path=ppt/slideMasters/_rels/slideMaster7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4.xml"/><Relationship Id="rId21" Type="http://schemas.openxmlformats.org/officeDocument/2006/relationships/theme" Target="../theme/theme7.xml"/><Relationship Id="rId13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76.xml"/><Relationship Id="rId1" Type="http://schemas.openxmlformats.org/officeDocument/2006/relationships/image" Target="../media/image8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80.xml"/><Relationship Id="rId5" Type="http://schemas.openxmlformats.org/officeDocument/2006/relationships/image" Target="../media/image14.png"/><Relationship Id="rId19" Type="http://schemas.openxmlformats.org/officeDocument/2006/relationships/slideLayout" Target="../slideLayouts/slideLayout83.xml"/><Relationship Id="rId6" Type="http://schemas.openxmlformats.org/officeDocument/2006/relationships/image" Target="../media/image16.png"/><Relationship Id="rId18" Type="http://schemas.openxmlformats.org/officeDocument/2006/relationships/slideLayout" Target="../slideLayouts/slideLayout82.xml"/><Relationship Id="rId7" Type="http://schemas.openxmlformats.org/officeDocument/2006/relationships/image" Target="../media/image17.png"/><Relationship Id="rId8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8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pic>
          <p:nvPicPr>
            <p:cNvPr id="7" name="Google Shape;7;p8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1440" y="0"/>
              <a:ext cx="12189240" cy="68576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Google Shape;8;p8"/>
            <p:cNvGrpSpPr/>
            <p:nvPr/>
          </p:nvGrpSpPr>
          <p:grpSpPr>
            <a:xfrm>
              <a:off x="0" y="1130400"/>
              <a:ext cx="12191760" cy="5371200"/>
              <a:chOff x="0" y="1130400"/>
              <a:chExt cx="12191760" cy="5371200"/>
            </a:xfrm>
          </p:grpSpPr>
          <p:sp>
            <p:nvSpPr>
              <p:cNvPr id="9" name="Google Shape;9;p8"/>
              <p:cNvSpPr/>
              <p:nvPr/>
            </p:nvSpPr>
            <p:spPr>
              <a:xfrm>
                <a:off x="0" y="1130400"/>
                <a:ext cx="12190320" cy="5371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0" name="Google Shape;10;p8"/>
              <p:cNvPicPr preferRelativeResize="0"/>
              <p:nvPr/>
            </p:nvPicPr>
            <p:blipFill rotWithShape="1">
              <a:blip r:embed="rId2">
                <a:alphaModFix/>
              </a:blip>
              <a:srcRect b="0" l="0" r="0" t="23529"/>
              <a:stretch/>
            </p:blipFill>
            <p:spPr>
              <a:xfrm>
                <a:off x="8280360" y="1130400"/>
                <a:ext cx="3911400" cy="36406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Google Shape;11;p8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0" y="6096960"/>
                <a:ext cx="2336400" cy="3373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00440" y="101520"/>
            <a:ext cx="1734840" cy="1567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36160" y="5828040"/>
            <a:ext cx="499536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 b="0" l="0" r="0" t="3696"/>
          <a:stretch/>
        </p:blipFill>
        <p:spPr>
          <a:xfrm>
            <a:off x="-360" y="-14400"/>
            <a:ext cx="12192480" cy="660348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8"/>
          <p:cNvSpPr/>
          <p:nvPr/>
        </p:nvSpPr>
        <p:spPr>
          <a:xfrm>
            <a:off x="-9720" y="6506280"/>
            <a:ext cx="12192120" cy="3513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8"/>
          <p:cNvSpPr/>
          <p:nvPr/>
        </p:nvSpPr>
        <p:spPr>
          <a:xfrm>
            <a:off x="-360" y="0"/>
            <a:ext cx="12192120" cy="2002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8"/>
          <p:cNvPicPr preferRelativeResize="0"/>
          <p:nvPr/>
        </p:nvPicPr>
        <p:blipFill rotWithShape="1">
          <a:blip r:embed="rId7">
            <a:alphaModFix/>
          </a:blip>
          <a:srcRect b="70797" l="0" r="0" t="0"/>
          <a:stretch/>
        </p:blipFill>
        <p:spPr>
          <a:xfrm>
            <a:off x="-360" y="360"/>
            <a:ext cx="12192480" cy="200232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8"/>
          <p:cNvSpPr/>
          <p:nvPr/>
        </p:nvSpPr>
        <p:spPr>
          <a:xfrm>
            <a:off x="2989440" y="0"/>
            <a:ext cx="6197400" cy="2002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8"/>
          <p:cNvSpPr txBox="1"/>
          <p:nvPr>
            <p:ph idx="1" type="body"/>
          </p:nvPr>
        </p:nvSpPr>
        <p:spPr>
          <a:xfrm>
            <a:off x="4205520" y="3746520"/>
            <a:ext cx="6684840" cy="875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8"/>
          <p:cNvSpPr txBox="1"/>
          <p:nvPr>
            <p:ph idx="2" type="body"/>
          </p:nvPr>
        </p:nvSpPr>
        <p:spPr>
          <a:xfrm>
            <a:off x="4205520" y="4629240"/>
            <a:ext cx="6684840" cy="81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8"/>
          <p:cNvSpPr txBox="1"/>
          <p:nvPr>
            <p:ph idx="3" type="body"/>
          </p:nvPr>
        </p:nvSpPr>
        <p:spPr>
          <a:xfrm>
            <a:off x="1276200" y="2360160"/>
            <a:ext cx="9619920" cy="1233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2" name="Google Shape;22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168880" y="164880"/>
            <a:ext cx="1854000" cy="167508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/>
          <p:nvPr/>
        </p:nvSpPr>
        <p:spPr>
          <a:xfrm>
            <a:off x="-9720" y="6634440"/>
            <a:ext cx="12201480" cy="223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8"/>
          <p:cNvSpPr/>
          <p:nvPr/>
        </p:nvSpPr>
        <p:spPr>
          <a:xfrm>
            <a:off x="3446280" y="5823720"/>
            <a:ext cx="4995720" cy="607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Google Shape;25;p8"/>
          <p:cNvPicPr preferRelativeResize="0"/>
          <p:nvPr/>
        </p:nvPicPr>
        <p:blipFill rotWithShape="1">
          <a:blip r:embed="rId9">
            <a:alphaModFix/>
          </a:blip>
          <a:srcRect b="9" l="0" r="0" t="18"/>
          <a:stretch/>
        </p:blipFill>
        <p:spPr>
          <a:xfrm>
            <a:off x="3425040" y="5853600"/>
            <a:ext cx="4995359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0"/>
    <p:sldLayoutId id="2147483650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  <p:sldLayoutId id="2147483660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0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pic>
          <p:nvPicPr>
            <p:cNvPr id="77" name="Google Shape;77;p10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1440" y="0"/>
              <a:ext cx="12189240" cy="68576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8" name="Google Shape;78;p10"/>
            <p:cNvGrpSpPr/>
            <p:nvPr/>
          </p:nvGrpSpPr>
          <p:grpSpPr>
            <a:xfrm>
              <a:off x="0" y="1130400"/>
              <a:ext cx="12191760" cy="5371200"/>
              <a:chOff x="0" y="1130400"/>
              <a:chExt cx="12191760" cy="5371200"/>
            </a:xfrm>
          </p:grpSpPr>
          <p:sp>
            <p:nvSpPr>
              <p:cNvPr id="79" name="Google Shape;79;p10"/>
              <p:cNvSpPr/>
              <p:nvPr/>
            </p:nvSpPr>
            <p:spPr>
              <a:xfrm>
                <a:off x="0" y="1130400"/>
                <a:ext cx="12190320" cy="5371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80" name="Google Shape;80;p10"/>
              <p:cNvPicPr preferRelativeResize="0"/>
              <p:nvPr/>
            </p:nvPicPr>
            <p:blipFill rotWithShape="1">
              <a:blip r:embed="rId2">
                <a:alphaModFix/>
              </a:blip>
              <a:srcRect b="0" l="0" r="0" t="23529"/>
              <a:stretch/>
            </p:blipFill>
            <p:spPr>
              <a:xfrm>
                <a:off x="8280360" y="1130400"/>
                <a:ext cx="3911400" cy="36406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1" name="Google Shape;81;p10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0" y="6096960"/>
                <a:ext cx="2336400" cy="3373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82" name="Google Shape;8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00440" y="101520"/>
            <a:ext cx="1734840" cy="156744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0"/>
          <p:cNvSpPr txBox="1"/>
          <p:nvPr>
            <p:ph type="title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10"/>
          <p:cNvSpPr txBox="1"/>
          <p:nvPr>
            <p:ph idx="1" type="body"/>
          </p:nvPr>
        </p:nvSpPr>
        <p:spPr>
          <a:xfrm>
            <a:off x="571320" y="1459080"/>
            <a:ext cx="10972440" cy="44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85" name="Google Shape;85;p10"/>
          <p:cNvPicPr preferRelativeResize="0"/>
          <p:nvPr/>
        </p:nvPicPr>
        <p:blipFill rotWithShape="1">
          <a:blip r:embed="rId5">
            <a:alphaModFix/>
          </a:blip>
          <a:srcRect b="9" l="0" r="0" t="18"/>
          <a:stretch/>
        </p:blipFill>
        <p:spPr>
          <a:xfrm>
            <a:off x="6739915" y="5867275"/>
            <a:ext cx="4995359" cy="5486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2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pic>
          <p:nvPicPr>
            <p:cNvPr id="136" name="Google Shape;136;p12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1440" y="0"/>
              <a:ext cx="12189240" cy="68576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37" name="Google Shape;137;p12"/>
            <p:cNvGrpSpPr/>
            <p:nvPr/>
          </p:nvGrpSpPr>
          <p:grpSpPr>
            <a:xfrm>
              <a:off x="0" y="1130400"/>
              <a:ext cx="12191760" cy="5371200"/>
              <a:chOff x="0" y="1130400"/>
              <a:chExt cx="12191760" cy="5371200"/>
            </a:xfrm>
          </p:grpSpPr>
          <p:sp>
            <p:nvSpPr>
              <p:cNvPr id="138" name="Google Shape;138;p12"/>
              <p:cNvSpPr/>
              <p:nvPr/>
            </p:nvSpPr>
            <p:spPr>
              <a:xfrm>
                <a:off x="0" y="1130400"/>
                <a:ext cx="12190320" cy="5371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39" name="Google Shape;139;p12"/>
              <p:cNvPicPr preferRelativeResize="0"/>
              <p:nvPr/>
            </p:nvPicPr>
            <p:blipFill rotWithShape="1">
              <a:blip r:embed="rId2">
                <a:alphaModFix/>
              </a:blip>
              <a:srcRect b="0" l="0" r="0" t="23529"/>
              <a:stretch/>
            </p:blipFill>
            <p:spPr>
              <a:xfrm>
                <a:off x="8280360" y="1130400"/>
                <a:ext cx="3911400" cy="36406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0" name="Google Shape;140;p12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0" y="6096960"/>
                <a:ext cx="2336400" cy="3373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41" name="Google Shape;14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00440" y="101520"/>
            <a:ext cx="1734840" cy="156744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2"/>
          <p:cNvSpPr txBox="1"/>
          <p:nvPr>
            <p:ph idx="1" type="body"/>
          </p:nvPr>
        </p:nvSpPr>
        <p:spPr>
          <a:xfrm>
            <a:off x="571320" y="5315760"/>
            <a:ext cx="6141240" cy="665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Google Shape;143;p12"/>
          <p:cNvSpPr txBox="1"/>
          <p:nvPr>
            <p:ph type="title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Google Shape;144;p12"/>
          <p:cNvSpPr txBox="1"/>
          <p:nvPr>
            <p:ph idx="2" type="body"/>
          </p:nvPr>
        </p:nvSpPr>
        <p:spPr>
          <a:xfrm>
            <a:off x="571320" y="1320840"/>
            <a:ext cx="6141240" cy="39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Google Shape;145;p12"/>
          <p:cNvSpPr txBox="1"/>
          <p:nvPr>
            <p:ph idx="3" type="body"/>
          </p:nvPr>
        </p:nvSpPr>
        <p:spPr>
          <a:xfrm>
            <a:off x="6846840" y="1320840"/>
            <a:ext cx="4684320" cy="46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46" name="Google Shape;146;p12"/>
          <p:cNvPicPr preferRelativeResize="0"/>
          <p:nvPr/>
        </p:nvPicPr>
        <p:blipFill rotWithShape="1">
          <a:blip r:embed="rId5">
            <a:alphaModFix/>
          </a:blip>
          <a:srcRect b="9" l="0" r="0" t="18"/>
          <a:stretch/>
        </p:blipFill>
        <p:spPr>
          <a:xfrm>
            <a:off x="6739915" y="5867275"/>
            <a:ext cx="4995359" cy="5486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oogle Shape;196;p14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pic>
          <p:nvPicPr>
            <p:cNvPr id="197" name="Google Shape;197;p14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1440" y="0"/>
              <a:ext cx="12189240" cy="68576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98" name="Google Shape;198;p14"/>
            <p:cNvGrpSpPr/>
            <p:nvPr/>
          </p:nvGrpSpPr>
          <p:grpSpPr>
            <a:xfrm>
              <a:off x="0" y="1130400"/>
              <a:ext cx="12191760" cy="5371200"/>
              <a:chOff x="0" y="1130400"/>
              <a:chExt cx="12191760" cy="5371200"/>
            </a:xfrm>
          </p:grpSpPr>
          <p:sp>
            <p:nvSpPr>
              <p:cNvPr id="199" name="Google Shape;199;p14"/>
              <p:cNvSpPr/>
              <p:nvPr/>
            </p:nvSpPr>
            <p:spPr>
              <a:xfrm>
                <a:off x="0" y="1130400"/>
                <a:ext cx="12190320" cy="5371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00" name="Google Shape;200;p14"/>
              <p:cNvPicPr preferRelativeResize="0"/>
              <p:nvPr/>
            </p:nvPicPr>
            <p:blipFill rotWithShape="1">
              <a:blip r:embed="rId2">
                <a:alphaModFix/>
              </a:blip>
              <a:srcRect b="0" l="0" r="0" t="23529"/>
              <a:stretch/>
            </p:blipFill>
            <p:spPr>
              <a:xfrm>
                <a:off x="8280360" y="1130400"/>
                <a:ext cx="3911400" cy="36406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1" name="Google Shape;201;p1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0" y="6096960"/>
                <a:ext cx="2336400" cy="3373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02" name="Google Shape;20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00440" y="101520"/>
            <a:ext cx="1734840" cy="156744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4"/>
          <p:cNvSpPr txBox="1"/>
          <p:nvPr>
            <p:ph idx="1" type="body"/>
          </p:nvPr>
        </p:nvSpPr>
        <p:spPr>
          <a:xfrm>
            <a:off x="571320" y="1409040"/>
            <a:ext cx="5435280" cy="2849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4" name="Google Shape;204;p14"/>
          <p:cNvSpPr txBox="1"/>
          <p:nvPr>
            <p:ph idx="2" type="body"/>
          </p:nvPr>
        </p:nvSpPr>
        <p:spPr>
          <a:xfrm>
            <a:off x="6007320" y="4374360"/>
            <a:ext cx="5491080" cy="384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5" name="Google Shape;205;p14"/>
          <p:cNvSpPr txBox="1"/>
          <p:nvPr>
            <p:ph idx="3" type="body"/>
          </p:nvPr>
        </p:nvSpPr>
        <p:spPr>
          <a:xfrm>
            <a:off x="571320" y="4857840"/>
            <a:ext cx="10926720" cy="11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6" name="Google Shape;206;p14"/>
          <p:cNvSpPr txBox="1"/>
          <p:nvPr>
            <p:ph idx="4" type="body"/>
          </p:nvPr>
        </p:nvSpPr>
        <p:spPr>
          <a:xfrm>
            <a:off x="6007320" y="1409040"/>
            <a:ext cx="5491080" cy="2849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7" name="Google Shape;207;p14"/>
          <p:cNvSpPr txBox="1"/>
          <p:nvPr>
            <p:ph idx="5" type="body"/>
          </p:nvPr>
        </p:nvSpPr>
        <p:spPr>
          <a:xfrm>
            <a:off x="571680" y="4357080"/>
            <a:ext cx="5435280" cy="384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8" name="Google Shape;208;p14"/>
          <p:cNvSpPr txBox="1"/>
          <p:nvPr>
            <p:ph type="title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09" name="Google Shape;209;p14"/>
          <p:cNvPicPr preferRelativeResize="0"/>
          <p:nvPr/>
        </p:nvPicPr>
        <p:blipFill rotWithShape="1">
          <a:blip r:embed="rId5">
            <a:alphaModFix/>
          </a:blip>
          <a:srcRect b="9" l="0" r="0" t="18"/>
          <a:stretch/>
        </p:blipFill>
        <p:spPr>
          <a:xfrm>
            <a:off x="6739915" y="5867275"/>
            <a:ext cx="4995359" cy="5486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16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pic>
          <p:nvPicPr>
            <p:cNvPr id="260" name="Google Shape;260;p16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1440" y="0"/>
              <a:ext cx="12189240" cy="68576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61" name="Google Shape;261;p16"/>
            <p:cNvGrpSpPr/>
            <p:nvPr/>
          </p:nvGrpSpPr>
          <p:grpSpPr>
            <a:xfrm>
              <a:off x="0" y="1130400"/>
              <a:ext cx="12191760" cy="5371200"/>
              <a:chOff x="0" y="1130400"/>
              <a:chExt cx="12191760" cy="5371200"/>
            </a:xfrm>
          </p:grpSpPr>
          <p:sp>
            <p:nvSpPr>
              <p:cNvPr id="262" name="Google Shape;262;p16"/>
              <p:cNvSpPr/>
              <p:nvPr/>
            </p:nvSpPr>
            <p:spPr>
              <a:xfrm>
                <a:off x="0" y="1130400"/>
                <a:ext cx="12190320" cy="5371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63" name="Google Shape;263;p16"/>
              <p:cNvPicPr preferRelativeResize="0"/>
              <p:nvPr/>
            </p:nvPicPr>
            <p:blipFill rotWithShape="1">
              <a:blip r:embed="rId2">
                <a:alphaModFix/>
              </a:blip>
              <a:srcRect b="0" l="0" r="0" t="23529"/>
              <a:stretch/>
            </p:blipFill>
            <p:spPr>
              <a:xfrm>
                <a:off x="8280360" y="1130400"/>
                <a:ext cx="3911400" cy="36406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4" name="Google Shape;264;p16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0" y="6096960"/>
                <a:ext cx="2336400" cy="3373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65" name="Google Shape;26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00440" y="101520"/>
            <a:ext cx="1734840" cy="156744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6"/>
          <p:cNvSpPr txBox="1"/>
          <p:nvPr>
            <p:ph type="title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7" name="Google Shape;267;p16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268" name="Google Shape;268;p16"/>
          <p:cNvPicPr preferRelativeResize="0"/>
          <p:nvPr/>
        </p:nvPicPr>
        <p:blipFill rotWithShape="1">
          <a:blip r:embed="rId5">
            <a:alphaModFix/>
          </a:blip>
          <a:srcRect b="9" l="0" r="0" t="18"/>
          <a:stretch/>
        </p:blipFill>
        <p:spPr>
          <a:xfrm>
            <a:off x="6739915" y="5867275"/>
            <a:ext cx="4995359" cy="5486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18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pic>
          <p:nvPicPr>
            <p:cNvPr id="319" name="Google Shape;319;p18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1440" y="0"/>
              <a:ext cx="12189240" cy="68576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20" name="Google Shape;320;p18"/>
            <p:cNvGrpSpPr/>
            <p:nvPr/>
          </p:nvGrpSpPr>
          <p:grpSpPr>
            <a:xfrm>
              <a:off x="0" y="1130400"/>
              <a:ext cx="12191760" cy="5371200"/>
              <a:chOff x="0" y="1130400"/>
              <a:chExt cx="12191760" cy="5371200"/>
            </a:xfrm>
          </p:grpSpPr>
          <p:sp>
            <p:nvSpPr>
              <p:cNvPr id="321" name="Google Shape;321;p18"/>
              <p:cNvSpPr/>
              <p:nvPr/>
            </p:nvSpPr>
            <p:spPr>
              <a:xfrm>
                <a:off x="0" y="1130400"/>
                <a:ext cx="12190320" cy="5371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22" name="Google Shape;322;p18"/>
              <p:cNvPicPr preferRelativeResize="0"/>
              <p:nvPr/>
            </p:nvPicPr>
            <p:blipFill rotWithShape="1">
              <a:blip r:embed="rId2">
                <a:alphaModFix/>
              </a:blip>
              <a:srcRect b="0" l="0" r="0" t="23529"/>
              <a:stretch/>
            </p:blipFill>
            <p:spPr>
              <a:xfrm>
                <a:off x="8280360" y="1130400"/>
                <a:ext cx="3911400" cy="36406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23" name="Google Shape;323;p18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0" y="6096960"/>
                <a:ext cx="2336400" cy="3373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324" name="Google Shape;32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00440" y="101520"/>
            <a:ext cx="1734840" cy="1567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36160" y="5828040"/>
            <a:ext cx="4995360" cy="5486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6" name="Google Shape;326;p18"/>
          <p:cNvGrpSpPr/>
          <p:nvPr/>
        </p:nvGrpSpPr>
        <p:grpSpPr>
          <a:xfrm>
            <a:off x="0" y="-14400"/>
            <a:ext cx="12191760" cy="6463440"/>
            <a:chOff x="0" y="-14400"/>
            <a:chExt cx="12191760" cy="6463440"/>
          </a:xfrm>
        </p:grpSpPr>
        <p:sp>
          <p:nvSpPr>
            <p:cNvPr id="327" name="Google Shape;327;p18"/>
            <p:cNvSpPr/>
            <p:nvPr/>
          </p:nvSpPr>
          <p:spPr>
            <a:xfrm>
              <a:off x="0" y="0"/>
              <a:ext cx="12190320" cy="64490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28" name="Google Shape;328;p18"/>
            <p:cNvPicPr preferRelativeResize="0"/>
            <p:nvPr/>
          </p:nvPicPr>
          <p:blipFill rotWithShape="1">
            <a:blip r:embed="rId2">
              <a:alphaModFix/>
            </a:blip>
            <a:srcRect b="0" l="0" r="0" t="-513"/>
            <a:stretch/>
          </p:blipFill>
          <p:spPr>
            <a:xfrm>
              <a:off x="8280360" y="-14400"/>
              <a:ext cx="3911400" cy="47854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9" name="Google Shape;329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6096960"/>
              <a:ext cx="2336400" cy="337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0" name="Google Shape;330;p18"/>
          <p:cNvSpPr txBox="1"/>
          <p:nvPr>
            <p:ph type="title"/>
          </p:nvPr>
        </p:nvSpPr>
        <p:spPr>
          <a:xfrm>
            <a:off x="681120" y="0"/>
            <a:ext cx="11510640" cy="92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1" name="Google Shape;331;p18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32" name="Google Shape;332;p18"/>
          <p:cNvPicPr preferRelativeResize="0"/>
          <p:nvPr/>
        </p:nvPicPr>
        <p:blipFill rotWithShape="1">
          <a:blip r:embed="rId6">
            <a:alphaModFix/>
          </a:blip>
          <a:srcRect b="9" l="0" r="0" t="18"/>
          <a:stretch/>
        </p:blipFill>
        <p:spPr>
          <a:xfrm>
            <a:off x="6739915" y="5867275"/>
            <a:ext cx="4995359" cy="5486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p20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pic>
          <p:nvPicPr>
            <p:cNvPr id="383" name="Google Shape;383;p20"/>
            <p:cNvPicPr preferRelativeResize="0"/>
            <p:nvPr/>
          </p:nvPicPr>
          <p:blipFill rotWithShape="1">
            <a:blip r:embed="rId1">
              <a:alphaModFix/>
            </a:blip>
            <a:srcRect b="0" l="0" r="0" t="0"/>
            <a:stretch/>
          </p:blipFill>
          <p:spPr>
            <a:xfrm>
              <a:off x="1440" y="0"/>
              <a:ext cx="12189240" cy="68576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84" name="Google Shape;384;p20"/>
            <p:cNvGrpSpPr/>
            <p:nvPr/>
          </p:nvGrpSpPr>
          <p:grpSpPr>
            <a:xfrm>
              <a:off x="0" y="1130400"/>
              <a:ext cx="12191760" cy="5371200"/>
              <a:chOff x="0" y="1130400"/>
              <a:chExt cx="12191760" cy="5371200"/>
            </a:xfrm>
          </p:grpSpPr>
          <p:sp>
            <p:nvSpPr>
              <p:cNvPr id="385" name="Google Shape;385;p20"/>
              <p:cNvSpPr/>
              <p:nvPr/>
            </p:nvSpPr>
            <p:spPr>
              <a:xfrm>
                <a:off x="0" y="1130400"/>
                <a:ext cx="12190320" cy="5371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86" name="Google Shape;386;p20"/>
              <p:cNvPicPr preferRelativeResize="0"/>
              <p:nvPr/>
            </p:nvPicPr>
            <p:blipFill rotWithShape="1">
              <a:blip r:embed="rId2">
                <a:alphaModFix/>
              </a:blip>
              <a:srcRect b="0" l="0" r="0" t="23529"/>
              <a:stretch/>
            </p:blipFill>
            <p:spPr>
              <a:xfrm>
                <a:off x="8280360" y="1130400"/>
                <a:ext cx="3911400" cy="36406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87" name="Google Shape;387;p20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0" y="6096960"/>
                <a:ext cx="2336400" cy="3373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388" name="Google Shape;38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00440" y="101520"/>
            <a:ext cx="1734840" cy="1567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36160" y="5828040"/>
            <a:ext cx="499536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40" y="0"/>
            <a:ext cx="1218924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16800" y="1591200"/>
            <a:ext cx="4068720" cy="36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20"/>
          <p:cNvSpPr/>
          <p:nvPr/>
        </p:nvSpPr>
        <p:spPr>
          <a:xfrm>
            <a:off x="6117840" y="2190600"/>
            <a:ext cx="4583880" cy="1469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NÚCLEO TELESSAUDE BAHIA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Secretaria da Saúde, 4ª Avenida, 400, Centro Administrativo da Bahia/CAB, 1º andar - Salvador/BA. Tel.: 3115-9650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20"/>
          <p:cNvSpPr/>
          <p:nvPr/>
        </p:nvSpPr>
        <p:spPr>
          <a:xfrm>
            <a:off x="-9720" y="6506280"/>
            <a:ext cx="12192120" cy="3513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20"/>
          <p:cNvSpPr/>
          <p:nvPr/>
        </p:nvSpPr>
        <p:spPr>
          <a:xfrm>
            <a:off x="-9720" y="6634440"/>
            <a:ext cx="12201480" cy="223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20"/>
          <p:cNvSpPr/>
          <p:nvPr/>
        </p:nvSpPr>
        <p:spPr>
          <a:xfrm>
            <a:off x="6237720" y="4031280"/>
            <a:ext cx="4995720" cy="607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6" name="Google Shape;396;p20"/>
          <p:cNvPicPr preferRelativeResize="0"/>
          <p:nvPr/>
        </p:nvPicPr>
        <p:blipFill rotWithShape="1">
          <a:blip r:embed="rId8">
            <a:alphaModFix/>
          </a:blip>
          <a:srcRect b="9" l="0" r="0" t="18"/>
          <a:stretch/>
        </p:blipFill>
        <p:spPr>
          <a:xfrm>
            <a:off x="6216480" y="4060800"/>
            <a:ext cx="4995359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2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8" name="Google Shape;398;p20"/>
          <p:cNvSpPr txBox="1"/>
          <p:nvPr>
            <p:ph idx="1" type="body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in.gov.br/en/web/dou/-/portaria-gm/ms-n-635-de-22-de-maio-de-2023-484773799" TargetMode="External"/><Relationship Id="rId4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"/>
          <p:cNvSpPr txBox="1"/>
          <p:nvPr>
            <p:ph idx="4294967295" type="body"/>
          </p:nvPr>
        </p:nvSpPr>
        <p:spPr>
          <a:xfrm>
            <a:off x="4205520" y="3746520"/>
            <a:ext cx="6684840" cy="875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39700" lvl="0" marL="2286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pt-BR" sz="1800">
                <a:solidFill>
                  <a:srgbClr val="000000"/>
                </a:solidFill>
              </a:rPr>
              <a:t>Andreza Anjo</a:t>
            </a:r>
            <a:r>
              <a:rPr b="1" lang="pt-BR" sz="1700">
                <a:solidFill>
                  <a:srgbClr val="000000"/>
                </a:solidFill>
              </a:rPr>
              <a:t>s da Cruz</a:t>
            </a:r>
            <a:endParaRPr b="1" sz="1700" strike="noStrike">
              <a:solidFill>
                <a:srgbClr val="000000"/>
              </a:solidFill>
            </a:endParaRPr>
          </a:p>
        </p:txBody>
      </p:sp>
      <p:sp>
        <p:nvSpPr>
          <p:cNvPr id="452" name="Google Shape;452;p1"/>
          <p:cNvSpPr txBox="1"/>
          <p:nvPr>
            <p:ph idx="4294967295" type="body"/>
          </p:nvPr>
        </p:nvSpPr>
        <p:spPr>
          <a:xfrm>
            <a:off x="4205520" y="4629240"/>
            <a:ext cx="6684840" cy="81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397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pt-BR" sz="1700">
                <a:solidFill>
                  <a:srgbClr val="000000"/>
                </a:solidFill>
              </a:rPr>
              <a:t>  Fisioterapeuta da equipe E-Multi, coordenadora do serviço municipal de reabilitação. Formada em ventosaterapia, massoterapia e meditação.</a:t>
            </a:r>
            <a:endParaRPr b="1" sz="1700" strike="noStrike">
              <a:solidFill>
                <a:srgbClr val="000000"/>
              </a:solidFill>
            </a:endParaRPr>
          </a:p>
        </p:txBody>
      </p:sp>
      <p:sp>
        <p:nvSpPr>
          <p:cNvPr id="453" name="Google Shape;453;p1"/>
          <p:cNvSpPr txBox="1"/>
          <p:nvPr>
            <p:ph idx="4294967295" type="body"/>
          </p:nvPr>
        </p:nvSpPr>
        <p:spPr>
          <a:xfrm>
            <a:off x="1276200" y="2360160"/>
            <a:ext cx="9619920" cy="1233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1397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pt-BR" sz="1800">
                <a:solidFill>
                  <a:srgbClr val="000000"/>
                </a:solidFill>
              </a:rPr>
              <a:t>PRÁTICAS INTEGRATIVAS E </a:t>
            </a:r>
            <a:r>
              <a:rPr b="1" lang="pt-BR" sz="1800">
                <a:solidFill>
                  <a:srgbClr val="000000"/>
                </a:solidFill>
              </a:rPr>
              <a:t>COMPLEMENTARES</a:t>
            </a:r>
            <a:r>
              <a:rPr b="1" lang="pt-BR" sz="1800">
                <a:solidFill>
                  <a:srgbClr val="000000"/>
                </a:solidFill>
              </a:rPr>
              <a:t> EM SAÚDE </a:t>
            </a:r>
            <a:endParaRPr b="1" sz="1800">
              <a:solidFill>
                <a:srgbClr val="000000"/>
              </a:solidFill>
            </a:endParaRPr>
          </a:p>
          <a:p>
            <a:pPr indent="-1397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pt-BR" sz="1800">
                <a:solidFill>
                  <a:srgbClr val="000000"/>
                </a:solidFill>
              </a:rPr>
              <a:t>NA PRÁTICA DA e-MULTI: </a:t>
            </a:r>
            <a:endParaRPr b="1" sz="1800">
              <a:solidFill>
                <a:srgbClr val="000000"/>
              </a:solidFill>
            </a:endParaRPr>
          </a:p>
          <a:p>
            <a:pPr indent="-1397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pt-BR" sz="1800">
                <a:solidFill>
                  <a:srgbClr val="000000"/>
                </a:solidFill>
              </a:rPr>
              <a:t>Uma estratégia de cuidado no município de Bonito/BA</a:t>
            </a:r>
            <a:endParaRPr b="1" sz="1800" strike="noStrik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66f4dbc653_0_16"/>
          <p:cNvSpPr txBox="1"/>
          <p:nvPr/>
        </p:nvSpPr>
        <p:spPr>
          <a:xfrm>
            <a:off x="2124475" y="306250"/>
            <a:ext cx="68481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FF9900"/>
                </a:solidFill>
              </a:rPr>
              <a:t>APLICAÇÃO DAS PICS NO MUNICÍPIO:</a:t>
            </a:r>
            <a:br>
              <a:rPr b="1" lang="pt-BR" sz="1800">
                <a:solidFill>
                  <a:srgbClr val="FF9900"/>
                </a:solidFill>
              </a:rPr>
            </a:br>
            <a:r>
              <a:rPr b="1" lang="pt-BR" sz="1800">
                <a:solidFill>
                  <a:srgbClr val="FF9900"/>
                </a:solidFill>
              </a:rPr>
              <a:t>PÚBLICO ALVO</a:t>
            </a:r>
            <a:endParaRPr b="1" sz="1800">
              <a:solidFill>
                <a:srgbClr val="FF9900"/>
              </a:solidFill>
            </a:endParaRPr>
          </a:p>
        </p:txBody>
      </p:sp>
      <p:sp>
        <p:nvSpPr>
          <p:cNvPr id="517" name="Google Shape;517;g366f4dbc653_0_16"/>
          <p:cNvSpPr txBox="1"/>
          <p:nvPr/>
        </p:nvSpPr>
        <p:spPr>
          <a:xfrm>
            <a:off x="678600" y="1995050"/>
            <a:ext cx="9235500" cy="37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pt-BR" sz="1600">
                <a:solidFill>
                  <a:schemeClr val="dk1"/>
                </a:solidFill>
              </a:rPr>
              <a:t> SAÚDE DO TRABALHADOR;</a:t>
            </a:r>
            <a:br>
              <a:rPr b="1" lang="pt-BR" sz="1600">
                <a:solidFill>
                  <a:schemeClr val="dk1"/>
                </a:solidFill>
              </a:rPr>
            </a:br>
            <a:r>
              <a:rPr lang="pt-BR" sz="1600">
                <a:solidFill>
                  <a:schemeClr val="dk1"/>
                </a:solidFill>
              </a:rPr>
              <a:t>       - profissionais da educação, da APS e profissionais da rede de Urgência e Emergência 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 </a:t>
            </a:r>
            <a:r>
              <a:rPr b="1" lang="pt-BR" sz="1600">
                <a:solidFill>
                  <a:schemeClr val="dk1"/>
                </a:solidFill>
              </a:rPr>
              <a:t>SAÚDE MENTAL;</a:t>
            </a:r>
            <a:br>
              <a:rPr b="1" lang="pt-BR" sz="1600">
                <a:solidFill>
                  <a:schemeClr val="dk1"/>
                </a:solidFill>
              </a:rPr>
            </a:br>
            <a:r>
              <a:rPr lang="pt-BR" sz="1600">
                <a:solidFill>
                  <a:schemeClr val="dk1"/>
                </a:solidFill>
              </a:rPr>
              <a:t>      - internos do CAPS, usuários dos grupos de convivência</a:t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pt-BR" sz="1600">
                <a:solidFill>
                  <a:schemeClr val="dk1"/>
                </a:solidFill>
              </a:rPr>
              <a:t>SAÚDE NA ESCOLA;</a:t>
            </a:r>
            <a:br>
              <a:rPr lang="pt-BR" sz="1600">
                <a:solidFill>
                  <a:schemeClr val="dk1"/>
                </a:solidFill>
              </a:rPr>
            </a:br>
            <a:r>
              <a:rPr lang="pt-BR" sz="1600">
                <a:solidFill>
                  <a:schemeClr val="dk1"/>
                </a:solidFill>
              </a:rPr>
              <a:t>      - crianças e jovens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pt-BR" sz="1600">
                <a:solidFill>
                  <a:schemeClr val="dk1"/>
                </a:solidFill>
              </a:rPr>
              <a:t>ATENDIMENTO COMPARTILHADO</a:t>
            </a:r>
            <a:br>
              <a:rPr b="1" lang="pt-BR" sz="1600">
                <a:solidFill>
                  <a:schemeClr val="dk1"/>
                </a:solidFill>
              </a:rPr>
            </a:br>
            <a:r>
              <a:rPr b="1" lang="pt-BR" sz="1600">
                <a:solidFill>
                  <a:schemeClr val="dk1"/>
                </a:solidFill>
              </a:rPr>
              <a:t>     </a:t>
            </a:r>
            <a:r>
              <a:rPr lang="pt-BR" sz="1600">
                <a:solidFill>
                  <a:schemeClr val="dk1"/>
                </a:solidFill>
              </a:rPr>
              <a:t>- pacientes em acompanhamento psicológico.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66f4dbc653_0_42"/>
          <p:cNvSpPr txBox="1"/>
          <p:nvPr/>
        </p:nvSpPr>
        <p:spPr>
          <a:xfrm>
            <a:off x="2462025" y="318300"/>
            <a:ext cx="57753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rgbClr val="FF9900"/>
                </a:solidFill>
              </a:rPr>
              <a:t>APLICAÇÃO DAS PICS NO MUNICÍPIO:</a:t>
            </a:r>
            <a:br>
              <a:rPr b="1" lang="pt-BR" sz="1800">
                <a:solidFill>
                  <a:srgbClr val="FF9900"/>
                </a:solidFill>
              </a:rPr>
            </a:br>
            <a:r>
              <a:rPr b="1" lang="pt-BR" sz="1800">
                <a:solidFill>
                  <a:srgbClr val="FF9900"/>
                </a:solidFill>
              </a:rPr>
              <a:t>OFERTA DO SERVIÇO</a:t>
            </a:r>
            <a:br>
              <a:rPr b="1" lang="pt-BR" sz="1800">
                <a:solidFill>
                  <a:srgbClr val="FF9900"/>
                </a:solidFill>
              </a:rPr>
            </a:br>
            <a:br>
              <a:rPr b="1" lang="pt-BR" sz="1800">
                <a:solidFill>
                  <a:srgbClr val="FF9900"/>
                </a:solidFill>
              </a:rPr>
            </a:br>
            <a:endParaRPr sz="2800">
              <a:solidFill>
                <a:schemeClr val="dk1"/>
              </a:solidFill>
            </a:endParaRPr>
          </a:p>
        </p:txBody>
      </p:sp>
      <p:sp>
        <p:nvSpPr>
          <p:cNvPr id="523" name="Google Shape;523;g366f4dbc653_0_42"/>
          <p:cNvSpPr txBox="1"/>
          <p:nvPr/>
        </p:nvSpPr>
        <p:spPr>
          <a:xfrm>
            <a:off x="762000" y="2018325"/>
            <a:ext cx="9488700" cy="37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pt-BR" sz="1600">
                <a:solidFill>
                  <a:schemeClr val="dk1"/>
                </a:solidFill>
              </a:rPr>
              <a:t>F</a:t>
            </a:r>
            <a:r>
              <a:rPr lang="pt-BR" sz="1600">
                <a:solidFill>
                  <a:schemeClr val="dk1"/>
                </a:solidFill>
              </a:rPr>
              <a:t>az-se um </a:t>
            </a:r>
            <a:r>
              <a:rPr b="1" lang="pt-BR" sz="1600">
                <a:solidFill>
                  <a:schemeClr val="dk1"/>
                </a:solidFill>
              </a:rPr>
              <a:t>diagnóstico situacional</a:t>
            </a:r>
            <a:r>
              <a:rPr lang="pt-BR" sz="1600">
                <a:solidFill>
                  <a:schemeClr val="dk1"/>
                </a:solidFill>
              </a:rPr>
              <a:t> para conhecer as necessidades locais e as vulnerabilidades que podem ser descritas por meio das condições de vida, saúde e do perfil epidemiológico da população daquela área. 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pt-BR" sz="1600">
                <a:solidFill>
                  <a:schemeClr val="dk1"/>
                </a:solidFill>
              </a:rPr>
              <a:t>Levantamento dos atores responsáveis, que é um mapeamento de profissionais capacitados em PICS. Havendo a necessidade, organiza-se uma capacitação profissional ou/e apoio matricial, para que as PICS sejam executadas de forma segura e eficaz. 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pt-BR" sz="1600">
                <a:solidFill>
                  <a:schemeClr val="dk1"/>
                </a:solidFill>
              </a:rPr>
              <a:t>Geralmente são ofertadas nas UBS, em atividades coletivas ou individual.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pt-BR" sz="1600">
                <a:solidFill>
                  <a:schemeClr val="dk1"/>
                </a:solidFill>
              </a:rPr>
              <a:t>Realizado pelos profissionais de referências da e-Multi ou outros profissionais capacitados. 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g366f4dbc653_0_1" title="hg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325" y="1210525"/>
            <a:ext cx="3110700" cy="3110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rface gráfica do usuário, Texto, Aplicativo&#10;&#10;Descrição gerada automaticamente" id="529" name="Google Shape;529;g366f4dbc653_0_1"/>
          <p:cNvPicPr preferRelativeResize="0"/>
          <p:nvPr/>
        </p:nvPicPr>
        <p:blipFill rotWithShape="1">
          <a:blip r:embed="rId4">
            <a:alphaModFix/>
          </a:blip>
          <a:srcRect b="2514" l="30444" r="31331" t="1892"/>
          <a:stretch/>
        </p:blipFill>
        <p:spPr>
          <a:xfrm>
            <a:off x="3467975" y="3449725"/>
            <a:ext cx="1984201" cy="2607700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g366f4dbc653_0_1"/>
          <p:cNvSpPr txBox="1"/>
          <p:nvPr/>
        </p:nvSpPr>
        <p:spPr>
          <a:xfrm>
            <a:off x="1835075" y="282125"/>
            <a:ext cx="6691500" cy="6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pt-BR" sz="1800">
                <a:solidFill>
                  <a:srgbClr val="FF9900"/>
                </a:solidFill>
              </a:rPr>
              <a:t>PROJETOS EXECUTADOS E EM EXECUÇÃO</a:t>
            </a:r>
            <a:endParaRPr b="1" sz="700">
              <a:solidFill>
                <a:srgbClr val="FF99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531" name="Google Shape;531;g366f4dbc653_0_1"/>
          <p:cNvSpPr txBox="1"/>
          <p:nvPr/>
        </p:nvSpPr>
        <p:spPr>
          <a:xfrm>
            <a:off x="6356425" y="2247425"/>
            <a:ext cx="4497300" cy="32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Projeto Sentir (Professores);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Grupo de Dor Crônica; 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Humanizador (Fibromialgia); 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Saúde do Trabalhador;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Flor de Menina (Adolescentes); 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Qualidade de Vida (Saúde Mental);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Auriculoterapia na APS.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66f4dbc653_0_49"/>
          <p:cNvSpPr txBox="1"/>
          <p:nvPr/>
        </p:nvSpPr>
        <p:spPr>
          <a:xfrm>
            <a:off x="2353525" y="197725"/>
            <a:ext cx="5992200" cy="5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rgbClr val="FF9900"/>
                </a:solidFill>
              </a:rPr>
              <a:t>APLICAÇÃO DAS PICS NO MUNICÍPIO:</a:t>
            </a:r>
            <a:br>
              <a:rPr b="1" lang="pt-BR" sz="1800">
                <a:solidFill>
                  <a:srgbClr val="FF9900"/>
                </a:solidFill>
              </a:rPr>
            </a:br>
            <a:r>
              <a:rPr b="1" lang="pt-BR" sz="1800">
                <a:solidFill>
                  <a:srgbClr val="FF9900"/>
                </a:solidFill>
              </a:rPr>
              <a:t>POTENCIALIDADES E DESAFIOS 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537" name="Google Shape;537;g366f4dbc653_0_49"/>
          <p:cNvSpPr txBox="1"/>
          <p:nvPr/>
        </p:nvSpPr>
        <p:spPr>
          <a:xfrm>
            <a:off x="882575" y="1958050"/>
            <a:ext cx="4774500" cy="38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</a:rPr>
              <a:t>                       </a:t>
            </a:r>
            <a:r>
              <a:rPr b="1" lang="pt-BR" sz="1600">
                <a:solidFill>
                  <a:schemeClr val="dk1"/>
                </a:solidFill>
              </a:rPr>
              <a:t>POTENCIALIDADES </a:t>
            </a:r>
            <a:br>
              <a:rPr b="1" lang="pt-BR" sz="1600">
                <a:solidFill>
                  <a:schemeClr val="dk1"/>
                </a:solidFill>
              </a:rPr>
            </a:br>
            <a:endParaRPr b="1" sz="17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➔"/>
            </a:pPr>
            <a:r>
              <a:rPr lang="pt-BR" sz="1600">
                <a:solidFill>
                  <a:schemeClr val="dk1"/>
                </a:solidFill>
              </a:rPr>
              <a:t>Número amplo de profissionais com algum tipo de formação em PICS;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➔"/>
            </a:pPr>
            <a:r>
              <a:rPr lang="pt-BR" sz="1600">
                <a:solidFill>
                  <a:schemeClr val="dk1"/>
                </a:solidFill>
              </a:rPr>
              <a:t>Apoio institucional e da gestão;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➔"/>
            </a:pPr>
            <a:r>
              <a:rPr lang="pt-BR" sz="1600">
                <a:solidFill>
                  <a:schemeClr val="dk1"/>
                </a:solidFill>
              </a:rPr>
              <a:t>Profissionais comprometidos; 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➔"/>
            </a:pPr>
            <a:r>
              <a:rPr lang="pt-BR" sz="1600">
                <a:solidFill>
                  <a:schemeClr val="dk1"/>
                </a:solidFill>
              </a:rPr>
              <a:t>Variedade de público alvos para aplicação das PICS. 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538" name="Google Shape;538;g366f4dbc653_0_49"/>
          <p:cNvSpPr txBox="1"/>
          <p:nvPr/>
        </p:nvSpPr>
        <p:spPr>
          <a:xfrm>
            <a:off x="6959275" y="2946725"/>
            <a:ext cx="4014900" cy="29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</a:rPr>
              <a:t>                    </a:t>
            </a:r>
            <a:r>
              <a:rPr lang="pt-BR" sz="1600">
                <a:solidFill>
                  <a:schemeClr val="dk1"/>
                </a:solidFill>
              </a:rPr>
              <a:t>  </a:t>
            </a:r>
            <a:r>
              <a:rPr b="1" lang="pt-BR" sz="1600">
                <a:solidFill>
                  <a:schemeClr val="dk1"/>
                </a:solidFill>
              </a:rPr>
              <a:t>DESAFIOS 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➔"/>
            </a:pPr>
            <a:r>
              <a:rPr lang="pt-BR" sz="1600">
                <a:solidFill>
                  <a:schemeClr val="dk1"/>
                </a:solidFill>
              </a:rPr>
              <a:t>Financiamento; 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➔"/>
            </a:pPr>
            <a:r>
              <a:rPr lang="pt-BR" sz="1600">
                <a:solidFill>
                  <a:schemeClr val="dk1"/>
                </a:solidFill>
              </a:rPr>
              <a:t>Escassez de recursos e insumos para as práticas; 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➔"/>
            </a:pPr>
            <a:r>
              <a:rPr lang="pt-BR" sz="1600">
                <a:solidFill>
                  <a:schemeClr val="dk1"/>
                </a:solidFill>
              </a:rPr>
              <a:t>Ofertas de capacitações presenciais (</a:t>
            </a:r>
            <a:r>
              <a:rPr lang="pt-BR" sz="1600">
                <a:solidFill>
                  <a:schemeClr val="dk1"/>
                </a:solidFill>
              </a:rPr>
              <a:t>teórico</a:t>
            </a:r>
            <a:r>
              <a:rPr lang="pt-BR" sz="1600">
                <a:solidFill>
                  <a:schemeClr val="dk1"/>
                </a:solidFill>
              </a:rPr>
              <a:t>/prático).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367bd23eba5_0_11"/>
          <p:cNvSpPr txBox="1"/>
          <p:nvPr/>
        </p:nvSpPr>
        <p:spPr>
          <a:xfrm>
            <a:off x="347375" y="1686325"/>
            <a:ext cx="9782700" cy="3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A aplicação das PICs no nosso município têm mostrado resultados muito significativos, tanto em nível individual quanto coletivo, não apenas do ponto de vista clínico, mas também humano e comunitário.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Muitos usuários relatam melhora em sintomas como dor crônica, ansiedade, insônia e estresse, além disso, observamos melhoras no vínculo entre profissionais e usuários. 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Outro ponto crucial é o despertar para o autocuidado e empoderamento das pessoas sobre sua saúde. 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Por tudo isso, os resultados das pics vão muito além do que conseguimos mensurar em números: elas tocam dimensões profundas do ser e devolvem às pessoas o direito de se sentirem escutadas, cuidadas e parte do processo de transformação da própria saúde. 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544" name="Google Shape;544;g367bd23eba5_0_11"/>
          <p:cNvSpPr txBox="1"/>
          <p:nvPr/>
        </p:nvSpPr>
        <p:spPr>
          <a:xfrm>
            <a:off x="2148075" y="196675"/>
            <a:ext cx="6130200" cy="7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rgbClr val="FF9900"/>
                </a:solidFill>
              </a:rPr>
              <a:t>APLICAÇÃO DAS PICS NO MUNICÍPIO:</a:t>
            </a:r>
            <a:br>
              <a:rPr b="1" lang="pt-BR" sz="1800">
                <a:solidFill>
                  <a:srgbClr val="FF9900"/>
                </a:solidFill>
              </a:rPr>
            </a:br>
            <a:r>
              <a:rPr b="1" lang="pt-BR" sz="1800">
                <a:solidFill>
                  <a:srgbClr val="FF9900"/>
                </a:solidFill>
              </a:rPr>
              <a:t>RESULTADOS</a:t>
            </a:r>
            <a:endParaRPr sz="1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366f4dbc653_0_55"/>
          <p:cNvSpPr txBox="1"/>
          <p:nvPr/>
        </p:nvSpPr>
        <p:spPr>
          <a:xfrm>
            <a:off x="2003875" y="233900"/>
            <a:ext cx="6944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rgbClr val="FF9900"/>
                </a:solidFill>
              </a:rPr>
              <a:t>Saúde do Trabalhador:</a:t>
            </a:r>
            <a:br>
              <a:rPr b="1" lang="pt-BR" sz="1800">
                <a:solidFill>
                  <a:srgbClr val="FF9900"/>
                </a:solidFill>
              </a:rPr>
            </a:br>
            <a:r>
              <a:rPr b="1" lang="pt-BR" sz="1800">
                <a:solidFill>
                  <a:srgbClr val="FF9900"/>
                </a:solidFill>
              </a:rPr>
              <a:t>PICs para cuidar de quem cuida 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550" name="Google Shape;550;g366f4dbc653_0_55"/>
          <p:cNvSpPr txBox="1"/>
          <p:nvPr/>
        </p:nvSpPr>
        <p:spPr>
          <a:xfrm>
            <a:off x="513400" y="1537625"/>
            <a:ext cx="9501600" cy="4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chemeClr val="dk1"/>
                </a:solidFill>
              </a:rPr>
              <a:t>PRÁTICAS REALIZADAS:</a:t>
            </a:r>
            <a:endParaRPr b="1" sz="16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AURICULOTERAPIA:</a:t>
            </a:r>
            <a:r>
              <a:rPr lang="pt-BR" sz="1600">
                <a:solidFill>
                  <a:schemeClr val="dk1"/>
                </a:solidFill>
              </a:rPr>
              <a:t> alívio de dores, insônia e ansiedade;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REFLEXOTERAPIA: relaxamento e regulação emocional;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MEDITAÇÃO GUIADA: pausa consciente no cotidiano;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AROMOTERAPIA: melhora do ambiente e foco no trabalho. 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chemeClr val="dk1"/>
                </a:solidFill>
              </a:rPr>
              <a:t>        RESULTADOS OBSERVADOS:</a:t>
            </a:r>
            <a:br>
              <a:rPr b="1" lang="pt-BR" sz="1600">
                <a:solidFill>
                  <a:schemeClr val="dk1"/>
                </a:solidFill>
              </a:rPr>
            </a:br>
            <a:r>
              <a:rPr b="1" lang="pt-BR" sz="1600">
                <a:solidFill>
                  <a:schemeClr val="dk1"/>
                </a:solidFill>
              </a:rPr>
              <a:t> 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Redução do estresse e da fadiga;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Melhora do sono e do humor;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Fortalecimento do vÍnculo entre equipe;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Fortalecimento do sentimento de cuidado e valorização profissional.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67bd23eba5_0_16"/>
          <p:cNvSpPr txBox="1"/>
          <p:nvPr/>
        </p:nvSpPr>
        <p:spPr>
          <a:xfrm>
            <a:off x="2364275" y="174850"/>
            <a:ext cx="6237000" cy="9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FF9900"/>
                </a:solidFill>
              </a:rPr>
              <a:t>Saúde na Escola:</a:t>
            </a:r>
            <a:br>
              <a:rPr b="1" lang="pt-BR" sz="1800">
                <a:solidFill>
                  <a:srgbClr val="FF9900"/>
                </a:solidFill>
              </a:rPr>
            </a:br>
            <a:r>
              <a:rPr b="1" lang="pt-BR" sz="1800">
                <a:solidFill>
                  <a:srgbClr val="FF9900"/>
                </a:solidFill>
              </a:rPr>
              <a:t>PICs como apoio à saúde emocional de alunos e professores </a:t>
            </a:r>
            <a:endParaRPr b="1" sz="1800">
              <a:solidFill>
                <a:srgbClr val="FF9900"/>
              </a:solidFill>
            </a:endParaRPr>
          </a:p>
        </p:txBody>
      </p:sp>
      <p:sp>
        <p:nvSpPr>
          <p:cNvPr id="556" name="Google Shape;556;g367bd23eba5_0_16"/>
          <p:cNvSpPr txBox="1"/>
          <p:nvPr/>
        </p:nvSpPr>
        <p:spPr>
          <a:xfrm>
            <a:off x="668050" y="1597075"/>
            <a:ext cx="9394500" cy="40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chemeClr val="dk1"/>
                </a:solidFill>
              </a:rPr>
              <a:t>PRÁTICAS UTILIZADAS: </a:t>
            </a:r>
            <a:br>
              <a:rPr b="1" lang="pt-BR" sz="1600">
                <a:solidFill>
                  <a:schemeClr val="dk1"/>
                </a:solidFill>
              </a:rPr>
            </a:b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DANÇA CIRCULAR -</a:t>
            </a:r>
            <a:r>
              <a:rPr b="1" lang="pt-BR" sz="1600">
                <a:solidFill>
                  <a:schemeClr val="dk1"/>
                </a:solidFill>
              </a:rPr>
              <a:t> </a:t>
            </a:r>
            <a:r>
              <a:rPr lang="pt-BR" sz="1600">
                <a:solidFill>
                  <a:schemeClr val="dk1"/>
                </a:solidFill>
              </a:rPr>
              <a:t>integração, empatia e movimento consciente;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MEDITAÇÃO com crianças/ adolescentes</a:t>
            </a:r>
            <a:r>
              <a:rPr b="1" lang="pt-BR" sz="1600">
                <a:solidFill>
                  <a:schemeClr val="dk1"/>
                </a:solidFill>
              </a:rPr>
              <a:t> - </a:t>
            </a:r>
            <a:r>
              <a:rPr lang="pt-BR" sz="1600">
                <a:solidFill>
                  <a:schemeClr val="dk1"/>
                </a:solidFill>
              </a:rPr>
              <a:t>foco e calma;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AROMATERAPIA - </a:t>
            </a:r>
            <a:r>
              <a:rPr b="1" lang="pt-BR" sz="1600">
                <a:solidFill>
                  <a:schemeClr val="dk1"/>
                </a:solidFill>
              </a:rPr>
              <a:t> </a:t>
            </a:r>
            <a:r>
              <a:rPr lang="pt-BR" sz="1600">
                <a:solidFill>
                  <a:schemeClr val="dk1"/>
                </a:solidFill>
              </a:rPr>
              <a:t>controle da ansiedade em sala de aula;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ARTETERAPIA -</a:t>
            </a:r>
            <a:r>
              <a:rPr b="1" lang="pt-BR" sz="1600">
                <a:solidFill>
                  <a:schemeClr val="dk1"/>
                </a:solidFill>
              </a:rPr>
              <a:t> </a:t>
            </a:r>
            <a:r>
              <a:rPr lang="pt-BR" sz="1600">
                <a:solidFill>
                  <a:schemeClr val="dk1"/>
                </a:solidFill>
              </a:rPr>
              <a:t>expressão emocional e prevenção de conflitos. </a:t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chemeClr val="dk1"/>
                </a:solidFill>
              </a:rPr>
              <a:t>RESULTADOS PERCEBIDOS: </a:t>
            </a:r>
            <a:br>
              <a:rPr b="1" lang="pt-BR" sz="1600">
                <a:solidFill>
                  <a:schemeClr val="dk1"/>
                </a:solidFill>
              </a:rPr>
            </a:b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Melhora da concentração, atenção e foco;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Redução de ansiedade pré-provas;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Promoção da empatia e escuta ativa;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Fortalecimento da saúde mental de professores;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Ambiente escolar mais harmonioso. 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367bd23eba5_0_21"/>
          <p:cNvSpPr txBox="1"/>
          <p:nvPr/>
        </p:nvSpPr>
        <p:spPr>
          <a:xfrm>
            <a:off x="1972850" y="200950"/>
            <a:ext cx="6602400" cy="7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FF9900"/>
                </a:solidFill>
              </a:rPr>
              <a:t>Pacientes em acompanhamento psicológico:</a:t>
            </a:r>
            <a:br>
              <a:rPr b="1" lang="pt-BR" sz="1800">
                <a:solidFill>
                  <a:srgbClr val="FF9900"/>
                </a:solidFill>
              </a:rPr>
            </a:br>
            <a:r>
              <a:rPr b="1" lang="pt-BR" sz="1800">
                <a:solidFill>
                  <a:srgbClr val="FF9900"/>
                </a:solidFill>
              </a:rPr>
              <a:t>PICs como suporte ao cuidado em saúde mental</a:t>
            </a:r>
            <a:endParaRPr b="1" sz="1800">
              <a:solidFill>
                <a:srgbClr val="FF9900"/>
              </a:solidFill>
            </a:endParaRPr>
          </a:p>
        </p:txBody>
      </p:sp>
      <p:sp>
        <p:nvSpPr>
          <p:cNvPr id="562" name="Google Shape;562;g367bd23eba5_0_21"/>
          <p:cNvSpPr txBox="1"/>
          <p:nvPr/>
        </p:nvSpPr>
        <p:spPr>
          <a:xfrm>
            <a:off x="1072550" y="1688400"/>
            <a:ext cx="7356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563" name="Google Shape;563;g367bd23eba5_0_21"/>
          <p:cNvSpPr txBox="1"/>
          <p:nvPr/>
        </p:nvSpPr>
        <p:spPr>
          <a:xfrm>
            <a:off x="446250" y="1597075"/>
            <a:ext cx="9694500" cy="39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chemeClr val="dk1"/>
                </a:solidFill>
              </a:rPr>
              <a:t>PRÁTICAS INTEGRADAS: </a:t>
            </a:r>
            <a:br>
              <a:rPr b="1" lang="pt-BR" sz="1600">
                <a:solidFill>
                  <a:schemeClr val="dk1"/>
                </a:solidFill>
              </a:rPr>
            </a:b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AURICULOTERAPIA - controle da ansiedade e </a:t>
            </a:r>
            <a:r>
              <a:rPr lang="pt-BR" sz="1600">
                <a:solidFill>
                  <a:schemeClr val="dk1"/>
                </a:solidFill>
              </a:rPr>
              <a:t>equilíbrio</a:t>
            </a:r>
            <a:r>
              <a:rPr lang="pt-BR" sz="1600">
                <a:solidFill>
                  <a:schemeClr val="dk1"/>
                </a:solidFill>
              </a:rPr>
              <a:t> emocional;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ARTETERAPIA - resgate da criatividade e expressão de emoções;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FITOTERAPIA - suporte natural no tratamento de insônia e estresse;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MEDITAÇÃO E AROMATERAPIA - regulação do sistema nervoso. 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00">
                <a:solidFill>
                  <a:schemeClr val="dk1"/>
                </a:solidFill>
              </a:rPr>
              <a:t>BENEFÍCIOS RELATADOS: </a:t>
            </a:r>
            <a:br>
              <a:rPr b="1" lang="pt-BR" sz="1600">
                <a:solidFill>
                  <a:schemeClr val="dk1"/>
                </a:solidFill>
              </a:rPr>
            </a:b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Redução de sintomas depressivos e ansiosos;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Aumento da autoestima e do sentimento de pertencimento;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Maior conexão com o corpo e com as emoções;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Aumento da adesão ao tratamento psicológico;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Fortalecimento do vínculo com a equipe de saúde.  </a:t>
            </a:r>
            <a:endParaRPr sz="160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367bd23eba5_0_27"/>
          <p:cNvSpPr txBox="1"/>
          <p:nvPr/>
        </p:nvSpPr>
        <p:spPr>
          <a:xfrm>
            <a:off x="2129425" y="240075"/>
            <a:ext cx="6184800" cy="7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pt-BR" sz="1800">
                <a:solidFill>
                  <a:srgbClr val="FF9900"/>
                </a:solidFill>
              </a:rPr>
            </a:br>
            <a:r>
              <a:rPr b="1" lang="pt-BR" sz="1800">
                <a:solidFill>
                  <a:srgbClr val="FF9900"/>
                </a:solidFill>
              </a:rPr>
              <a:t>PICS COMO CAMINHO PARA O CUIDADO INTEGRAL</a:t>
            </a:r>
            <a:endParaRPr b="1" sz="1800">
              <a:solidFill>
                <a:srgbClr val="FF9900"/>
              </a:solidFill>
            </a:endParaRPr>
          </a:p>
        </p:txBody>
      </p:sp>
      <p:sp>
        <p:nvSpPr>
          <p:cNvPr id="569" name="Google Shape;569;g367bd23eba5_0_27"/>
          <p:cNvSpPr txBox="1"/>
          <p:nvPr/>
        </p:nvSpPr>
        <p:spPr>
          <a:xfrm>
            <a:off x="707175" y="2092900"/>
            <a:ext cx="9668400" cy="31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pt-BR" sz="1500">
                <a:solidFill>
                  <a:schemeClr val="dk1"/>
                </a:solidFill>
              </a:rPr>
              <a:t>As PICS </a:t>
            </a:r>
            <a:r>
              <a:rPr lang="pt-BR" sz="1600">
                <a:solidFill>
                  <a:schemeClr val="dk1"/>
                </a:solidFill>
              </a:rPr>
              <a:t>ampliam possibilidades de cuidado com sensibilidade e escuta ativa; 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Fortalecem vínculos, autonomia e prevenção em saúde; 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Quando direcionadas a públicos estratégicos, produzem impacto real e transformador; 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A equipe e-Multi e demais equipes da APS tem um papel essencial nessa construção, promovendo saúde com ciência, arte e acolhimento. 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6"/>
          <p:cNvSpPr txBox="1"/>
          <p:nvPr>
            <p:ph idx="4294967295" type="title"/>
          </p:nvPr>
        </p:nvSpPr>
        <p:spPr>
          <a:xfrm>
            <a:off x="681120" y="0"/>
            <a:ext cx="11510640" cy="92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pt-BR" sz="2600"/>
              <a:t>                                          </a:t>
            </a:r>
            <a:endParaRPr b="1" sz="2600" strike="noStrike"/>
          </a:p>
        </p:txBody>
      </p:sp>
      <p:sp>
        <p:nvSpPr>
          <p:cNvPr id="575" name="Google Shape;575;p6"/>
          <p:cNvSpPr txBox="1"/>
          <p:nvPr/>
        </p:nvSpPr>
        <p:spPr>
          <a:xfrm>
            <a:off x="1581400" y="2118975"/>
            <a:ext cx="7881000" cy="16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rgbClr val="403E3B"/>
                </a:solidFill>
                <a:latin typeface="Comic Sans MS"/>
                <a:ea typeface="Comic Sans MS"/>
                <a:cs typeface="Comic Sans MS"/>
                <a:sym typeface="Comic Sans MS"/>
              </a:rPr>
              <a:t>“Conheça todas as teorias, domine todas as técnicas, mas ao tocar uma alma humana, seja apenas outra alma humana”.</a:t>
            </a:r>
            <a:endParaRPr sz="2200">
              <a:solidFill>
                <a:srgbClr val="403E3B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403E3B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rgbClr val="403E3B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                                                         Carl Jung </a:t>
            </a:r>
            <a:endParaRPr sz="2200">
              <a:solidFill>
                <a:srgbClr val="403E3B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403E3B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76" name="Google Shape;576;p6"/>
          <p:cNvSpPr txBox="1"/>
          <p:nvPr/>
        </p:nvSpPr>
        <p:spPr>
          <a:xfrm>
            <a:off x="4240575" y="4645075"/>
            <a:ext cx="3000000" cy="5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600">
                <a:solidFill>
                  <a:schemeClr val="dk1"/>
                </a:solidFill>
              </a:rPr>
              <a:t>OBRIGADA!</a:t>
            </a:r>
            <a:endParaRPr b="1" sz="2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"/>
          <p:cNvSpPr txBox="1"/>
          <p:nvPr>
            <p:ph idx="4294967295" type="title"/>
          </p:nvPr>
        </p:nvSpPr>
        <p:spPr>
          <a:xfrm>
            <a:off x="571320" y="135720"/>
            <a:ext cx="8902500" cy="92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pt-BR" sz="1800">
                <a:solidFill>
                  <a:srgbClr val="FF9900"/>
                </a:solidFill>
              </a:rPr>
              <a:t> E-MULTI: Equipes Multiprofissionais na Atenção Primária à Saúde </a:t>
            </a:r>
            <a:endParaRPr b="1" sz="1800" strike="noStrike">
              <a:solidFill>
                <a:srgbClr val="FF9900"/>
              </a:solidFill>
            </a:endParaRPr>
          </a:p>
        </p:txBody>
      </p:sp>
      <p:sp>
        <p:nvSpPr>
          <p:cNvPr id="459" name="Google Shape;459;p3"/>
          <p:cNvSpPr txBox="1"/>
          <p:nvPr>
            <p:ph idx="4294967295" type="body"/>
          </p:nvPr>
        </p:nvSpPr>
        <p:spPr>
          <a:xfrm>
            <a:off x="281950" y="1320850"/>
            <a:ext cx="7340700" cy="39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1397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200"/>
          </a:p>
          <a:p>
            <a:pPr indent="-1397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200">
              <a:highlight>
                <a:srgbClr val="FFFFFF"/>
              </a:highlight>
            </a:endParaRPr>
          </a:p>
          <a:p>
            <a:pPr indent="-139700" lvl="0" marL="228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400"/>
          </a:p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pt-BR" sz="1600"/>
              <a:t>São equipes compostas por profissionais de saúde, de diferentes áreas do conhecimento e categorias profissionais. Elas operam de maneira complementar e integrada às outras equipes que atuam na Atenção Primária à Saúde (APS).</a:t>
            </a:r>
            <a:br>
              <a:rPr lang="pt-BR" sz="1600"/>
            </a:br>
            <a:endParaRPr sz="1600"/>
          </a:p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pt-BR" sz="1600"/>
              <a:t>A eMulti foi instituída em 2023, por meio da </a:t>
            </a:r>
            <a:r>
              <a:rPr b="1" lang="pt-BR" sz="1600">
                <a:uFill>
                  <a:noFill/>
                </a:uFill>
                <a:hlinkClick r:id="rId3"/>
              </a:rPr>
              <a:t>Portaria GM/MS nº 635, de 22 de maio de 2023</a:t>
            </a:r>
            <a:r>
              <a:rPr b="1" lang="pt-BR" sz="1600"/>
              <a:t>.</a:t>
            </a:r>
            <a:br>
              <a:rPr b="1" lang="pt-BR" sz="1600"/>
            </a:br>
            <a:endParaRPr b="1" sz="1600"/>
          </a:p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pt-BR" sz="1600"/>
              <a:t>V</a:t>
            </a:r>
            <a:r>
              <a:rPr lang="pt-BR" sz="1600"/>
              <a:t>em como a</a:t>
            </a:r>
            <a:r>
              <a:rPr lang="pt-BR" sz="1600"/>
              <a:t> retomada pelo Ministério da Saúde para o fortalecimento ao cuidado multiprofissional na APS e dá continuidade ao trabalho do Núcleo Ampliado de Saúde da Família (NASF) com reformulações e mudanças para atender as demandas do perfil demográfico e epidemiológico atual.</a:t>
            </a:r>
            <a:endParaRPr sz="1600"/>
          </a:p>
        </p:txBody>
      </p:sp>
      <p:pic>
        <p:nvPicPr>
          <p:cNvPr id="460" name="Google Shape;460;p3" title="nasf-agora-e-emulti-nova-identidade-mesmo-compromisso-com-a-saude-872b7-removebg-preview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1550" y="1939175"/>
            <a:ext cx="4155301" cy="327115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3"/>
          <p:cNvSpPr txBox="1"/>
          <p:nvPr/>
        </p:nvSpPr>
        <p:spPr>
          <a:xfrm>
            <a:off x="8186175" y="55553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1397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</a:rPr>
              <a:t>FONTE: MINISTÉRIO DA SAÚDE</a:t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"/>
          <p:cNvSpPr txBox="1"/>
          <p:nvPr>
            <p:ph idx="4294967295" type="title"/>
          </p:nvPr>
        </p:nvSpPr>
        <p:spPr>
          <a:xfrm>
            <a:off x="571320" y="135720"/>
            <a:ext cx="8902500" cy="92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pt-BR" sz="1800">
                <a:solidFill>
                  <a:srgbClr val="FF9900"/>
                </a:solidFill>
              </a:rPr>
              <a:t>PICS: DEFINIÇÃO E INSTITUCIONALIZAÇÃO </a:t>
            </a:r>
            <a:endParaRPr b="1" i="0" sz="1800" u="none" cap="none" strike="noStrike">
              <a:solidFill>
                <a:srgbClr val="FF9900"/>
              </a:solidFill>
            </a:endParaRPr>
          </a:p>
        </p:txBody>
      </p:sp>
      <p:sp>
        <p:nvSpPr>
          <p:cNvPr id="467" name="Google Shape;467;p2"/>
          <p:cNvSpPr txBox="1"/>
          <p:nvPr>
            <p:ph idx="4294967295" type="body"/>
          </p:nvPr>
        </p:nvSpPr>
        <p:spPr>
          <a:xfrm>
            <a:off x="332750" y="1328425"/>
            <a:ext cx="9194700" cy="55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pt-BR" sz="1600">
                <a:solidFill>
                  <a:srgbClr val="000000"/>
                </a:solidFill>
              </a:rPr>
              <a:t> As Práticas Integrativas e Complementares em Saúde (PICS) são abordagens terapêuticas que tem como objetivo prevenir agravos à saúde, a promoção e recuperação da saúde, </a:t>
            </a:r>
            <a:r>
              <a:rPr b="1" lang="pt-BR" sz="1600">
                <a:solidFill>
                  <a:srgbClr val="000000"/>
                </a:solidFill>
              </a:rPr>
              <a:t>enfatizando a escuta acolhedora, a construção de laços terapêuticos e a conexão entre ser humano, meio ambiente e sociedade. </a:t>
            </a:r>
            <a:br>
              <a:rPr b="1" lang="pt-BR" sz="1600">
                <a:solidFill>
                  <a:srgbClr val="000000"/>
                </a:solidFill>
              </a:rPr>
            </a:br>
            <a:br>
              <a:rPr b="1" lang="pt-BR" sz="1600">
                <a:solidFill>
                  <a:srgbClr val="000000"/>
                </a:solidFill>
              </a:rPr>
            </a:br>
            <a:endParaRPr b="1" sz="1600">
              <a:solidFill>
                <a:srgbClr val="000000"/>
              </a:solidFill>
            </a:endParaRPr>
          </a:p>
          <a:p>
            <a:pPr indent="-3302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pt-BR" sz="1600">
                <a:solidFill>
                  <a:srgbClr val="000000"/>
                </a:solidFill>
              </a:rPr>
              <a:t>Em 2006, através da portaria </a:t>
            </a:r>
            <a:r>
              <a:rPr lang="pt-BR" sz="1600">
                <a:solidFill>
                  <a:srgbClr val="FF0000"/>
                </a:solidFill>
              </a:rPr>
              <a:t>GM/MS n° 971/2006</a:t>
            </a:r>
            <a:r>
              <a:rPr lang="pt-BR" sz="1600"/>
              <a:t>, essas práticas foram institucionalizadas pela Política Nacional de Práticas Integrativas e Complementares no Sistema Único de Saúde (PNPIC) e, atualmente, o SUS oferece, de forma integral e gratuita, 29 procedimentos de PICS à população. </a:t>
            </a:r>
            <a:endParaRPr sz="1600"/>
          </a:p>
          <a:p>
            <a:pPr indent="0" lvl="0" marL="0" marR="0" rtl="0" algn="l">
              <a:lnSpc>
                <a:spcPct val="115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228600" lvl="0" marL="228600" marR="0" rtl="0" algn="l">
              <a:lnSpc>
                <a:spcPct val="125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261">
              <a:solidFill>
                <a:srgbClr val="000000"/>
              </a:solidFill>
            </a:endParaRPr>
          </a:p>
          <a:p>
            <a:pPr indent="-228600" lvl="0" marL="228600" marR="0" rtl="0" algn="l">
              <a:lnSpc>
                <a:spcPct val="125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750">
              <a:solidFill>
                <a:srgbClr val="000000"/>
              </a:solidFill>
            </a:endParaRPr>
          </a:p>
          <a:p>
            <a:pPr indent="-228600" lvl="0" marL="228600" marR="0" rtl="0" algn="l">
              <a:lnSpc>
                <a:spcPct val="125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</p:txBody>
      </p:sp>
      <p:sp>
        <p:nvSpPr>
          <p:cNvPr id="468" name="Google Shape;468;p2"/>
          <p:cNvSpPr txBox="1"/>
          <p:nvPr/>
        </p:nvSpPr>
        <p:spPr>
          <a:xfrm>
            <a:off x="8237275" y="546595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228600" rtl="0" algn="l">
              <a:lnSpc>
                <a:spcPct val="125000"/>
              </a:lnSpc>
              <a:spcBef>
                <a:spcPts val="799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</a:rPr>
              <a:t>FONTE: MINISTÉRIO DA SAÚDE </a:t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61f6a97f66_0_19"/>
          <p:cNvSpPr txBox="1"/>
          <p:nvPr/>
        </p:nvSpPr>
        <p:spPr>
          <a:xfrm>
            <a:off x="510550" y="1567175"/>
            <a:ext cx="8966100" cy="4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555555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pt-BR" sz="1600">
                <a:solidFill>
                  <a:schemeClr val="dk1"/>
                </a:solidFill>
              </a:rPr>
              <a:t>As PICS fazem parte das práticas denominadas pela OMS- Medicinas Tradicionais, Complementares e Integrativas (MTCI).</a:t>
            </a:r>
            <a:br>
              <a:rPr lang="pt-BR" sz="1600">
                <a:solidFill>
                  <a:schemeClr val="dk1"/>
                </a:solidFill>
              </a:rPr>
            </a:br>
            <a:r>
              <a:rPr lang="pt-BR" sz="1600">
                <a:solidFill>
                  <a:schemeClr val="dk1"/>
                </a:solidFill>
              </a:rPr>
              <a:t> </a:t>
            </a:r>
            <a:endParaRPr sz="16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pt-BR" sz="1600">
                <a:solidFill>
                  <a:schemeClr val="dk1"/>
                </a:solidFill>
              </a:rPr>
              <a:t>Tais práticas são recursos terapêuticos que fortalecem o cuidado ofertado no SUS e ampliam a percepção da população para no sentido da autonomia e do autocuidado.</a:t>
            </a: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pt-BR" sz="1600">
                <a:solidFill>
                  <a:schemeClr val="dk1"/>
                </a:solidFill>
              </a:rPr>
              <a:t>Por meio de uma abordagem interdisciplinar, as PICS proporcionam uma perspectiva direcionada para um cuidado continuado, humanizado e abrangente em saúde, ampliando conhecimentos e qualificando profissionais de saúde para garantir a oferta segura e de qualidade aos usuários do SUS.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55555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55555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555555"/>
              </a:solidFill>
            </a:endParaRPr>
          </a:p>
        </p:txBody>
      </p:sp>
      <p:sp>
        <p:nvSpPr>
          <p:cNvPr id="474" name="Google Shape;474;g361f6a97f66_0_19"/>
          <p:cNvSpPr txBox="1"/>
          <p:nvPr/>
        </p:nvSpPr>
        <p:spPr>
          <a:xfrm>
            <a:off x="8339425" y="546597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</a:rPr>
              <a:t>FONTE: MINISTÉRIO DA SAÚDE</a:t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4"/>
          <p:cNvSpPr txBox="1"/>
          <p:nvPr>
            <p:ph idx="4294967295" type="body"/>
          </p:nvPr>
        </p:nvSpPr>
        <p:spPr>
          <a:xfrm>
            <a:off x="571325" y="1285725"/>
            <a:ext cx="5435400" cy="172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pt-BR" sz="1500">
                <a:solidFill>
                  <a:srgbClr val="000000"/>
                </a:solidFill>
              </a:rPr>
              <a:t>Portaria GM/MS nº 971, de 3 de maio de 2006 (5 PICS)</a:t>
            </a:r>
            <a:r>
              <a:rPr lang="pt-BR" sz="1500">
                <a:solidFill>
                  <a:srgbClr val="000000"/>
                </a:solidFill>
              </a:rPr>
              <a:t> </a:t>
            </a:r>
            <a:br>
              <a:rPr lang="pt-BR" sz="1500">
                <a:solidFill>
                  <a:srgbClr val="000000"/>
                </a:solidFill>
              </a:rPr>
            </a:br>
            <a:endParaRPr sz="1500">
              <a:solidFill>
                <a:srgbClr val="000000"/>
              </a:solidFill>
            </a:endParaRPr>
          </a:p>
          <a:p>
            <a:pPr indent="-32385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</a:pPr>
            <a:r>
              <a:rPr lang="pt-BR" sz="1500">
                <a:solidFill>
                  <a:srgbClr val="000000"/>
                </a:solidFill>
              </a:rPr>
              <a:t> </a:t>
            </a:r>
            <a:r>
              <a:rPr lang="pt-BR" sz="1600">
                <a:solidFill>
                  <a:srgbClr val="000000"/>
                </a:solidFill>
              </a:rPr>
              <a:t>Medicina Tradicional Chinesa/Acupuntura,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Homeopatia,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Plantas Medicinais/Fitoterapia,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Termalismo social/Crenoterapia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Medicina Antroposófica.</a:t>
            </a:r>
            <a:endParaRPr b="0" sz="1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4"/>
          <p:cNvSpPr txBox="1"/>
          <p:nvPr>
            <p:ph idx="4294967295" type="title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pt-BR" sz="1800">
                <a:solidFill>
                  <a:srgbClr val="FF9900"/>
                </a:solidFill>
              </a:rPr>
              <a:t>PICS RECONHECIDAS E DISPONÍVEIS NO SUS </a:t>
            </a:r>
            <a:endParaRPr b="1" sz="1800" strike="noStrike">
              <a:solidFill>
                <a:srgbClr val="FF9900"/>
              </a:solidFill>
            </a:endParaRPr>
          </a:p>
        </p:txBody>
      </p:sp>
      <p:sp>
        <p:nvSpPr>
          <p:cNvPr id="481" name="Google Shape;481;p4"/>
          <p:cNvSpPr txBox="1"/>
          <p:nvPr>
            <p:ph idx="4294967295" type="body"/>
          </p:nvPr>
        </p:nvSpPr>
        <p:spPr>
          <a:xfrm>
            <a:off x="6631950" y="2187975"/>
            <a:ext cx="4433700" cy="28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1397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pt-BR" sz="1500">
                <a:solidFill>
                  <a:srgbClr val="000000"/>
                </a:solidFill>
              </a:rPr>
              <a:t>Portaria n° 702, de 21 de março de 2018 (+10 PICS)</a:t>
            </a:r>
            <a:br>
              <a:rPr lang="pt-BR" sz="1500">
                <a:solidFill>
                  <a:srgbClr val="000000"/>
                </a:solidFill>
              </a:rPr>
            </a:br>
            <a:endParaRPr sz="1500">
              <a:solidFill>
                <a:srgbClr val="000000"/>
              </a:solidFill>
            </a:endParaRPr>
          </a:p>
          <a:p>
            <a:pPr indent="-32385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</a:pPr>
            <a:r>
              <a:rPr lang="pt-BR" sz="1500">
                <a:solidFill>
                  <a:srgbClr val="000000"/>
                </a:solidFill>
              </a:rPr>
              <a:t>   </a:t>
            </a:r>
            <a:r>
              <a:rPr lang="pt-BR" sz="1600">
                <a:solidFill>
                  <a:srgbClr val="000000"/>
                </a:solidFill>
              </a:rPr>
              <a:t>Apiterapia,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 Aromaterapia,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 Bioenergética,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 Constelação Familiar,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 Cromoterapia,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 Geoterapia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 Hipnoterapia,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 Imposição de mãos,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 Ozonioterapia,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 Terapia de florais.</a:t>
            </a:r>
            <a:endParaRPr b="0" sz="1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4"/>
          <p:cNvSpPr txBox="1"/>
          <p:nvPr>
            <p:ph idx="4294967295" type="body"/>
          </p:nvPr>
        </p:nvSpPr>
        <p:spPr>
          <a:xfrm>
            <a:off x="309050" y="3241775"/>
            <a:ext cx="5593500" cy="28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solidFill>
                  <a:srgbClr val="000000"/>
                </a:solidFill>
              </a:rPr>
              <a:t>Portaria GM/MS n° 849 de 27 de março de 2017 (+ 14 PICS)</a:t>
            </a:r>
            <a:r>
              <a:rPr lang="pt-BR" sz="1500">
                <a:solidFill>
                  <a:srgbClr val="000000"/>
                </a:solidFill>
              </a:rPr>
              <a:t> </a:t>
            </a:r>
            <a:br>
              <a:rPr lang="pt-BR" sz="1500">
                <a:solidFill>
                  <a:srgbClr val="000000"/>
                </a:solidFill>
              </a:rPr>
            </a:br>
            <a:endParaRPr sz="1500">
              <a:solidFill>
                <a:srgbClr val="000000"/>
              </a:solidFill>
            </a:endParaRPr>
          </a:p>
          <a:p>
            <a:pPr indent="-32385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Char char="●"/>
            </a:pPr>
            <a:r>
              <a:rPr lang="pt-BR" sz="1500">
                <a:solidFill>
                  <a:srgbClr val="000000"/>
                </a:solidFill>
              </a:rPr>
              <a:t>  </a:t>
            </a:r>
            <a:r>
              <a:rPr lang="pt-BR" sz="1600">
                <a:solidFill>
                  <a:srgbClr val="000000"/>
                </a:solidFill>
              </a:rPr>
              <a:t>Arteterapia,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Ayurveda,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Biodança,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Dança circular,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Meditação,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Musicoterapia,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Naturopatia,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Osteopatia,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Quiropraxia,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Reflexoterapia,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Reiki,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Shantala,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Terapia comunitária integrativa 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pt-BR" sz="1600">
                <a:solidFill>
                  <a:srgbClr val="000000"/>
                </a:solidFill>
              </a:rPr>
              <a:t>  Yoga.</a:t>
            </a:r>
            <a:endParaRPr b="0" sz="1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4"/>
          <p:cNvSpPr txBox="1"/>
          <p:nvPr/>
        </p:nvSpPr>
        <p:spPr>
          <a:xfrm>
            <a:off x="201875" y="6502600"/>
            <a:ext cx="3326700" cy="2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484" name="Google Shape;484;p4"/>
          <p:cNvSpPr txBox="1"/>
          <p:nvPr/>
        </p:nvSpPr>
        <p:spPr>
          <a:xfrm>
            <a:off x="8224475" y="552982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</a:rPr>
              <a:t>FONTE: MINISTÉRIO DA SAÚDE </a:t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66add24c06_0_19"/>
          <p:cNvSpPr txBox="1"/>
          <p:nvPr/>
        </p:nvSpPr>
        <p:spPr>
          <a:xfrm>
            <a:off x="1324975" y="162075"/>
            <a:ext cx="8174400" cy="8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FF9900"/>
                </a:solidFill>
              </a:rPr>
              <a:t> BONITO/BA  </a:t>
            </a:r>
            <a:endParaRPr b="1" sz="1800">
              <a:solidFill>
                <a:srgbClr val="FF9900"/>
              </a:solidFill>
            </a:endParaRPr>
          </a:p>
        </p:txBody>
      </p:sp>
      <p:pic>
        <p:nvPicPr>
          <p:cNvPr id="490" name="Google Shape;490;g366add24c06_0_19" title="WhatsApp Image 2025-06-10 at 14.37.08.jpeg"/>
          <p:cNvPicPr preferRelativeResize="0"/>
          <p:nvPr/>
        </p:nvPicPr>
        <p:blipFill rotWithShape="1">
          <a:blip r:embed="rId3">
            <a:alphaModFix/>
          </a:blip>
          <a:srcRect b="-2810" l="0" r="0" t="2810"/>
          <a:stretch/>
        </p:blipFill>
        <p:spPr>
          <a:xfrm>
            <a:off x="943300" y="1127350"/>
            <a:ext cx="9575949" cy="485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66f4dbc653_0_11"/>
          <p:cNvSpPr txBox="1"/>
          <p:nvPr/>
        </p:nvSpPr>
        <p:spPr>
          <a:xfrm>
            <a:off x="1292500" y="282125"/>
            <a:ext cx="76440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FF9900"/>
                </a:solidFill>
              </a:rPr>
              <a:t> PICS APLICADAS NO MUNICÍPIO  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96" name="Google Shape;496;g366f4dbc653_0_11"/>
          <p:cNvSpPr txBox="1"/>
          <p:nvPr/>
        </p:nvSpPr>
        <p:spPr>
          <a:xfrm>
            <a:off x="283525" y="1218350"/>
            <a:ext cx="11430000" cy="48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1" lang="pt-BR" sz="1600">
                <a:solidFill>
                  <a:schemeClr val="dk1"/>
                </a:solidFill>
              </a:rPr>
              <a:t>Meditação</a:t>
            </a:r>
            <a:r>
              <a:rPr lang="pt-BR" sz="1600">
                <a:solidFill>
                  <a:schemeClr val="dk1"/>
                </a:solidFill>
              </a:rPr>
              <a:t> </a:t>
            </a: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lang="pt-BR" sz="1600">
                <a:solidFill>
                  <a:schemeClr val="dk1"/>
                </a:solidFill>
              </a:rPr>
              <a:t> consiste em treinar a focalização da atenção, a diminuição do pensamento repetitivo e a reorientação cognitiva, proporcionando maior integração entre mente, corpo e mundo exterior.</a:t>
            </a:r>
            <a:br>
              <a:rPr lang="pt-BR" sz="1600">
                <a:solidFill>
                  <a:schemeClr val="dk1"/>
                </a:solidFill>
              </a:rPr>
            </a:b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pt-BR" sz="1600">
                <a:solidFill>
                  <a:schemeClr val="dk1"/>
                </a:solidFill>
              </a:rPr>
              <a:t>Arteterapia</a:t>
            </a:r>
            <a:r>
              <a:rPr lang="pt-BR" sz="1600">
                <a:solidFill>
                  <a:schemeClr val="dk1"/>
                </a:solidFill>
              </a:rPr>
              <a:t> - prática expressiva artística, visual, que atua como elemento terapêutico na análise do consciente e do inconsciente e busca interligar os universos interno e externo do indivíduo,  favorecendo a saúde física e mental;</a:t>
            </a:r>
            <a:br>
              <a:rPr lang="pt-BR" sz="1600">
                <a:solidFill>
                  <a:schemeClr val="dk1"/>
                </a:solidFill>
              </a:rPr>
            </a:b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pt-BR" sz="1600">
                <a:solidFill>
                  <a:schemeClr val="dk1"/>
                </a:solidFill>
              </a:rPr>
              <a:t>Aromaterapia</a:t>
            </a:r>
            <a:r>
              <a:rPr lang="pt-BR" sz="1600">
                <a:solidFill>
                  <a:schemeClr val="dk1"/>
                </a:solidFill>
              </a:rPr>
              <a:t> - prática secular que utiliza as propriedades dos óleos essenciais, concentrados voláteis extraídos de vegetais, para recuperar o equilíbrio e a harmonia do organismo; </a:t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pt-BR" sz="1600">
                <a:solidFill>
                  <a:schemeClr val="dk1"/>
                </a:solidFill>
              </a:rPr>
              <a:t>Dança circular </a:t>
            </a:r>
            <a:r>
              <a:rPr lang="pt-BR" sz="1600">
                <a:solidFill>
                  <a:schemeClr val="dk1"/>
                </a:solidFill>
              </a:rPr>
              <a:t>- prática expressiva corporal, ancestral e profunda, onde as pessoas dançam juntas, em círculos, acompanhando com cantos e movimentos de mãos e braços, aos poucos internalizando os movimentos, liberando mente e coração, corpo e espírito;</a:t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pt-BR" sz="1600">
                <a:solidFill>
                  <a:schemeClr val="dk1"/>
                </a:solidFill>
              </a:rPr>
              <a:t>Reflexoterapia</a:t>
            </a:r>
            <a:r>
              <a:rPr lang="pt-BR" sz="1600">
                <a:solidFill>
                  <a:schemeClr val="dk1"/>
                </a:solidFill>
              </a:rPr>
              <a:t> - prática terapêutica que utiliza estímulos em áreas reflexas – os microssistemas e pontos reflexos do corpo existentes nos pés, mãos e orelhas – para auxiliar na eliminação de toxinas, na sedação da dor e no relaxamento</a:t>
            </a:r>
            <a:r>
              <a:rPr lang="pt-BR" sz="1600">
                <a:solidFill>
                  <a:srgbClr val="555555"/>
                </a:solidFill>
              </a:rPr>
              <a:t>.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66f4dbc653_0_28"/>
          <p:cNvSpPr txBox="1"/>
          <p:nvPr/>
        </p:nvSpPr>
        <p:spPr>
          <a:xfrm>
            <a:off x="448525" y="1320525"/>
            <a:ext cx="9802200" cy="45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pt-BR" sz="1600">
                <a:solidFill>
                  <a:schemeClr val="dk1"/>
                </a:solidFill>
              </a:rPr>
              <a:t>Auriculoterapia</a:t>
            </a:r>
            <a:r>
              <a:rPr lang="pt-BR" sz="1600">
                <a:solidFill>
                  <a:schemeClr val="dk1"/>
                </a:solidFill>
              </a:rPr>
              <a:t> - técnica terapêutica que promove a regulação psíquico-orgânica do indivíduo por meio de estímulos nos pontos energéticos localizados na orelha – por meio de agulhas, esferas de aço, ouro, prata, plástico, ou sementes de mostarda, previamente preparadas para esse fim;</a:t>
            </a:r>
            <a:br>
              <a:rPr lang="pt-BR" sz="1600">
                <a:solidFill>
                  <a:schemeClr val="dk1"/>
                </a:solidFill>
              </a:rPr>
            </a:b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pt-BR" sz="1600">
                <a:solidFill>
                  <a:schemeClr val="dk1"/>
                </a:solidFill>
              </a:rPr>
              <a:t>Termalismo</a:t>
            </a:r>
            <a:r>
              <a:rPr lang="pt-BR" sz="1600">
                <a:solidFill>
                  <a:schemeClr val="dk1"/>
                </a:solidFill>
              </a:rPr>
              <a:t>- prática terapêutica que consiste no uso da água com propriedades físicas, térmicas, radioativas e outras – e eventualmente submetida a ações hidromecânicas – como agente em tratamentos de saúde;</a:t>
            </a:r>
            <a:br>
              <a:rPr lang="pt-BR" sz="1600">
                <a:solidFill>
                  <a:schemeClr val="dk1"/>
                </a:solidFill>
              </a:rPr>
            </a:br>
            <a:br>
              <a:rPr lang="pt-BR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pt-BR" sz="1600">
                <a:solidFill>
                  <a:schemeClr val="dk1"/>
                </a:solidFill>
              </a:rPr>
              <a:t>Shantala</a:t>
            </a:r>
            <a:r>
              <a:rPr lang="pt-BR" sz="1600">
                <a:solidFill>
                  <a:schemeClr val="dk1"/>
                </a:solidFill>
              </a:rPr>
              <a:t>- </a:t>
            </a:r>
            <a:r>
              <a:rPr lang="pt-BR" sz="1600"/>
              <a:t>prática terapêutica que consiste na manipulação (massagem) para bebês e crianças pelos pais, composta por uma série de movimentos que favorecem o vínculo entre estes e proporcionam uma série de benefícios decorrentes do alongamento dos membros e da ativação da circulação. </a:t>
            </a:r>
            <a:br>
              <a:rPr lang="pt-BR" sz="1600"/>
            </a:br>
            <a:br>
              <a:rPr lang="pt-BR" sz="1600"/>
            </a:b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b="1" lang="pt-BR" sz="1600"/>
              <a:t>Plantas medicinais/fitoterapia</a:t>
            </a:r>
            <a:r>
              <a:rPr lang="pt-BR" sz="1600"/>
              <a:t> -</a:t>
            </a:r>
            <a:r>
              <a:rPr lang="pt-BR" sz="1600">
                <a:solidFill>
                  <a:schemeClr val="dk1"/>
                </a:solidFill>
              </a:rPr>
              <a:t> é um tratamento terapêutico caracterizado pelo uso de plantas medicinais em suas diferentes formas farmacêuticas, sem a utilização de substâncias ativas isoladas, ainda que de origem vegetal.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502" name="Google Shape;502;g366f4dbc653_0_28"/>
          <p:cNvSpPr txBox="1"/>
          <p:nvPr/>
        </p:nvSpPr>
        <p:spPr>
          <a:xfrm>
            <a:off x="207375" y="6503525"/>
            <a:ext cx="2592300" cy="1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</a:rPr>
              <a:t>FONTE: MINISTÉRIO DA SAÚDE</a:t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5"/>
          <p:cNvSpPr txBox="1"/>
          <p:nvPr>
            <p:ph idx="4294967295" type="title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pt-BR" sz="1800">
                <a:solidFill>
                  <a:srgbClr val="FF9900"/>
                </a:solidFill>
              </a:rPr>
              <a:t> IMPLANTAÇÃO DOS SERVIÇOS PICS</a:t>
            </a:r>
            <a:br>
              <a:rPr b="1" lang="pt-BR" sz="1800">
                <a:solidFill>
                  <a:srgbClr val="FF9900"/>
                </a:solidFill>
              </a:rPr>
            </a:br>
            <a:r>
              <a:rPr b="1" lang="pt-BR" sz="1800">
                <a:solidFill>
                  <a:srgbClr val="FF9900"/>
                </a:solidFill>
              </a:rPr>
              <a:t>NO MUNICÍPIO</a:t>
            </a:r>
            <a:endParaRPr b="1" sz="1800" strike="noStrike">
              <a:solidFill>
                <a:srgbClr val="FF9900"/>
              </a:solidFill>
            </a:endParaRPr>
          </a:p>
        </p:txBody>
      </p:sp>
      <p:sp>
        <p:nvSpPr>
          <p:cNvPr id="508" name="Google Shape;508;p5"/>
          <p:cNvSpPr txBox="1"/>
          <p:nvPr/>
        </p:nvSpPr>
        <p:spPr>
          <a:xfrm>
            <a:off x="267675" y="1721875"/>
            <a:ext cx="8753400" cy="42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BR" sz="1600">
                <a:solidFill>
                  <a:schemeClr val="dk1"/>
                </a:solidFill>
              </a:rPr>
              <a:t>FASES DE IMPLANTAÇÃO E DESENVOLVIMENTO DAS PICS NO SUS</a:t>
            </a:r>
            <a:endParaRPr sz="1600">
              <a:solidFill>
                <a:schemeClr val="dk1"/>
              </a:solidFill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b="1" lang="pt-BR" sz="1600">
                <a:solidFill>
                  <a:schemeClr val="dk1"/>
                </a:solidFill>
              </a:rPr>
              <a:t> Definição da Proposta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</a:rPr>
              <a:t>          1.1.  Levantamento dos atores responsáveis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</a:rPr>
              <a:t>          1.2.  Diagnóstico situacional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</a:rPr>
              <a:t>          1.3.  Análise organizacional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-330200" lvl="0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b="1" lang="pt-BR" sz="1600">
                <a:solidFill>
                  <a:schemeClr val="dk1"/>
                </a:solidFill>
              </a:rPr>
              <a:t> Elaboração do Plano de Desenvolvimento de Implantação das PICS</a:t>
            </a:r>
            <a:endParaRPr b="1" sz="1600">
              <a:solidFill>
                <a:schemeClr val="dk1"/>
              </a:solidFill>
            </a:endParaRPr>
          </a:p>
          <a:p>
            <a:pPr indent="0" lvl="0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</a:rPr>
              <a:t> 2.1. Regulamentação da oferta das PICS</a:t>
            </a:r>
            <a:endParaRPr sz="1600">
              <a:solidFill>
                <a:schemeClr val="dk1"/>
              </a:solidFill>
            </a:endParaRPr>
          </a:p>
          <a:p>
            <a:pPr indent="0" lvl="0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</a:rPr>
              <a:t> 2.2. Capacitação dos profissionais</a:t>
            </a:r>
            <a:endParaRPr sz="1600">
              <a:solidFill>
                <a:schemeClr val="dk1"/>
              </a:solidFill>
            </a:endParaRPr>
          </a:p>
          <a:p>
            <a:pPr indent="0" lvl="0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</a:rPr>
              <a:t> 2.3. Apoio matricial </a:t>
            </a:r>
            <a:endParaRPr sz="1600">
              <a:solidFill>
                <a:schemeClr val="dk1"/>
              </a:solidFill>
            </a:endParaRPr>
          </a:p>
          <a:p>
            <a:pPr indent="0" lvl="0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</a:rPr>
              <a:t> 2.4. Criação de serviços na Atenção Básica</a:t>
            </a:r>
            <a:endParaRPr sz="1600">
              <a:solidFill>
                <a:schemeClr val="dk1"/>
              </a:solidFill>
            </a:endParaRPr>
          </a:p>
          <a:p>
            <a:pPr indent="0" lvl="0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</a:rPr>
              <a:t> 2.5. Cadastro dos serviços em PICS no SCNES</a:t>
            </a:r>
            <a:endParaRPr sz="1600">
              <a:solidFill>
                <a:schemeClr val="dk1"/>
              </a:solidFill>
            </a:endParaRPr>
          </a:p>
          <a:p>
            <a:pPr indent="0" lvl="0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</a:rPr>
              <a:t> 2.6. Divulgação do plano 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509" name="Google Shape;509;p5"/>
          <p:cNvSpPr txBox="1"/>
          <p:nvPr/>
        </p:nvSpPr>
        <p:spPr>
          <a:xfrm>
            <a:off x="102350" y="6275650"/>
            <a:ext cx="57435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pic>
        <p:nvPicPr>
          <p:cNvPr id="510" name="Google Shape;510;p5" title="bg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0550" y="1974125"/>
            <a:ext cx="2213375" cy="3149474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11" name="Google Shape;511;p5"/>
          <p:cNvSpPr txBox="1"/>
          <p:nvPr/>
        </p:nvSpPr>
        <p:spPr>
          <a:xfrm>
            <a:off x="372925" y="6467200"/>
            <a:ext cx="5472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MANUAL DE IMPLANTAÇÃO, disponivel em: www.gov.br/saude/pt-br/composicao/saps/pics/publicacoes/manual_implantacao_servicos_pics.pdf/view</a:t>
            </a:r>
            <a:endParaRPr sz="9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2017-08-31T14:12:02Z</dcterms:created>
  <dc:creator>tiago</dc:creator>
</cp:coreProperties>
</file>