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61" r:id="rId2"/>
    <p:sldMasterId id="2147483726" r:id="rId3"/>
    <p:sldMasterId id="2147483739" r:id="rId4"/>
  </p:sldMasterIdLst>
  <p:notesMasterIdLst>
    <p:notesMasterId r:id="rId26"/>
  </p:notesMasterIdLst>
  <p:sldIdLst>
    <p:sldId id="256" r:id="rId5"/>
    <p:sldId id="263" r:id="rId6"/>
    <p:sldId id="264" r:id="rId7"/>
    <p:sldId id="266" r:id="rId8"/>
    <p:sldId id="267" r:id="rId9"/>
    <p:sldId id="268" r:id="rId10"/>
    <p:sldId id="269" r:id="rId11"/>
    <p:sldId id="270" r:id="rId12"/>
    <p:sldId id="281" r:id="rId13"/>
    <p:sldId id="282" r:id="rId14"/>
    <p:sldId id="271" r:id="rId15"/>
    <p:sldId id="276" r:id="rId16"/>
    <p:sldId id="277" r:id="rId17"/>
    <p:sldId id="283" r:id="rId18"/>
    <p:sldId id="272" r:id="rId19"/>
    <p:sldId id="274" r:id="rId20"/>
    <p:sldId id="265" r:id="rId21"/>
    <p:sldId id="280" r:id="rId22"/>
    <p:sldId id="278" r:id="rId23"/>
    <p:sldId id="279" r:id="rId24"/>
    <p:sldId id="262" r:id="rId25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7" roundtripDataSignature="AMtx7mivzMmT2HKUZlRyeAXWb0YQ7qadA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C33F4F1-0946-79C0-03AB-3F5A3C3B7FA3}" v="235" dt="2025-06-02T13:33:14.13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customschemas.google.com/relationships/presentationmetadata" Target="meta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5617755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3" name="Google Shape;51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839254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0" name="Google Shape;52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163486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0" name="Google Shape;52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684618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0" name="Google Shape;52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95209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0" name="Google Shape;52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82154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0" name="Google Shape;52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9894762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0" name="Google Shape;52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9835625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0" name="Google Shape;52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835481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0" name="Google Shape;52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3004382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0" name="Google Shape;52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2001523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0" name="Google Shape;52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498076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0" name="Google Shape;52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5799963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0" name="Google Shape;52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1857667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4" name="Google Shape;55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361111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0" name="Google Shape;52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860776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0" name="Google Shape;52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136421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0" name="Google Shape;52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856835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0" name="Google Shape;52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816353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0" name="Google Shape;52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052580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0" name="Google Shape;52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70387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0" name="Google Shape;52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270703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 over Content" type="objOverTx">
  <p:cSld name="OBJECT_OVER_TEXT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30"/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0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0" name="Google Shape;60;p30"/>
          <p:cNvSpPr txBox="1">
            <a:spLocks noGrp="1"/>
          </p:cNvSpPr>
          <p:nvPr>
            <p:ph type="body" idx="2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4 Content" type="fourObj">
  <p:cSld name="FOUR_OBJECTS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1"/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1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4" name="Google Shape;64;p31"/>
          <p:cNvSpPr txBox="1">
            <a:spLocks noGrp="1"/>
          </p:cNvSpPr>
          <p:nvPr>
            <p:ph type="body" idx="2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p31"/>
          <p:cNvSpPr txBox="1">
            <a:spLocks noGrp="1"/>
          </p:cNvSpPr>
          <p:nvPr>
            <p:ph type="body" idx="3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6" name="Google Shape;66;p31"/>
          <p:cNvSpPr txBox="1">
            <a:spLocks noGrp="1"/>
          </p:cNvSpPr>
          <p:nvPr>
            <p:ph type="body" idx="4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6 Content">
  <p:cSld name="Title, 6 Content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32"/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32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0" name="Google Shape;70;p32"/>
          <p:cNvSpPr txBox="1">
            <a:spLocks noGrp="1"/>
          </p:cNvSpPr>
          <p:nvPr>
            <p:ph type="body" idx="2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2"/>
          <p:cNvSpPr txBox="1">
            <a:spLocks noGrp="1"/>
          </p:cNvSpPr>
          <p:nvPr>
            <p:ph type="body" idx="3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2" name="Google Shape;72;p32"/>
          <p:cNvSpPr txBox="1">
            <a:spLocks noGrp="1"/>
          </p:cNvSpPr>
          <p:nvPr>
            <p:ph type="body" idx="4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" name="Google Shape;73;p32"/>
          <p:cNvSpPr txBox="1">
            <a:spLocks noGrp="1"/>
          </p:cNvSpPr>
          <p:nvPr>
            <p:ph type="body" idx="5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4" name="Google Shape;74;p32"/>
          <p:cNvSpPr txBox="1">
            <a:spLocks noGrp="1"/>
          </p:cNvSpPr>
          <p:nvPr>
            <p:ph type="body" idx="6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x">
  <p:cSld name="TITLE_AND_BODY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33"/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33"/>
          <p:cNvSpPr txBox="1">
            <a:spLocks noGrp="1"/>
          </p:cNvSpPr>
          <p:nvPr>
            <p:ph type="subTitle" idx="1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" type="obj">
  <p:cSld name="OBJECT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34"/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34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" type="twoObj">
  <p:cSld name="TWO_OBJECTS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5"/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35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6" name="Google Shape;96;p35"/>
          <p:cNvSpPr txBox="1">
            <a:spLocks noGrp="1"/>
          </p:cNvSpPr>
          <p:nvPr>
            <p:ph type="body" idx="2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6"/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entered Text" type="objOnly">
  <p:cSld name="OBJECT_ONLY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7"/>
          <p:cNvSpPr txBox="1">
            <a:spLocks noGrp="1"/>
          </p:cNvSpPr>
          <p:nvPr>
            <p:ph type="subTitle" idx="1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and Content" type="twoObjAndObj">
  <p:cSld name="TWO_OBJECTS_AND_OBJEC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8"/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38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4" name="Google Shape;104;p38"/>
          <p:cNvSpPr txBox="1">
            <a:spLocks noGrp="1"/>
          </p:cNvSpPr>
          <p:nvPr>
            <p:ph type="body" idx="2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5" name="Google Shape;105;p38"/>
          <p:cNvSpPr txBox="1">
            <a:spLocks noGrp="1"/>
          </p:cNvSpPr>
          <p:nvPr>
            <p:ph type="body" idx="3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x">
  <p:cSld name="TITLE_AND_BODY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2"/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2"/>
          <p:cNvSpPr txBox="1">
            <a:spLocks noGrp="1"/>
          </p:cNvSpPr>
          <p:nvPr>
            <p:ph type="subTitle" idx="1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Content and 2 Content" type="objAndTwoObj">
  <p:cSld name="OBJECT_AND_TWO_OBJECTS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39"/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39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9" name="Google Shape;109;p39"/>
          <p:cNvSpPr txBox="1">
            <a:spLocks noGrp="1"/>
          </p:cNvSpPr>
          <p:nvPr>
            <p:ph type="body" idx="2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0" name="Google Shape;110;p39"/>
          <p:cNvSpPr txBox="1">
            <a:spLocks noGrp="1"/>
          </p:cNvSpPr>
          <p:nvPr>
            <p:ph type="body" idx="3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over Content" type="twoObjOverTx">
  <p:cSld name="TWO_OBJECTS_OVER_TEXT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0"/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40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4" name="Google Shape;114;p40"/>
          <p:cNvSpPr txBox="1">
            <a:spLocks noGrp="1"/>
          </p:cNvSpPr>
          <p:nvPr>
            <p:ph type="body" idx="2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5" name="Google Shape;115;p40"/>
          <p:cNvSpPr txBox="1">
            <a:spLocks noGrp="1"/>
          </p:cNvSpPr>
          <p:nvPr>
            <p:ph type="body" idx="3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 over Content" type="objOverTx">
  <p:cSld name="OBJECT_OVER_TEXT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41"/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41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9" name="Google Shape;119;p41"/>
          <p:cNvSpPr txBox="1">
            <a:spLocks noGrp="1"/>
          </p:cNvSpPr>
          <p:nvPr>
            <p:ph type="body" idx="2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4 Content" type="fourObj">
  <p:cSld name="FOUR_OBJECTS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42"/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42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3" name="Google Shape;123;p42"/>
          <p:cNvSpPr txBox="1">
            <a:spLocks noGrp="1"/>
          </p:cNvSpPr>
          <p:nvPr>
            <p:ph type="body" idx="2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42"/>
          <p:cNvSpPr txBox="1">
            <a:spLocks noGrp="1"/>
          </p:cNvSpPr>
          <p:nvPr>
            <p:ph type="body" idx="3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5" name="Google Shape;125;p42"/>
          <p:cNvSpPr txBox="1">
            <a:spLocks noGrp="1"/>
          </p:cNvSpPr>
          <p:nvPr>
            <p:ph type="body" idx="4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6 Content">
  <p:cSld name="Title, 6 Content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43"/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43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9" name="Google Shape;129;p43"/>
          <p:cNvSpPr txBox="1">
            <a:spLocks noGrp="1"/>
          </p:cNvSpPr>
          <p:nvPr>
            <p:ph type="body" idx="2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0" name="Google Shape;130;p43"/>
          <p:cNvSpPr txBox="1">
            <a:spLocks noGrp="1"/>
          </p:cNvSpPr>
          <p:nvPr>
            <p:ph type="body" idx="3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1" name="Google Shape;131;p43"/>
          <p:cNvSpPr txBox="1">
            <a:spLocks noGrp="1"/>
          </p:cNvSpPr>
          <p:nvPr>
            <p:ph type="body" idx="4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2" name="Google Shape;132;p43"/>
          <p:cNvSpPr txBox="1">
            <a:spLocks noGrp="1"/>
          </p:cNvSpPr>
          <p:nvPr>
            <p:ph type="body" idx="5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3" name="Google Shape;133;p43"/>
          <p:cNvSpPr txBox="1">
            <a:spLocks noGrp="1"/>
          </p:cNvSpPr>
          <p:nvPr>
            <p:ph type="body" idx="6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x">
  <p:cSld name="TITLE_AND_BODY"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g2d42e49f26b_0_17"/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250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0" name="Google Shape;400;g2d42e49f26b_0_17"/>
          <p:cNvSpPr txBox="1">
            <a:spLocks noGrp="1"/>
          </p:cNvSpPr>
          <p:nvPr>
            <p:ph type="subTitle" idx="1"/>
          </p:nvPr>
        </p:nvSpPr>
        <p:spPr>
          <a:xfrm>
            <a:off x="609480" y="1604520"/>
            <a:ext cx="10972500" cy="39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" type="obj">
  <p:cSld name="OBJECT"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g2d42e49f26b_0_20"/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250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3" name="Google Shape;403;g2d42e49f26b_0_20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10972500" cy="39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" type="twoObj">
  <p:cSld name="TWO_OBJECTS"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g2d42e49f26b_0_23"/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250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6" name="Google Shape;406;g2d42e49f26b_0_23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5354400" cy="39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7" name="Google Shape;407;g2d42e49f26b_0_23"/>
          <p:cNvSpPr txBox="1">
            <a:spLocks noGrp="1"/>
          </p:cNvSpPr>
          <p:nvPr>
            <p:ph type="body" idx="2"/>
          </p:nvPr>
        </p:nvSpPr>
        <p:spPr>
          <a:xfrm>
            <a:off x="6231960" y="1604520"/>
            <a:ext cx="5354400" cy="39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g2d42e49f26b_0_27"/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250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" type="obj">
  <p:cSld name="OBJEC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3"/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23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entered Text" type="objOnly">
  <p:cSld name="OBJECT_ONLY"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g2d42e49f26b_0_29"/>
          <p:cNvSpPr txBox="1">
            <a:spLocks noGrp="1"/>
          </p:cNvSpPr>
          <p:nvPr>
            <p:ph type="subTitle" idx="1"/>
          </p:nvPr>
        </p:nvSpPr>
        <p:spPr>
          <a:xfrm>
            <a:off x="609480" y="273600"/>
            <a:ext cx="10972500" cy="53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and Content" type="twoObjAndObj">
  <p:cSld name="TWO_OBJECTS_AND_OBJECT"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g2d42e49f26b_0_31"/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250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g2d42e49f26b_0_31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5354400" cy="189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5" name="Google Shape;415;g2d42e49f26b_0_31"/>
          <p:cNvSpPr txBox="1">
            <a:spLocks noGrp="1"/>
          </p:cNvSpPr>
          <p:nvPr>
            <p:ph type="body" idx="2"/>
          </p:nvPr>
        </p:nvSpPr>
        <p:spPr>
          <a:xfrm>
            <a:off x="6231960" y="1604520"/>
            <a:ext cx="5354400" cy="39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6" name="Google Shape;416;g2d42e49f26b_0_31"/>
          <p:cNvSpPr txBox="1">
            <a:spLocks noGrp="1"/>
          </p:cNvSpPr>
          <p:nvPr>
            <p:ph type="body" idx="3"/>
          </p:nvPr>
        </p:nvSpPr>
        <p:spPr>
          <a:xfrm>
            <a:off x="609480" y="3682080"/>
            <a:ext cx="5354400" cy="189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Content and 2 Content" type="objAndTwoObj">
  <p:cSld name="OBJECT_AND_TWO_OBJECTS"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g2d42e49f26b_0_36"/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250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9" name="Google Shape;419;g2d42e49f26b_0_36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5354400" cy="39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0" name="Google Shape;420;g2d42e49f26b_0_36"/>
          <p:cNvSpPr txBox="1">
            <a:spLocks noGrp="1"/>
          </p:cNvSpPr>
          <p:nvPr>
            <p:ph type="body" idx="2"/>
          </p:nvPr>
        </p:nvSpPr>
        <p:spPr>
          <a:xfrm>
            <a:off x="6231960" y="1604520"/>
            <a:ext cx="5354400" cy="189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1" name="Google Shape;421;g2d42e49f26b_0_36"/>
          <p:cNvSpPr txBox="1">
            <a:spLocks noGrp="1"/>
          </p:cNvSpPr>
          <p:nvPr>
            <p:ph type="body" idx="3"/>
          </p:nvPr>
        </p:nvSpPr>
        <p:spPr>
          <a:xfrm>
            <a:off x="6231960" y="3682080"/>
            <a:ext cx="5354400" cy="189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over Content" type="twoObjOverTx">
  <p:cSld name="TWO_OBJECTS_OVER_TEXT"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g2d42e49f26b_0_41"/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250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4" name="Google Shape;424;g2d42e49f26b_0_41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5354400" cy="189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5" name="Google Shape;425;g2d42e49f26b_0_41"/>
          <p:cNvSpPr txBox="1">
            <a:spLocks noGrp="1"/>
          </p:cNvSpPr>
          <p:nvPr>
            <p:ph type="body" idx="2"/>
          </p:nvPr>
        </p:nvSpPr>
        <p:spPr>
          <a:xfrm>
            <a:off x="6231960" y="1604520"/>
            <a:ext cx="5354400" cy="189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6" name="Google Shape;426;g2d42e49f26b_0_41"/>
          <p:cNvSpPr txBox="1">
            <a:spLocks noGrp="1"/>
          </p:cNvSpPr>
          <p:nvPr>
            <p:ph type="body" idx="3"/>
          </p:nvPr>
        </p:nvSpPr>
        <p:spPr>
          <a:xfrm>
            <a:off x="609480" y="3682080"/>
            <a:ext cx="10972500" cy="189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 over Content" type="objOverTx">
  <p:cSld name="OBJECT_OVER_TEXT"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2d42e49f26b_0_46"/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250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9" name="Google Shape;429;g2d42e49f26b_0_46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10972500" cy="189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0" name="Google Shape;430;g2d42e49f26b_0_46"/>
          <p:cNvSpPr txBox="1">
            <a:spLocks noGrp="1"/>
          </p:cNvSpPr>
          <p:nvPr>
            <p:ph type="body" idx="2"/>
          </p:nvPr>
        </p:nvSpPr>
        <p:spPr>
          <a:xfrm>
            <a:off x="609480" y="3682080"/>
            <a:ext cx="10972500" cy="189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4 Content" type="fourObj">
  <p:cSld name="FOUR_OBJECTS"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g2d42e49f26b_0_50"/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250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3" name="Google Shape;433;g2d42e49f26b_0_50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5354400" cy="189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4" name="Google Shape;434;g2d42e49f26b_0_50"/>
          <p:cNvSpPr txBox="1">
            <a:spLocks noGrp="1"/>
          </p:cNvSpPr>
          <p:nvPr>
            <p:ph type="body" idx="2"/>
          </p:nvPr>
        </p:nvSpPr>
        <p:spPr>
          <a:xfrm>
            <a:off x="6231960" y="1604520"/>
            <a:ext cx="5354400" cy="189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5" name="Google Shape;435;g2d42e49f26b_0_50"/>
          <p:cNvSpPr txBox="1">
            <a:spLocks noGrp="1"/>
          </p:cNvSpPr>
          <p:nvPr>
            <p:ph type="body" idx="3"/>
          </p:nvPr>
        </p:nvSpPr>
        <p:spPr>
          <a:xfrm>
            <a:off x="609480" y="3682080"/>
            <a:ext cx="5354400" cy="189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6" name="Google Shape;436;g2d42e49f26b_0_50"/>
          <p:cNvSpPr txBox="1">
            <a:spLocks noGrp="1"/>
          </p:cNvSpPr>
          <p:nvPr>
            <p:ph type="body" idx="4"/>
          </p:nvPr>
        </p:nvSpPr>
        <p:spPr>
          <a:xfrm>
            <a:off x="6231960" y="3682080"/>
            <a:ext cx="5354400" cy="189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6 Content">
  <p:cSld name="Title, 6 Content"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g2d42e49f26b_0_56"/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250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9" name="Google Shape;439;g2d42e49f26b_0_56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3533100" cy="189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0" name="Google Shape;440;g2d42e49f26b_0_56"/>
          <p:cNvSpPr txBox="1">
            <a:spLocks noGrp="1"/>
          </p:cNvSpPr>
          <p:nvPr>
            <p:ph type="body" idx="2"/>
          </p:nvPr>
        </p:nvSpPr>
        <p:spPr>
          <a:xfrm>
            <a:off x="4319640" y="1604520"/>
            <a:ext cx="3533100" cy="189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1" name="Google Shape;441;g2d42e49f26b_0_56"/>
          <p:cNvSpPr txBox="1">
            <a:spLocks noGrp="1"/>
          </p:cNvSpPr>
          <p:nvPr>
            <p:ph type="body" idx="3"/>
          </p:nvPr>
        </p:nvSpPr>
        <p:spPr>
          <a:xfrm>
            <a:off x="8029800" y="1604520"/>
            <a:ext cx="3533100" cy="189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2" name="Google Shape;442;g2d42e49f26b_0_56"/>
          <p:cNvSpPr txBox="1">
            <a:spLocks noGrp="1"/>
          </p:cNvSpPr>
          <p:nvPr>
            <p:ph type="body" idx="4"/>
          </p:nvPr>
        </p:nvSpPr>
        <p:spPr>
          <a:xfrm>
            <a:off x="609480" y="3682080"/>
            <a:ext cx="3533100" cy="189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3" name="Google Shape;443;g2d42e49f26b_0_56"/>
          <p:cNvSpPr txBox="1">
            <a:spLocks noGrp="1"/>
          </p:cNvSpPr>
          <p:nvPr>
            <p:ph type="body" idx="5"/>
          </p:nvPr>
        </p:nvSpPr>
        <p:spPr>
          <a:xfrm>
            <a:off x="4319640" y="3682080"/>
            <a:ext cx="3533100" cy="189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4" name="Google Shape;444;g2d42e49f26b_0_56"/>
          <p:cNvSpPr txBox="1">
            <a:spLocks noGrp="1"/>
          </p:cNvSpPr>
          <p:nvPr>
            <p:ph type="body" idx="6"/>
          </p:nvPr>
        </p:nvSpPr>
        <p:spPr>
          <a:xfrm>
            <a:off x="8029800" y="3682080"/>
            <a:ext cx="3533100" cy="189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x">
  <p:cSld name="TITLE_AND_BODY"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88"/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6" name="Google Shape;466;p88"/>
          <p:cNvSpPr txBox="1">
            <a:spLocks noGrp="1"/>
          </p:cNvSpPr>
          <p:nvPr>
            <p:ph type="subTitle" idx="1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" type="obj">
  <p:cSld name="OBJECT"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89"/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9" name="Google Shape;469;p89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" type="twoObj">
  <p:cSld name="TWO_OBJECTS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24"/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24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24"/>
          <p:cNvSpPr txBox="1">
            <a:spLocks noGrp="1"/>
          </p:cNvSpPr>
          <p:nvPr>
            <p:ph type="body" idx="2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" type="twoObj">
  <p:cSld name="TWO_OBJECTS"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90"/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2" name="Google Shape;472;p90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3" name="Google Shape;473;p90"/>
          <p:cNvSpPr txBox="1">
            <a:spLocks noGrp="1"/>
          </p:cNvSpPr>
          <p:nvPr>
            <p:ph type="body" idx="2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91"/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entered Text" type="objOnly">
  <p:cSld name="OBJECT_ONLY"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92"/>
          <p:cNvSpPr txBox="1">
            <a:spLocks noGrp="1"/>
          </p:cNvSpPr>
          <p:nvPr>
            <p:ph type="subTitle" idx="1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and Content" type="twoObjAndObj">
  <p:cSld name="TWO_OBJECTS_AND_OBJECT"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93"/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0" name="Google Shape;480;p93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1" name="Google Shape;481;p93"/>
          <p:cNvSpPr txBox="1">
            <a:spLocks noGrp="1"/>
          </p:cNvSpPr>
          <p:nvPr>
            <p:ph type="body" idx="2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2" name="Google Shape;482;p93"/>
          <p:cNvSpPr txBox="1">
            <a:spLocks noGrp="1"/>
          </p:cNvSpPr>
          <p:nvPr>
            <p:ph type="body" idx="3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Content and 2 Content" type="objAndTwoObj">
  <p:cSld name="OBJECT_AND_TWO_OBJECTS"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94"/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5" name="Google Shape;485;p94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6" name="Google Shape;486;p94"/>
          <p:cNvSpPr txBox="1">
            <a:spLocks noGrp="1"/>
          </p:cNvSpPr>
          <p:nvPr>
            <p:ph type="body" idx="2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7" name="Google Shape;487;p94"/>
          <p:cNvSpPr txBox="1">
            <a:spLocks noGrp="1"/>
          </p:cNvSpPr>
          <p:nvPr>
            <p:ph type="body" idx="3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over Content" type="twoObjOverTx">
  <p:cSld name="TWO_OBJECTS_OVER_TEXT"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95"/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0" name="Google Shape;490;p95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1" name="Google Shape;491;p95"/>
          <p:cNvSpPr txBox="1">
            <a:spLocks noGrp="1"/>
          </p:cNvSpPr>
          <p:nvPr>
            <p:ph type="body" idx="2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2" name="Google Shape;492;p95"/>
          <p:cNvSpPr txBox="1">
            <a:spLocks noGrp="1"/>
          </p:cNvSpPr>
          <p:nvPr>
            <p:ph type="body" idx="3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 over Content" type="objOverTx">
  <p:cSld name="OBJECT_OVER_TEXT"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96"/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5" name="Google Shape;495;p96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6" name="Google Shape;496;p96"/>
          <p:cNvSpPr txBox="1">
            <a:spLocks noGrp="1"/>
          </p:cNvSpPr>
          <p:nvPr>
            <p:ph type="body" idx="2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4 Content" type="fourObj">
  <p:cSld name="FOUR_OBJECTS"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p97"/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9" name="Google Shape;499;p97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0" name="Google Shape;500;p97"/>
          <p:cNvSpPr txBox="1">
            <a:spLocks noGrp="1"/>
          </p:cNvSpPr>
          <p:nvPr>
            <p:ph type="body" idx="2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1" name="Google Shape;501;p97"/>
          <p:cNvSpPr txBox="1">
            <a:spLocks noGrp="1"/>
          </p:cNvSpPr>
          <p:nvPr>
            <p:ph type="body" idx="3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2" name="Google Shape;502;p97"/>
          <p:cNvSpPr txBox="1">
            <a:spLocks noGrp="1"/>
          </p:cNvSpPr>
          <p:nvPr>
            <p:ph type="body" idx="4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6 Content">
  <p:cSld name="Title, 6 Content"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98"/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5" name="Google Shape;505;p98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6" name="Google Shape;506;p98"/>
          <p:cNvSpPr txBox="1">
            <a:spLocks noGrp="1"/>
          </p:cNvSpPr>
          <p:nvPr>
            <p:ph type="body" idx="2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7" name="Google Shape;507;p98"/>
          <p:cNvSpPr txBox="1">
            <a:spLocks noGrp="1"/>
          </p:cNvSpPr>
          <p:nvPr>
            <p:ph type="body" idx="3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8" name="Google Shape;508;p98"/>
          <p:cNvSpPr txBox="1">
            <a:spLocks noGrp="1"/>
          </p:cNvSpPr>
          <p:nvPr>
            <p:ph type="body" idx="4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9" name="Google Shape;509;p98"/>
          <p:cNvSpPr txBox="1">
            <a:spLocks noGrp="1"/>
          </p:cNvSpPr>
          <p:nvPr>
            <p:ph type="body" idx="5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0" name="Google Shape;510;p98"/>
          <p:cNvSpPr txBox="1">
            <a:spLocks noGrp="1"/>
          </p:cNvSpPr>
          <p:nvPr>
            <p:ph type="body" idx="6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25"/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entered Text" type="objOnly">
  <p:cSld name="OBJECT_ONL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6"/>
          <p:cNvSpPr txBox="1">
            <a:spLocks noGrp="1"/>
          </p:cNvSpPr>
          <p:nvPr>
            <p:ph type="subTitle" idx="1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and Content" type="twoObjAndObj">
  <p:cSld name="TWO_OBJECTS_AND_OBJEC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7"/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7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27"/>
          <p:cNvSpPr txBox="1">
            <a:spLocks noGrp="1"/>
          </p:cNvSpPr>
          <p:nvPr>
            <p:ph type="body" idx="2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7"/>
          <p:cNvSpPr txBox="1">
            <a:spLocks noGrp="1"/>
          </p:cNvSpPr>
          <p:nvPr>
            <p:ph type="body" idx="3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Content and 2 Content" type="objAndTwoObj">
  <p:cSld name="OBJECT_AND_TWO_OBJECT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28"/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28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28"/>
          <p:cNvSpPr txBox="1">
            <a:spLocks noGrp="1"/>
          </p:cNvSpPr>
          <p:nvPr>
            <p:ph type="body" idx="2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28"/>
          <p:cNvSpPr txBox="1">
            <a:spLocks noGrp="1"/>
          </p:cNvSpPr>
          <p:nvPr>
            <p:ph type="body" idx="3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over Content" type="twoObjOverTx">
  <p:cSld name="TWO_OBJECTS_OVER_TEXT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29"/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29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" name="Google Shape;55;p29"/>
          <p:cNvSpPr txBox="1">
            <a:spLocks noGrp="1"/>
          </p:cNvSpPr>
          <p:nvPr>
            <p:ph type="body" idx="2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" name="Google Shape;56;p29"/>
          <p:cNvSpPr txBox="1">
            <a:spLocks noGrp="1"/>
          </p:cNvSpPr>
          <p:nvPr>
            <p:ph type="body" idx="3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image" Target="../media/image5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8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Relationship Id="rId22" Type="http://schemas.openxmlformats.org/officeDocument/2006/relationships/image" Target="../media/image9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18" Type="http://schemas.openxmlformats.org/officeDocument/2006/relationships/image" Target="../media/image9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18" Type="http://schemas.openxmlformats.org/officeDocument/2006/relationships/image" Target="../media/image5.png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6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18" Type="http://schemas.openxmlformats.org/officeDocument/2006/relationships/image" Target="../media/image5.png"/><Relationship Id="rId3" Type="http://schemas.openxmlformats.org/officeDocument/2006/relationships/slideLayout" Target="../slideLayouts/slideLayout39.xml"/><Relationship Id="rId21" Type="http://schemas.openxmlformats.org/officeDocument/2006/relationships/image" Target="../media/image9.png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38.xml"/><Relationship Id="rId16" Type="http://schemas.openxmlformats.org/officeDocument/2006/relationships/image" Target="../media/image3.png"/><Relationship Id="rId20" Type="http://schemas.openxmlformats.org/officeDocument/2006/relationships/image" Target="../media/image11.png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46.xml"/><Relationship Id="rId19" Type="http://schemas.openxmlformats.org/officeDocument/2006/relationships/image" Target="../media/image10.png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8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pic>
          <p:nvPicPr>
            <p:cNvPr id="7" name="Google Shape;7;p8"/>
            <p:cNvPicPr preferRelativeResize="0"/>
            <p:nvPr/>
          </p:nvPicPr>
          <p:blipFill rotWithShape="1">
            <a:blip r:embed="rId14">
              <a:alphaModFix/>
            </a:blip>
            <a:srcRect/>
            <a:stretch/>
          </p:blipFill>
          <p:spPr>
            <a:xfrm>
              <a:off x="1440" y="0"/>
              <a:ext cx="12189240" cy="685764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8" name="Google Shape;8;p8"/>
            <p:cNvGrpSpPr/>
            <p:nvPr/>
          </p:nvGrpSpPr>
          <p:grpSpPr>
            <a:xfrm>
              <a:off x="0" y="1130400"/>
              <a:ext cx="12191760" cy="5371200"/>
              <a:chOff x="0" y="1130400"/>
              <a:chExt cx="12191760" cy="5371200"/>
            </a:xfrm>
          </p:grpSpPr>
          <p:sp>
            <p:nvSpPr>
              <p:cNvPr id="9" name="Google Shape;9;p8"/>
              <p:cNvSpPr/>
              <p:nvPr/>
            </p:nvSpPr>
            <p:spPr>
              <a:xfrm>
                <a:off x="0" y="1130400"/>
                <a:ext cx="12190320" cy="5371200"/>
              </a:xfrm>
              <a:prstGeom prst="rect">
                <a:avLst/>
              </a:prstGeom>
              <a:solidFill>
                <a:srgbClr val="F2F2F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pic>
            <p:nvPicPr>
              <p:cNvPr id="10" name="Google Shape;10;p8"/>
              <p:cNvPicPr preferRelativeResize="0"/>
              <p:nvPr/>
            </p:nvPicPr>
            <p:blipFill rotWithShape="1">
              <a:blip r:embed="rId15">
                <a:alphaModFix/>
              </a:blip>
              <a:srcRect t="23529"/>
              <a:stretch/>
            </p:blipFill>
            <p:spPr>
              <a:xfrm>
                <a:off x="8280360" y="1130400"/>
                <a:ext cx="3911400" cy="364068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1" name="Google Shape;11;p8"/>
              <p:cNvPicPr preferRelativeResize="0"/>
              <p:nvPr/>
            </p:nvPicPr>
            <p:blipFill rotWithShape="1">
              <a:blip r:embed="rId16">
                <a:alphaModFix/>
              </a:blip>
              <a:srcRect/>
              <a:stretch/>
            </p:blipFill>
            <p:spPr>
              <a:xfrm>
                <a:off x="0" y="6096960"/>
                <a:ext cx="2336400" cy="33732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pic>
        <p:nvPicPr>
          <p:cNvPr id="12" name="Google Shape;12;p8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10000440" y="101520"/>
            <a:ext cx="1734840" cy="1567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8"/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>
            <a:off x="6536160" y="5828040"/>
            <a:ext cx="4995360" cy="548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8"/>
          <p:cNvPicPr preferRelativeResize="0"/>
          <p:nvPr/>
        </p:nvPicPr>
        <p:blipFill rotWithShape="1">
          <a:blip r:embed="rId19">
            <a:alphaModFix/>
          </a:blip>
          <a:srcRect t="3696"/>
          <a:stretch/>
        </p:blipFill>
        <p:spPr>
          <a:xfrm>
            <a:off x="-360" y="-14400"/>
            <a:ext cx="12192480" cy="660348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8"/>
          <p:cNvSpPr/>
          <p:nvPr/>
        </p:nvSpPr>
        <p:spPr>
          <a:xfrm>
            <a:off x="-9720" y="6506280"/>
            <a:ext cx="12192120" cy="35136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8"/>
          <p:cNvSpPr/>
          <p:nvPr/>
        </p:nvSpPr>
        <p:spPr>
          <a:xfrm>
            <a:off x="-360" y="0"/>
            <a:ext cx="12192120" cy="200268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7" name="Google Shape;17;p8"/>
          <p:cNvPicPr preferRelativeResize="0"/>
          <p:nvPr/>
        </p:nvPicPr>
        <p:blipFill rotWithShape="1">
          <a:blip r:embed="rId20">
            <a:alphaModFix/>
          </a:blip>
          <a:srcRect b="70797"/>
          <a:stretch/>
        </p:blipFill>
        <p:spPr>
          <a:xfrm>
            <a:off x="-360" y="360"/>
            <a:ext cx="12192480" cy="200232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8"/>
          <p:cNvSpPr/>
          <p:nvPr/>
        </p:nvSpPr>
        <p:spPr>
          <a:xfrm>
            <a:off x="2989440" y="0"/>
            <a:ext cx="6197400" cy="200268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8"/>
          <p:cNvSpPr txBox="1">
            <a:spLocks noGrp="1"/>
          </p:cNvSpPr>
          <p:nvPr>
            <p:ph type="body" idx="1"/>
          </p:nvPr>
        </p:nvSpPr>
        <p:spPr>
          <a:xfrm>
            <a:off x="4205520" y="3746520"/>
            <a:ext cx="6684840" cy="875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" name="Google Shape;20;p8"/>
          <p:cNvSpPr txBox="1">
            <a:spLocks noGrp="1"/>
          </p:cNvSpPr>
          <p:nvPr>
            <p:ph type="body" idx="2"/>
          </p:nvPr>
        </p:nvSpPr>
        <p:spPr>
          <a:xfrm>
            <a:off x="4205520" y="4629240"/>
            <a:ext cx="6684840" cy="81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" name="Google Shape;21;p8"/>
          <p:cNvSpPr txBox="1">
            <a:spLocks noGrp="1"/>
          </p:cNvSpPr>
          <p:nvPr>
            <p:ph type="body" idx="3"/>
          </p:nvPr>
        </p:nvSpPr>
        <p:spPr>
          <a:xfrm>
            <a:off x="1276200" y="2360160"/>
            <a:ext cx="9619920" cy="123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22" name="Google Shape;22;p8"/>
          <p:cNvPicPr preferRelativeResize="0"/>
          <p:nvPr/>
        </p:nvPicPr>
        <p:blipFill rotWithShape="1">
          <a:blip r:embed="rId21">
            <a:alphaModFix/>
          </a:blip>
          <a:srcRect/>
          <a:stretch/>
        </p:blipFill>
        <p:spPr>
          <a:xfrm>
            <a:off x="5168880" y="164880"/>
            <a:ext cx="1854000" cy="167508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8"/>
          <p:cNvSpPr/>
          <p:nvPr/>
        </p:nvSpPr>
        <p:spPr>
          <a:xfrm>
            <a:off x="-9720" y="6634440"/>
            <a:ext cx="12201480" cy="2232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8"/>
          <p:cNvSpPr/>
          <p:nvPr/>
        </p:nvSpPr>
        <p:spPr>
          <a:xfrm>
            <a:off x="3446280" y="5823720"/>
            <a:ext cx="4995720" cy="60768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5" name="Google Shape;25;p8"/>
          <p:cNvPicPr preferRelativeResize="0"/>
          <p:nvPr/>
        </p:nvPicPr>
        <p:blipFill rotWithShape="1">
          <a:blip r:embed="rId22">
            <a:alphaModFix/>
          </a:blip>
          <a:srcRect t="19" b="9"/>
          <a:stretch/>
        </p:blipFill>
        <p:spPr>
          <a:xfrm>
            <a:off x="3425040" y="5853600"/>
            <a:ext cx="4995359" cy="548640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26;p8"/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" name="Google Shape;76;p10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pic>
          <p:nvPicPr>
            <p:cNvPr id="77" name="Google Shape;77;p10"/>
            <p:cNvPicPr preferRelativeResize="0"/>
            <p:nvPr/>
          </p:nvPicPr>
          <p:blipFill rotWithShape="1">
            <a:blip r:embed="rId14">
              <a:alphaModFix/>
            </a:blip>
            <a:srcRect/>
            <a:stretch/>
          </p:blipFill>
          <p:spPr>
            <a:xfrm>
              <a:off x="1440" y="0"/>
              <a:ext cx="12189240" cy="685764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78" name="Google Shape;78;p10"/>
            <p:cNvGrpSpPr/>
            <p:nvPr/>
          </p:nvGrpSpPr>
          <p:grpSpPr>
            <a:xfrm>
              <a:off x="0" y="1130400"/>
              <a:ext cx="12191760" cy="5371200"/>
              <a:chOff x="0" y="1130400"/>
              <a:chExt cx="12191760" cy="5371200"/>
            </a:xfrm>
          </p:grpSpPr>
          <p:sp>
            <p:nvSpPr>
              <p:cNvPr id="79" name="Google Shape;79;p10"/>
              <p:cNvSpPr/>
              <p:nvPr/>
            </p:nvSpPr>
            <p:spPr>
              <a:xfrm>
                <a:off x="0" y="1130400"/>
                <a:ext cx="12190320" cy="5371200"/>
              </a:xfrm>
              <a:prstGeom prst="rect">
                <a:avLst/>
              </a:prstGeom>
              <a:solidFill>
                <a:srgbClr val="F2F2F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pic>
            <p:nvPicPr>
              <p:cNvPr id="80" name="Google Shape;80;p10"/>
              <p:cNvPicPr preferRelativeResize="0"/>
              <p:nvPr/>
            </p:nvPicPr>
            <p:blipFill rotWithShape="1">
              <a:blip r:embed="rId15">
                <a:alphaModFix/>
              </a:blip>
              <a:srcRect t="23529"/>
              <a:stretch/>
            </p:blipFill>
            <p:spPr>
              <a:xfrm>
                <a:off x="8280360" y="1130400"/>
                <a:ext cx="3911400" cy="364068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81" name="Google Shape;81;p10"/>
              <p:cNvPicPr preferRelativeResize="0"/>
              <p:nvPr/>
            </p:nvPicPr>
            <p:blipFill rotWithShape="1">
              <a:blip r:embed="rId16">
                <a:alphaModFix/>
              </a:blip>
              <a:srcRect/>
              <a:stretch/>
            </p:blipFill>
            <p:spPr>
              <a:xfrm>
                <a:off x="0" y="6096960"/>
                <a:ext cx="2336400" cy="33732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pic>
        <p:nvPicPr>
          <p:cNvPr id="82" name="Google Shape;82;p10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10000440" y="101520"/>
            <a:ext cx="1734840" cy="1567440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0"/>
          <p:cNvSpPr txBox="1">
            <a:spLocks noGrp="1"/>
          </p:cNvSpPr>
          <p:nvPr>
            <p:ph type="title"/>
          </p:nvPr>
        </p:nvSpPr>
        <p:spPr>
          <a:xfrm>
            <a:off x="571320" y="135720"/>
            <a:ext cx="8902440" cy="923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4" name="Google Shape;84;p10"/>
          <p:cNvSpPr txBox="1">
            <a:spLocks noGrp="1"/>
          </p:cNvSpPr>
          <p:nvPr>
            <p:ph type="body" idx="1"/>
          </p:nvPr>
        </p:nvSpPr>
        <p:spPr>
          <a:xfrm>
            <a:off x="571320" y="1459080"/>
            <a:ext cx="10972440" cy="44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85" name="Google Shape;85;p10"/>
          <p:cNvPicPr preferRelativeResize="0"/>
          <p:nvPr/>
        </p:nvPicPr>
        <p:blipFill rotWithShape="1">
          <a:blip r:embed="rId18">
            <a:alphaModFix/>
          </a:blip>
          <a:srcRect t="19" b="9"/>
          <a:stretch/>
        </p:blipFill>
        <p:spPr>
          <a:xfrm>
            <a:off x="6739915" y="5867275"/>
            <a:ext cx="4995359" cy="54864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2" name="Google Shape;382;g2d42e49f26b_0_0"/>
          <p:cNvGrpSpPr/>
          <p:nvPr/>
        </p:nvGrpSpPr>
        <p:grpSpPr>
          <a:xfrm>
            <a:off x="0" y="0"/>
            <a:ext cx="12191761" cy="6857641"/>
            <a:chOff x="0" y="0"/>
            <a:chExt cx="12191761" cy="6857641"/>
          </a:xfrm>
        </p:grpSpPr>
        <p:pic>
          <p:nvPicPr>
            <p:cNvPr id="383" name="Google Shape;383;g2d42e49f26b_0_0"/>
            <p:cNvPicPr preferRelativeResize="0"/>
            <p:nvPr/>
          </p:nvPicPr>
          <p:blipFill rotWithShape="1">
            <a:blip r:embed="rId14">
              <a:alphaModFix/>
            </a:blip>
            <a:srcRect/>
            <a:stretch/>
          </p:blipFill>
          <p:spPr>
            <a:xfrm>
              <a:off x="1440" y="0"/>
              <a:ext cx="12189238" cy="6857641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384" name="Google Shape;384;g2d42e49f26b_0_0"/>
            <p:cNvGrpSpPr/>
            <p:nvPr/>
          </p:nvGrpSpPr>
          <p:grpSpPr>
            <a:xfrm>
              <a:off x="0" y="1130400"/>
              <a:ext cx="12191761" cy="5371200"/>
              <a:chOff x="0" y="1130400"/>
              <a:chExt cx="12191761" cy="5371200"/>
            </a:xfrm>
          </p:grpSpPr>
          <p:sp>
            <p:nvSpPr>
              <p:cNvPr id="385" name="Google Shape;385;g2d42e49f26b_0_0"/>
              <p:cNvSpPr/>
              <p:nvPr/>
            </p:nvSpPr>
            <p:spPr>
              <a:xfrm>
                <a:off x="0" y="1130400"/>
                <a:ext cx="12190200" cy="5371200"/>
              </a:xfrm>
              <a:prstGeom prst="rect">
                <a:avLst/>
              </a:prstGeom>
              <a:solidFill>
                <a:srgbClr val="F2F2F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pic>
            <p:nvPicPr>
              <p:cNvPr id="386" name="Google Shape;386;g2d42e49f26b_0_0"/>
              <p:cNvPicPr preferRelativeResize="0"/>
              <p:nvPr/>
            </p:nvPicPr>
            <p:blipFill rotWithShape="1">
              <a:blip r:embed="rId15">
                <a:alphaModFix/>
              </a:blip>
              <a:srcRect t="23529"/>
              <a:stretch/>
            </p:blipFill>
            <p:spPr>
              <a:xfrm>
                <a:off x="8280360" y="1130400"/>
                <a:ext cx="3911401" cy="364068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87" name="Google Shape;387;g2d42e49f26b_0_0"/>
              <p:cNvPicPr preferRelativeResize="0"/>
              <p:nvPr/>
            </p:nvPicPr>
            <p:blipFill rotWithShape="1">
              <a:blip r:embed="rId16">
                <a:alphaModFix/>
              </a:blip>
              <a:srcRect/>
              <a:stretch/>
            </p:blipFill>
            <p:spPr>
              <a:xfrm>
                <a:off x="0" y="6096960"/>
                <a:ext cx="2336400" cy="33732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pic>
        <p:nvPicPr>
          <p:cNvPr id="388" name="Google Shape;388;g2d42e49f26b_0_0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10000440" y="101520"/>
            <a:ext cx="1734840" cy="1567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9" name="Google Shape;389;g2d42e49f26b_0_0"/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>
            <a:off x="6536160" y="5828040"/>
            <a:ext cx="4995359" cy="54864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90" name="Google Shape;390;g2d42e49f26b_0_0"/>
          <p:cNvGrpSpPr/>
          <p:nvPr/>
        </p:nvGrpSpPr>
        <p:grpSpPr>
          <a:xfrm>
            <a:off x="0" y="-14400"/>
            <a:ext cx="12191761" cy="6463500"/>
            <a:chOff x="0" y="-14400"/>
            <a:chExt cx="12191761" cy="6463500"/>
          </a:xfrm>
        </p:grpSpPr>
        <p:sp>
          <p:nvSpPr>
            <p:cNvPr id="391" name="Google Shape;391;g2d42e49f26b_0_0"/>
            <p:cNvSpPr/>
            <p:nvPr/>
          </p:nvSpPr>
          <p:spPr>
            <a:xfrm>
              <a:off x="0" y="0"/>
              <a:ext cx="12190200" cy="6449100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392" name="Google Shape;392;g2d42e49f26b_0_0"/>
            <p:cNvPicPr preferRelativeResize="0"/>
            <p:nvPr/>
          </p:nvPicPr>
          <p:blipFill rotWithShape="1">
            <a:blip r:embed="rId15">
              <a:alphaModFix/>
            </a:blip>
            <a:srcRect t="-512"/>
            <a:stretch/>
          </p:blipFill>
          <p:spPr>
            <a:xfrm>
              <a:off x="8280360" y="-14400"/>
              <a:ext cx="3911401" cy="47854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3" name="Google Shape;393;g2d42e49f26b_0_0"/>
            <p:cNvPicPr preferRelativeResize="0"/>
            <p:nvPr/>
          </p:nvPicPr>
          <p:blipFill rotWithShape="1">
            <a:blip r:embed="rId16">
              <a:alphaModFix/>
            </a:blip>
            <a:srcRect/>
            <a:stretch/>
          </p:blipFill>
          <p:spPr>
            <a:xfrm>
              <a:off x="0" y="6096960"/>
              <a:ext cx="2336400" cy="33732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94" name="Google Shape;394;g2d42e49f26b_0_0"/>
          <p:cNvSpPr txBox="1">
            <a:spLocks noGrp="1"/>
          </p:cNvSpPr>
          <p:nvPr>
            <p:ph type="title"/>
          </p:nvPr>
        </p:nvSpPr>
        <p:spPr>
          <a:xfrm>
            <a:off x="681120" y="0"/>
            <a:ext cx="11510700" cy="9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pic>
        <p:nvPicPr>
          <p:cNvPr id="395" name="Google Shape;395;g2d42e49f26b_0_0"/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>
            <a:off x="6536160" y="5751720"/>
            <a:ext cx="4995359" cy="548640"/>
          </a:xfrm>
          <a:prstGeom prst="rect">
            <a:avLst/>
          </a:prstGeom>
          <a:noFill/>
          <a:ln>
            <a:noFill/>
          </a:ln>
        </p:spPr>
      </p:pic>
      <p:sp>
        <p:nvSpPr>
          <p:cNvPr id="396" name="Google Shape;396;g2d42e49f26b_0_0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10972500" cy="39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6" name="Google Shape;446;p20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pic>
          <p:nvPicPr>
            <p:cNvPr id="447" name="Google Shape;447;p20"/>
            <p:cNvPicPr preferRelativeResize="0"/>
            <p:nvPr/>
          </p:nvPicPr>
          <p:blipFill rotWithShape="1">
            <a:blip r:embed="rId14">
              <a:alphaModFix/>
            </a:blip>
            <a:srcRect/>
            <a:stretch/>
          </p:blipFill>
          <p:spPr>
            <a:xfrm>
              <a:off x="1440" y="0"/>
              <a:ext cx="12189240" cy="685764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448" name="Google Shape;448;p20"/>
            <p:cNvGrpSpPr/>
            <p:nvPr/>
          </p:nvGrpSpPr>
          <p:grpSpPr>
            <a:xfrm>
              <a:off x="0" y="1130400"/>
              <a:ext cx="12191760" cy="5371200"/>
              <a:chOff x="0" y="1130400"/>
              <a:chExt cx="12191760" cy="5371200"/>
            </a:xfrm>
          </p:grpSpPr>
          <p:sp>
            <p:nvSpPr>
              <p:cNvPr id="449" name="Google Shape;449;p20"/>
              <p:cNvSpPr/>
              <p:nvPr/>
            </p:nvSpPr>
            <p:spPr>
              <a:xfrm>
                <a:off x="0" y="1130400"/>
                <a:ext cx="12190320" cy="5371200"/>
              </a:xfrm>
              <a:prstGeom prst="rect">
                <a:avLst/>
              </a:prstGeom>
              <a:solidFill>
                <a:srgbClr val="F2F2F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pic>
            <p:nvPicPr>
              <p:cNvPr id="450" name="Google Shape;450;p20"/>
              <p:cNvPicPr preferRelativeResize="0"/>
              <p:nvPr/>
            </p:nvPicPr>
            <p:blipFill rotWithShape="1">
              <a:blip r:embed="rId15">
                <a:alphaModFix/>
              </a:blip>
              <a:srcRect t="23529"/>
              <a:stretch/>
            </p:blipFill>
            <p:spPr>
              <a:xfrm>
                <a:off x="8280360" y="1130400"/>
                <a:ext cx="3911400" cy="364068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451" name="Google Shape;451;p20"/>
              <p:cNvPicPr preferRelativeResize="0"/>
              <p:nvPr/>
            </p:nvPicPr>
            <p:blipFill rotWithShape="1">
              <a:blip r:embed="rId16">
                <a:alphaModFix/>
              </a:blip>
              <a:srcRect/>
              <a:stretch/>
            </p:blipFill>
            <p:spPr>
              <a:xfrm>
                <a:off x="0" y="6096960"/>
                <a:ext cx="2336400" cy="33732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pic>
        <p:nvPicPr>
          <p:cNvPr id="452" name="Google Shape;452;p20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10000440" y="101520"/>
            <a:ext cx="1734840" cy="1567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3" name="Google Shape;453;p20"/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>
            <a:off x="6536160" y="5828040"/>
            <a:ext cx="4995360" cy="548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4" name="Google Shape;454;p20"/>
          <p:cNvPicPr preferRelativeResize="0"/>
          <p:nvPr/>
        </p:nvPicPr>
        <p:blipFill rotWithShape="1">
          <a:blip r:embed="rId19">
            <a:alphaModFix/>
          </a:blip>
          <a:srcRect/>
          <a:stretch/>
        </p:blipFill>
        <p:spPr>
          <a:xfrm>
            <a:off x="1440" y="0"/>
            <a:ext cx="12189240" cy="6857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5" name="Google Shape;455;p20"/>
          <p:cNvPicPr preferRelativeResize="0"/>
          <p:nvPr/>
        </p:nvPicPr>
        <p:blipFill rotWithShape="1">
          <a:blip r:embed="rId20">
            <a:alphaModFix/>
          </a:blip>
          <a:srcRect/>
          <a:stretch/>
        </p:blipFill>
        <p:spPr>
          <a:xfrm>
            <a:off x="1216800" y="1591200"/>
            <a:ext cx="4068720" cy="3675600"/>
          </a:xfrm>
          <a:prstGeom prst="rect">
            <a:avLst/>
          </a:prstGeom>
          <a:noFill/>
          <a:ln>
            <a:noFill/>
          </a:ln>
        </p:spPr>
      </p:pic>
      <p:sp>
        <p:nvSpPr>
          <p:cNvPr id="456" name="Google Shape;456;p20"/>
          <p:cNvSpPr/>
          <p:nvPr/>
        </p:nvSpPr>
        <p:spPr>
          <a:xfrm>
            <a:off x="6117840" y="2190600"/>
            <a:ext cx="4583880" cy="1469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Arial"/>
              <a:buNone/>
            </a:pPr>
            <a:r>
              <a:rPr lang="pt-BR" sz="19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NÚCLEO TELESSAUDE BAHIA</a:t>
            </a:r>
            <a:endParaRPr sz="1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1001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pt-BR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Secretaria da Saúde, 4ª Avenida, 400, Centro Administrativo da Bahia/CAB, 1º andar - Salvador/BA. Tel.: 3115-9650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1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7" name="Google Shape;457;p20"/>
          <p:cNvSpPr/>
          <p:nvPr/>
        </p:nvSpPr>
        <p:spPr>
          <a:xfrm>
            <a:off x="-9720" y="6506280"/>
            <a:ext cx="12192120" cy="35136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8" name="Google Shape;458;p20"/>
          <p:cNvSpPr/>
          <p:nvPr/>
        </p:nvSpPr>
        <p:spPr>
          <a:xfrm>
            <a:off x="-9720" y="6634440"/>
            <a:ext cx="12201480" cy="2232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9" name="Google Shape;459;p20"/>
          <p:cNvSpPr/>
          <p:nvPr/>
        </p:nvSpPr>
        <p:spPr>
          <a:xfrm>
            <a:off x="6237720" y="4031280"/>
            <a:ext cx="4995720" cy="60768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60" name="Google Shape;460;p20"/>
          <p:cNvPicPr preferRelativeResize="0"/>
          <p:nvPr/>
        </p:nvPicPr>
        <p:blipFill rotWithShape="1">
          <a:blip r:embed="rId21">
            <a:alphaModFix/>
          </a:blip>
          <a:srcRect t="19" b="9"/>
          <a:stretch/>
        </p:blipFill>
        <p:spPr>
          <a:xfrm>
            <a:off x="6216480" y="4060800"/>
            <a:ext cx="4995359" cy="548640"/>
          </a:xfrm>
          <a:prstGeom prst="rect">
            <a:avLst/>
          </a:prstGeom>
          <a:noFill/>
          <a:ln>
            <a:noFill/>
          </a:ln>
        </p:spPr>
      </p:pic>
      <p:sp>
        <p:nvSpPr>
          <p:cNvPr id="461" name="Google Shape;461;p20"/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62" name="Google Shape;462;p20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10972500" cy="39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  <p:sldLayoutId id="2147483751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1"/>
          <p:cNvSpPr txBox="1">
            <a:spLocks noGrp="1"/>
          </p:cNvSpPr>
          <p:nvPr>
            <p:ph type="body" idx="4294967295"/>
          </p:nvPr>
        </p:nvSpPr>
        <p:spPr>
          <a:xfrm>
            <a:off x="4205520" y="3746520"/>
            <a:ext cx="6684840" cy="875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28600" marR="0" lvl="0" indent="-139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pt-BR" sz="2400" dirty="0">
                <a:solidFill>
                  <a:schemeClr val="bg1"/>
                </a:solidFill>
              </a:rPr>
              <a:t>Secretaria de Saúde Indígena - Sesai</a:t>
            </a:r>
            <a:endParaRPr sz="2400" dirty="0">
              <a:solidFill>
                <a:schemeClr val="bg1"/>
              </a:solidFill>
            </a:endParaRPr>
          </a:p>
        </p:txBody>
      </p:sp>
      <p:sp>
        <p:nvSpPr>
          <p:cNvPr id="516" name="Google Shape;516;p1"/>
          <p:cNvSpPr txBox="1">
            <a:spLocks noGrp="1"/>
          </p:cNvSpPr>
          <p:nvPr>
            <p:ph type="body" idx="4294967295"/>
          </p:nvPr>
        </p:nvSpPr>
        <p:spPr>
          <a:xfrm>
            <a:off x="4205520" y="4629240"/>
            <a:ext cx="6684840" cy="81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28600" marR="0" lvl="0" indent="-139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pt-BR" sz="1600" b="0" strike="noStrik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Sabrina Soares – Responsável Técnica - IAE-PI</a:t>
            </a:r>
            <a:endParaRPr sz="1600" b="0" strike="noStrik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7" name="Google Shape;517;p1"/>
          <p:cNvSpPr txBox="1">
            <a:spLocks noGrp="1"/>
          </p:cNvSpPr>
          <p:nvPr>
            <p:ph type="body" idx="4294967295"/>
          </p:nvPr>
        </p:nvSpPr>
        <p:spPr>
          <a:xfrm>
            <a:off x="1276200" y="2360160"/>
            <a:ext cx="9619920" cy="123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28600" lvl="0" indent="-139700" algn="just">
              <a:spcBef>
                <a:spcPts val="0"/>
              </a:spcBef>
              <a:buSzPts val="1400"/>
              <a:buNone/>
            </a:pPr>
            <a:r>
              <a:rPr lang="pt-BR" b="1" dirty="0">
                <a:solidFill>
                  <a:schemeClr val="bg1"/>
                </a:solidFill>
              </a:rPr>
              <a:t> O cuidado especializado à saúde bucal por meio do Incentivo para a Atenção Especializada aos Povos Indígenas - IAE-PI</a:t>
            </a:r>
            <a:endParaRPr b="1" strike="noStrike" dirty="0">
              <a:solidFill>
                <a:schemeClr val="bg1"/>
              </a:solidFill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2"/>
          <p:cNvSpPr txBox="1">
            <a:spLocks noGrp="1"/>
          </p:cNvSpPr>
          <p:nvPr>
            <p:ph type="title" idx="4294967295"/>
          </p:nvPr>
        </p:nvSpPr>
        <p:spPr>
          <a:xfrm>
            <a:off x="571320" y="135720"/>
            <a:ext cx="8902440" cy="923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pt-BR" sz="24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IAE-PI</a:t>
            </a:r>
            <a:endParaRPr sz="2400" b="1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3" name="Google Shape;523;p2"/>
          <p:cNvSpPr txBox="1">
            <a:spLocks noGrp="1"/>
          </p:cNvSpPr>
          <p:nvPr>
            <p:ph type="body" idx="4294967295"/>
          </p:nvPr>
        </p:nvSpPr>
        <p:spPr>
          <a:xfrm>
            <a:off x="832513" y="1196318"/>
            <a:ext cx="10508776" cy="4822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t-BR" sz="1800" dirty="0">
              <a:solidFill>
                <a:srgbClr val="000000"/>
              </a:solidFill>
              <a:latin typeface="+mj-lt"/>
              <a:ea typeface="Gill Sans Display Ultra-Bold"/>
              <a:cs typeface="Gill Sans Display Ultra-Bold"/>
            </a:endParaRPr>
          </a:p>
          <a:p>
            <a:pPr marL="50800" indent="0">
              <a:buNone/>
            </a:pPr>
            <a:r>
              <a:rPr lang="en-US" sz="2000" b="1" dirty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  <a:sym typeface="Gill Sans Display Ultra-Bold"/>
              </a:rPr>
              <a:t>Fluxo para habilitação ao IAE-PI:</a:t>
            </a:r>
          </a:p>
          <a:p>
            <a:endParaRPr lang="pt-BR" sz="2000" dirty="0">
              <a:solidFill>
                <a:srgbClr val="000000"/>
              </a:solidFill>
              <a:latin typeface="+mj-lt"/>
              <a:ea typeface="Gill Sans Display Ultra-Bold"/>
              <a:cs typeface="Gill Sans Display Ultra-Bold"/>
            </a:endParaRPr>
          </a:p>
          <a:p>
            <a:pPr marL="50800" indent="0" algn="just">
              <a:buNone/>
            </a:pPr>
            <a:r>
              <a:rPr lang="pt-BR" sz="2000" dirty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</a:rPr>
              <a:t>O estabelecimento interessado deve requerer a habilitação junto ao Dsei da abrangência do estabelecimento.</a:t>
            </a:r>
          </a:p>
          <a:p>
            <a:pPr algn="just"/>
            <a:endParaRPr lang="pt-BR" sz="2000" dirty="0">
              <a:solidFill>
                <a:srgbClr val="000000"/>
              </a:solidFill>
              <a:latin typeface="+mj-lt"/>
              <a:ea typeface="Gill Sans Display Ultra-Bold"/>
              <a:cs typeface="Gill Sans Display Ultra-Bold"/>
            </a:endParaRPr>
          </a:p>
          <a:p>
            <a:pPr marL="50800" indent="0" algn="just">
              <a:buNone/>
            </a:pPr>
            <a:r>
              <a:rPr lang="pt-BR" sz="2000" dirty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</a:rPr>
              <a:t>O Dsei analisa a documentação, participa da construção do PMA e se aprovado, encaminha via SEI a documentação à Sesai.</a:t>
            </a:r>
          </a:p>
          <a:p>
            <a:pPr algn="just"/>
            <a:endParaRPr lang="pt-BR" sz="2000" dirty="0">
              <a:solidFill>
                <a:srgbClr val="000000"/>
              </a:solidFill>
              <a:latin typeface="+mj-lt"/>
              <a:ea typeface="Gill Sans Display Ultra-Bold"/>
              <a:cs typeface="Gill Sans Display Ultra-Bold"/>
            </a:endParaRPr>
          </a:p>
          <a:p>
            <a:pPr marL="50800" indent="0" algn="just">
              <a:buNone/>
            </a:pPr>
            <a:r>
              <a:rPr lang="pt-BR" sz="2000" dirty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</a:rPr>
              <a:t>A Sesai realiza análise de todos os critérios e estando em conformidade, encaminha via SEI o processo à Secretaria de Atenção Especializada à Saúde – Saes.</a:t>
            </a:r>
          </a:p>
          <a:p>
            <a:pPr algn="just"/>
            <a:endParaRPr lang="pt-BR" sz="2000" dirty="0">
              <a:solidFill>
                <a:srgbClr val="000000"/>
              </a:solidFill>
              <a:latin typeface="+mj-lt"/>
              <a:ea typeface="Gill Sans Display Ultra-Bold"/>
              <a:cs typeface="Gill Sans Display Ultra-Bold"/>
            </a:endParaRPr>
          </a:p>
          <a:p>
            <a:pPr marL="50800" indent="0" algn="just">
              <a:buNone/>
            </a:pPr>
            <a:r>
              <a:rPr lang="pt-BR" sz="2000" dirty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</a:rPr>
              <a:t>A Saes realiza análise orçamentária e havendo disponibilidade, envia minuta para publicação de portaria de habilitação </a:t>
            </a:r>
            <a:r>
              <a:rPr lang="pt-BR" sz="2000" dirty="0" smtClean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</a:rPr>
              <a:t>pelo Ministro </a:t>
            </a:r>
            <a:r>
              <a:rPr lang="pt-BR" sz="2000" dirty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</a:rPr>
              <a:t>da Saúde.</a:t>
            </a:r>
            <a:endParaRPr lang="pt-BR" sz="2000" dirty="0">
              <a:solidFill>
                <a:srgbClr val="000000"/>
              </a:solidFill>
              <a:latin typeface="+mj-lt"/>
              <a:ea typeface="Gill Sans Display Ultra-Bold"/>
              <a:cs typeface="Gill Sans Display Ultra-Bold"/>
            </a:endParaRPr>
          </a:p>
        </p:txBody>
      </p:sp>
      <p:sp>
        <p:nvSpPr>
          <p:cNvPr id="4" name="Seta em Curva para a Direita 3"/>
          <p:cNvSpPr/>
          <p:nvPr/>
        </p:nvSpPr>
        <p:spPr>
          <a:xfrm>
            <a:off x="656668" y="2881766"/>
            <a:ext cx="234460" cy="407377"/>
          </a:xfrm>
          <a:prstGeom prst="curvedRightArrow">
            <a:avLst>
              <a:gd name="adj1" fmla="val 9758"/>
              <a:gd name="adj2" fmla="val 50000"/>
              <a:gd name="adj3" fmla="val 25000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5" name="Seta em Curva para a Direita 4"/>
          <p:cNvSpPr/>
          <p:nvPr/>
        </p:nvSpPr>
        <p:spPr>
          <a:xfrm>
            <a:off x="656668" y="3865318"/>
            <a:ext cx="234460" cy="407377"/>
          </a:xfrm>
          <a:prstGeom prst="curvedRightArrow">
            <a:avLst>
              <a:gd name="adj1" fmla="val 9758"/>
              <a:gd name="adj2" fmla="val 50000"/>
              <a:gd name="adj3" fmla="val 25000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6" name="Seta em Curva para a Direita 5"/>
          <p:cNvSpPr/>
          <p:nvPr/>
        </p:nvSpPr>
        <p:spPr>
          <a:xfrm>
            <a:off x="691838" y="4831423"/>
            <a:ext cx="234460" cy="407377"/>
          </a:xfrm>
          <a:prstGeom prst="curvedRightArrow">
            <a:avLst>
              <a:gd name="adj1" fmla="val 9758"/>
              <a:gd name="adj2" fmla="val 50000"/>
              <a:gd name="adj3" fmla="val 25000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52832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2"/>
          <p:cNvSpPr txBox="1">
            <a:spLocks noGrp="1"/>
          </p:cNvSpPr>
          <p:nvPr>
            <p:ph type="title" idx="4294967295"/>
          </p:nvPr>
        </p:nvSpPr>
        <p:spPr>
          <a:xfrm>
            <a:off x="571320" y="135720"/>
            <a:ext cx="8902440" cy="923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pt-BR" sz="24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IAE-PI</a:t>
            </a:r>
            <a:endParaRPr sz="2400" b="1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3" name="Google Shape;523;p2"/>
          <p:cNvSpPr txBox="1">
            <a:spLocks noGrp="1"/>
          </p:cNvSpPr>
          <p:nvPr>
            <p:ph type="body" idx="4294967295"/>
          </p:nvPr>
        </p:nvSpPr>
        <p:spPr>
          <a:xfrm>
            <a:off x="832513" y="1059480"/>
            <a:ext cx="10508776" cy="4822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0000" lnSpcReduction="20000"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t-BR" sz="1800" dirty="0">
              <a:solidFill>
                <a:srgbClr val="000000"/>
              </a:solidFill>
              <a:latin typeface="+mj-lt"/>
              <a:ea typeface="Gill Sans Display Ultra-Bold"/>
              <a:cs typeface="Gill Sans Display Ultra-Bold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pt-BR" sz="2900" b="1" dirty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</a:rPr>
              <a:t>Objetivos Portaria 2.663/2017: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pt-BR" sz="2900" b="1" dirty="0">
              <a:solidFill>
                <a:srgbClr val="000000"/>
              </a:solidFill>
              <a:latin typeface="+mj-lt"/>
              <a:ea typeface="Gill Sans Display Ultra-Bold"/>
              <a:cs typeface="Gill Sans Display Ultra-Bold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pt-BR" sz="2900" dirty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</a:rPr>
              <a:t>I – viabilizar o direito do paciente indígena a intérprete, quando necessário, e a acompanhante;</a:t>
            </a:r>
            <a:br>
              <a:rPr lang="pt-BR" sz="2900" dirty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</a:rPr>
            </a:br>
            <a:endParaRPr lang="pt-BR" sz="2900" dirty="0">
              <a:solidFill>
                <a:srgbClr val="000000"/>
              </a:solidFill>
              <a:latin typeface="+mj-lt"/>
              <a:ea typeface="Gill Sans Display Ultra-Bold"/>
              <a:cs typeface="Gill Sans Display Ultra-Bold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pt-BR" sz="2900" dirty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</a:rPr>
              <a:t>II – garantir dieta especial ajustada aos hábitos e restrições alimentares de cada etnia;</a:t>
            </a:r>
            <a:br>
              <a:rPr lang="pt-BR" sz="2900" dirty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</a:rPr>
            </a:br>
            <a:endParaRPr lang="pt-BR" sz="2900" dirty="0">
              <a:solidFill>
                <a:srgbClr val="000000"/>
              </a:solidFill>
              <a:latin typeface="+mj-lt"/>
              <a:ea typeface="Gill Sans Display Ultra-Bold"/>
              <a:cs typeface="Gill Sans Display Ultra-Bold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pt-BR" sz="2900" dirty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</a:rPr>
              <a:t>III – promover a ambiência do estabelecimento de acordo com as especificidades étnicas das populações indígenas atendidas;</a:t>
            </a:r>
            <a:br>
              <a:rPr lang="pt-BR" sz="2900" dirty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</a:rPr>
            </a:br>
            <a:endParaRPr lang="pt-BR" sz="2900" dirty="0">
              <a:solidFill>
                <a:srgbClr val="000000"/>
              </a:solidFill>
              <a:latin typeface="+mj-lt"/>
              <a:ea typeface="Gill Sans Display Ultra-Bold"/>
              <a:cs typeface="Gill Sans Display Ultra-Bold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pt-BR" sz="2900" dirty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</a:rPr>
              <a:t>IV – facilitar a assistência dos cuidadores indígenas, e adaptar espaços para viabilizar tais práticas;</a:t>
            </a:r>
            <a:br>
              <a:rPr lang="pt-BR" sz="2900" dirty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</a:rPr>
            </a:br>
            <a:endParaRPr lang="pt-BR" sz="2900" dirty="0">
              <a:solidFill>
                <a:srgbClr val="000000"/>
              </a:solidFill>
              <a:latin typeface="+mj-lt"/>
              <a:ea typeface="Gill Sans Display Ultra-Bold"/>
              <a:cs typeface="Gill Sans Display Ultra-Bold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pt-BR" sz="2900" dirty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</a:rPr>
              <a:t>V – viabilizar a adaptação de protocolos clínicos, bem como critérios especiais de acesso e acolhimento, considerando a vulnerabilidade sociocultural;</a:t>
            </a:r>
          </a:p>
          <a:p>
            <a:pPr marL="50800" indent="0" algn="just">
              <a:buNone/>
            </a:pPr>
            <a:endParaRPr lang="pt-BR" sz="2000" dirty="0">
              <a:solidFill>
                <a:srgbClr val="000000"/>
              </a:solidFill>
              <a:latin typeface="Gill Sans Display Ultra-Bold"/>
              <a:ea typeface="Gill Sans Display Ultra-Bold"/>
              <a:cs typeface="Gill Sans Display Ultra-Bold"/>
            </a:endParaRPr>
          </a:p>
        </p:txBody>
      </p:sp>
    </p:spTree>
    <p:extLst>
      <p:ext uri="{BB962C8B-B14F-4D97-AF65-F5344CB8AC3E}">
        <p14:creationId xmlns:p14="http://schemas.microsoft.com/office/powerpoint/2010/main" val="2046546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2"/>
          <p:cNvSpPr txBox="1">
            <a:spLocks noGrp="1"/>
          </p:cNvSpPr>
          <p:nvPr>
            <p:ph type="title" idx="4294967295"/>
          </p:nvPr>
        </p:nvSpPr>
        <p:spPr>
          <a:xfrm>
            <a:off x="571320" y="135720"/>
            <a:ext cx="8902440" cy="923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pt-BR" sz="24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IAE-PI</a:t>
            </a:r>
            <a:endParaRPr sz="2400" b="1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3" name="Google Shape;523;p2"/>
          <p:cNvSpPr txBox="1">
            <a:spLocks noGrp="1"/>
          </p:cNvSpPr>
          <p:nvPr>
            <p:ph type="body" idx="4294967295"/>
          </p:nvPr>
        </p:nvSpPr>
        <p:spPr>
          <a:xfrm>
            <a:off x="832513" y="1196318"/>
            <a:ext cx="10508776" cy="5232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2000" b="1" dirty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</a:rPr>
              <a:t>Objetivos Portaria 2.663/2017:</a:t>
            </a:r>
          </a:p>
          <a:p>
            <a:pPr marL="50800" indent="0">
              <a:lnSpc>
                <a:spcPct val="100000"/>
              </a:lnSpc>
              <a:buNone/>
            </a:pPr>
            <a:endParaRPr lang="pt-BR" sz="2000" b="1" dirty="0">
              <a:solidFill>
                <a:srgbClr val="000000"/>
              </a:solidFill>
              <a:latin typeface="+mj-lt"/>
              <a:ea typeface="Gill Sans Display Ultra-Bold"/>
              <a:cs typeface="Gill Sans Display Ultra-Bold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2000" dirty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</a:rPr>
              <a:t>VI – favorecer o acesso diferenciado e priorizado aos indígenas de recente contato, incluindo a disponibilização de alojamento de internação individualizado considerando seu elevado risco imunológico;</a:t>
            </a:r>
            <a:br>
              <a:rPr lang="pt-BR" sz="2000" dirty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</a:rPr>
            </a:br>
            <a:endParaRPr lang="pt-BR" sz="2000" dirty="0">
              <a:solidFill>
                <a:srgbClr val="000000"/>
              </a:solidFill>
              <a:latin typeface="+mj-lt"/>
              <a:ea typeface="Gill Sans Display Ultra-Bold"/>
              <a:cs typeface="Gill Sans Display Ultra-Bold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2000" dirty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</a:rPr>
              <a:t>VII – promover e estimular a construção de ferramentas de articulação e inclusão de profissionais de saúde dos Distritos Sanitários Especiais Indígenas - DSEI/SESAI/MS e/ou outros profissionais e especialistas tradicionais que tenham vínculo com paciente indígena, na construção do plano de cuidado dos pacientes indígenas;</a:t>
            </a:r>
            <a:br>
              <a:rPr lang="pt-BR" sz="2000" dirty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</a:rPr>
            </a:br>
            <a:endParaRPr lang="pt-BR" sz="2000" dirty="0">
              <a:solidFill>
                <a:srgbClr val="000000"/>
              </a:solidFill>
              <a:latin typeface="+mj-lt"/>
              <a:ea typeface="Gill Sans Display Ultra-Bold"/>
              <a:cs typeface="Gill Sans Display Ultra-Bold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2000" dirty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</a:rPr>
              <a:t>VIII – assegurar o compartilhamento de diagnósticos e condutas de saúde de forma compreensível aos pacientes indígenas;</a:t>
            </a:r>
            <a:br>
              <a:rPr lang="pt-BR" sz="2000" dirty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</a:rPr>
            </a:br>
            <a:r>
              <a:rPr lang="pt-BR" sz="2000" dirty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</a:rPr>
              <a:t/>
            </a:r>
            <a:br>
              <a:rPr lang="pt-BR" sz="2000" dirty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</a:rPr>
            </a:br>
            <a:endParaRPr lang="pt-BR" sz="2000" dirty="0">
              <a:solidFill>
                <a:srgbClr val="000000"/>
              </a:solidFill>
              <a:latin typeface="Gill Sans Display Ultra-Bold"/>
              <a:ea typeface="Gill Sans Display Ultra-Bold"/>
              <a:cs typeface="Gill Sans Display Ultra-Bold"/>
            </a:endParaRPr>
          </a:p>
        </p:txBody>
      </p:sp>
    </p:spTree>
    <p:extLst>
      <p:ext uri="{BB962C8B-B14F-4D97-AF65-F5344CB8AC3E}">
        <p14:creationId xmlns:p14="http://schemas.microsoft.com/office/powerpoint/2010/main" val="30017706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2"/>
          <p:cNvSpPr txBox="1">
            <a:spLocks noGrp="1"/>
          </p:cNvSpPr>
          <p:nvPr>
            <p:ph type="title" idx="4294967295"/>
          </p:nvPr>
        </p:nvSpPr>
        <p:spPr>
          <a:xfrm>
            <a:off x="571320" y="135720"/>
            <a:ext cx="8902440" cy="923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pt-BR" sz="24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IAE-PI</a:t>
            </a:r>
            <a:endParaRPr sz="2400" b="1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3" name="Google Shape;523;p2"/>
          <p:cNvSpPr txBox="1">
            <a:spLocks noGrp="1"/>
          </p:cNvSpPr>
          <p:nvPr>
            <p:ph type="body" idx="4294967295"/>
          </p:nvPr>
        </p:nvSpPr>
        <p:spPr>
          <a:xfrm>
            <a:off x="832513" y="1196318"/>
            <a:ext cx="10508776" cy="5232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2000" b="1" dirty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</a:rPr>
              <a:t>Objetivos Portaria 2.663/2017: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t-BR" sz="2000" b="1" dirty="0">
              <a:solidFill>
                <a:srgbClr val="000000"/>
              </a:solidFill>
              <a:latin typeface="+mj-lt"/>
              <a:ea typeface="Gill Sans Display Ultra-Bold"/>
              <a:cs typeface="Gill Sans Display Ultra-Bold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2000" dirty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</a:rPr>
              <a:t>IX – organizar instâncias de avaliação para serem utilizadas pelos pacientes indígenas relativamente à qualidade dos serviços prestados nos estabelecimentos de saúde;</a:t>
            </a:r>
            <a:br>
              <a:rPr lang="pt-BR" sz="2000" dirty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</a:rPr>
            </a:br>
            <a:endParaRPr lang="pt-BR" sz="2000" dirty="0">
              <a:solidFill>
                <a:srgbClr val="000000"/>
              </a:solidFill>
              <a:latin typeface="+mj-lt"/>
              <a:ea typeface="Gill Sans Display Ultra-Bold"/>
              <a:cs typeface="Gill Sans Display Ultra-Bold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2000" dirty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</a:rPr>
              <a:t>X – fomentar e promover processos de educação permanente sobre interculturalidade, valorização e respeito às práticas tradicionais de saúde e demais temas pertinentes aos profissionais que atuam no estabelecimento, em conjunto com outros profissionais e/ou especialistas;</a:t>
            </a:r>
            <a:br>
              <a:rPr lang="pt-BR" sz="2000" dirty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</a:rPr>
            </a:br>
            <a:endParaRPr lang="pt-BR" sz="2000" dirty="0">
              <a:solidFill>
                <a:srgbClr val="000000"/>
              </a:solidFill>
              <a:latin typeface="+mj-lt"/>
              <a:ea typeface="Gill Sans Display Ultra-Bold"/>
              <a:cs typeface="Gill Sans Display Ultra-Bold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2000" dirty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</a:rPr>
              <a:t>XI – promover e qualificar a participação dos profissionais dos estabelecimentos nos Comitês de Vigilância do Óbito;</a:t>
            </a:r>
            <a:br>
              <a:rPr lang="pt-BR" sz="2000" dirty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</a:rPr>
            </a:br>
            <a:endParaRPr lang="pt-BR" sz="2000" dirty="0">
              <a:solidFill>
                <a:srgbClr val="000000"/>
              </a:solidFill>
              <a:latin typeface="+mj-lt"/>
              <a:ea typeface="Gill Sans Display Ultra-Bold"/>
              <a:cs typeface="Gill Sans Display Ultra-Bold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2000" dirty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</a:rPr>
              <a:t>XII – proporcionar serviços de atenção especializada em terras e territórios indígenas;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2000" dirty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</a:rPr>
              <a:t/>
            </a:r>
            <a:br>
              <a:rPr lang="pt-BR" sz="2000" dirty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</a:rPr>
            </a:br>
            <a:r>
              <a:rPr lang="pt-BR" sz="2000" dirty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</a:rPr>
              <a:t/>
            </a:r>
            <a:br>
              <a:rPr lang="pt-BR" sz="2000" dirty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</a:rPr>
            </a:br>
            <a:endParaRPr lang="pt-BR" sz="2000" dirty="0">
              <a:solidFill>
                <a:srgbClr val="000000"/>
              </a:solidFill>
              <a:latin typeface="Gill Sans Display Ultra-Bold"/>
              <a:ea typeface="Gill Sans Display Ultra-Bold"/>
              <a:cs typeface="Gill Sans Display Ultra-Bold"/>
            </a:endParaRPr>
          </a:p>
        </p:txBody>
      </p:sp>
    </p:spTree>
    <p:extLst>
      <p:ext uri="{BB962C8B-B14F-4D97-AF65-F5344CB8AC3E}">
        <p14:creationId xmlns:p14="http://schemas.microsoft.com/office/powerpoint/2010/main" val="466213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2"/>
          <p:cNvSpPr txBox="1">
            <a:spLocks noGrp="1"/>
          </p:cNvSpPr>
          <p:nvPr>
            <p:ph type="title" idx="4294967295"/>
          </p:nvPr>
        </p:nvSpPr>
        <p:spPr>
          <a:xfrm>
            <a:off x="571320" y="135720"/>
            <a:ext cx="8902440" cy="923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pt-BR" sz="24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IAE-PI</a:t>
            </a:r>
            <a:endParaRPr sz="2400" b="1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3" name="Google Shape;523;p2"/>
          <p:cNvSpPr txBox="1">
            <a:spLocks noGrp="1"/>
          </p:cNvSpPr>
          <p:nvPr>
            <p:ph type="body" idx="4294967295"/>
          </p:nvPr>
        </p:nvSpPr>
        <p:spPr>
          <a:xfrm>
            <a:off x="832513" y="1196318"/>
            <a:ext cx="10508776" cy="4822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t-BR" sz="1800" dirty="0">
              <a:solidFill>
                <a:srgbClr val="000000"/>
              </a:solidFill>
              <a:latin typeface="+mj-lt"/>
              <a:ea typeface="Gill Sans Display Ultra-Bold"/>
              <a:cs typeface="Gill Sans Display Ultra-Bold"/>
            </a:endParaRPr>
          </a:p>
          <a:p>
            <a:pPr marL="50800" indent="0">
              <a:buNone/>
            </a:pPr>
            <a:r>
              <a:rPr lang="pt-BR" sz="2000" b="1" dirty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  <a:sym typeface="Gill Sans Display Ultra-Bold"/>
              </a:rPr>
              <a:t>Monitoramento</a:t>
            </a:r>
            <a:r>
              <a:rPr lang="pt-BR" sz="2000" dirty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  <a:sym typeface="Gill Sans Display Ultra-Bold"/>
              </a:rPr>
              <a:t>:</a:t>
            </a:r>
          </a:p>
          <a:p>
            <a:endParaRPr lang="pt-BR" sz="2000" dirty="0">
              <a:solidFill>
                <a:srgbClr val="000000"/>
              </a:solidFill>
              <a:latin typeface="+mj-lt"/>
              <a:ea typeface="Gill Sans Display Ultra-Bold"/>
              <a:cs typeface="Gill Sans Display Ultra-Bold"/>
              <a:sym typeface="Gill Sans Display Ultra-Bold"/>
            </a:endParaRPr>
          </a:p>
          <a:p>
            <a:pPr marL="50800" indent="0" algn="just">
              <a:buNone/>
            </a:pPr>
            <a:r>
              <a:rPr lang="pt-BR" sz="2000" dirty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  <a:sym typeface="Gill Sans Display Ultra-Bold"/>
              </a:rPr>
              <a:t>A partir da publicação da Portaria de habilitação ao recebimento do IAE-PI, o estabelecimento de saúde será monitorado pelo Dsei no mínimo </a:t>
            </a:r>
            <a:r>
              <a:rPr lang="pt-BR" sz="2000" b="1" dirty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  <a:sym typeface="Gill Sans Display Ultra-Bold"/>
              </a:rPr>
              <a:t>semestralmente</a:t>
            </a:r>
            <a:r>
              <a:rPr lang="pt-BR" sz="2000" dirty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  <a:sym typeface="Gill Sans Display Ultra-Bold"/>
              </a:rPr>
              <a:t>, com visita </a:t>
            </a:r>
            <a:r>
              <a:rPr lang="pt-BR" sz="2000" i="1" dirty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  <a:sym typeface="Gill Sans Display Ultra-Bold"/>
              </a:rPr>
              <a:t>in loco</a:t>
            </a:r>
            <a:r>
              <a:rPr lang="pt-BR" sz="2000" dirty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  <a:sym typeface="Gill Sans Display Ultra-Bold"/>
              </a:rPr>
              <a:t> verificando o cumprimento dos objetivos pactuados e do número de </a:t>
            </a:r>
            <a:r>
              <a:rPr lang="pt-BR" sz="2000" dirty="0" smtClean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  <a:sym typeface="Gill Sans Display Ultra-Bold"/>
              </a:rPr>
              <a:t>atendimentos.</a:t>
            </a:r>
          </a:p>
          <a:p>
            <a:endParaRPr lang="pt-BR" sz="2000" dirty="0">
              <a:solidFill>
                <a:srgbClr val="000000"/>
              </a:solidFill>
              <a:latin typeface="+mj-lt"/>
              <a:ea typeface="Gill Sans Display Ultra-Bold"/>
              <a:cs typeface="Gill Sans Display Ultra-Bold"/>
              <a:sym typeface="Gill Sans Display Ultra-Bold"/>
            </a:endParaRPr>
          </a:p>
          <a:p>
            <a:pPr marL="50800" indent="0" algn="just">
              <a:buNone/>
            </a:pPr>
            <a:r>
              <a:rPr lang="pt-BR" sz="2000" dirty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  <a:sym typeface="Gill Sans Display Ultra-Bold"/>
              </a:rPr>
              <a:t>O estabelecimento deve enviar relatório </a:t>
            </a:r>
            <a:r>
              <a:rPr lang="pt-BR" sz="2000" b="1" dirty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  <a:sym typeface="Gill Sans Display Ultra-Bold"/>
              </a:rPr>
              <a:t>anual</a:t>
            </a:r>
            <a:r>
              <a:rPr lang="pt-BR" sz="2000" dirty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  <a:sym typeface="Gill Sans Display Ultra-Bold"/>
              </a:rPr>
              <a:t> contendo a descrição da execução de cada objetivo pactuado.</a:t>
            </a:r>
            <a:endParaRPr lang="pt-BR" sz="2000" dirty="0">
              <a:solidFill>
                <a:srgbClr val="000000"/>
              </a:solidFill>
              <a:latin typeface="+mj-lt"/>
              <a:ea typeface="Gill Sans Display Ultra-Bold"/>
              <a:cs typeface="Gill Sans Display Ultra-Bold"/>
            </a:endParaRPr>
          </a:p>
          <a:p>
            <a:endParaRPr lang="pt-BR" sz="2000" dirty="0">
              <a:solidFill>
                <a:srgbClr val="000000"/>
              </a:solidFill>
              <a:latin typeface="+mj-lt"/>
              <a:ea typeface="Gill Sans Display Ultra-Bold"/>
              <a:cs typeface="Gill Sans Display Ultra-Bold"/>
            </a:endParaRPr>
          </a:p>
        </p:txBody>
      </p:sp>
    </p:spTree>
    <p:extLst>
      <p:ext uri="{BB962C8B-B14F-4D97-AF65-F5344CB8AC3E}">
        <p14:creationId xmlns:p14="http://schemas.microsoft.com/office/powerpoint/2010/main" val="6447944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2"/>
          <p:cNvSpPr txBox="1">
            <a:spLocks noGrp="1"/>
          </p:cNvSpPr>
          <p:nvPr>
            <p:ph type="title" idx="4294967295"/>
          </p:nvPr>
        </p:nvSpPr>
        <p:spPr>
          <a:xfrm>
            <a:off x="571320" y="135720"/>
            <a:ext cx="8902440" cy="923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pt-BR" sz="24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IAE-PI</a:t>
            </a:r>
            <a:endParaRPr sz="2400" b="1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3" name="Google Shape;523;p2"/>
          <p:cNvSpPr txBox="1">
            <a:spLocks noGrp="1"/>
          </p:cNvSpPr>
          <p:nvPr>
            <p:ph type="body" idx="4294967295"/>
          </p:nvPr>
        </p:nvSpPr>
        <p:spPr>
          <a:xfrm>
            <a:off x="832513" y="1050181"/>
            <a:ext cx="10508776" cy="4822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50800" indent="0" algn="just">
              <a:buNone/>
            </a:pPr>
            <a:endParaRPr lang="pt-BR" sz="2000" b="1" dirty="0">
              <a:solidFill>
                <a:srgbClr val="000000"/>
              </a:solidFill>
              <a:ea typeface="Gill Sans Display Ultra-Bold"/>
              <a:cs typeface="Gill Sans Display Ultra-Bold"/>
            </a:endParaRPr>
          </a:p>
          <a:p>
            <a:pPr marL="50800" indent="0" algn="just">
              <a:buNone/>
            </a:pPr>
            <a:r>
              <a:rPr lang="pt-BR" sz="2000" b="1" dirty="0">
                <a:solidFill>
                  <a:srgbClr val="000000"/>
                </a:solidFill>
                <a:ea typeface="Gill Sans Display Ultra-Bold"/>
                <a:cs typeface="Gill Sans Display Ultra-Bold"/>
              </a:rPr>
              <a:t>Repasse - CEO: </a:t>
            </a:r>
            <a:endParaRPr lang="pt-BR" dirty="0"/>
          </a:p>
          <a:p>
            <a:pPr marL="50800" indent="0" algn="just">
              <a:buNone/>
            </a:pPr>
            <a:r>
              <a:rPr lang="pt-BR" sz="2000" dirty="0">
                <a:solidFill>
                  <a:srgbClr val="000000"/>
                </a:solidFill>
                <a:ea typeface="Gill Sans Display Ultra-Bold"/>
                <a:cs typeface="Gill Sans Display Ultra-Bold"/>
              </a:rPr>
              <a:t>O valor do repasse é definido pela soma do </a:t>
            </a:r>
            <a:r>
              <a:rPr lang="pt-BR" sz="2000" b="1" dirty="0">
                <a:solidFill>
                  <a:srgbClr val="000000"/>
                </a:solidFill>
                <a:ea typeface="Gill Sans Display Ultra-Bold"/>
                <a:cs typeface="Gill Sans Display Ultra-Bold"/>
              </a:rPr>
              <a:t>valor fixo </a:t>
            </a:r>
            <a:r>
              <a:rPr lang="pt-BR" sz="2000" dirty="0">
                <a:solidFill>
                  <a:srgbClr val="000000"/>
                </a:solidFill>
                <a:ea typeface="Gill Sans Display Ultra-Bold"/>
                <a:cs typeface="Gill Sans Display Ultra-Bold"/>
              </a:rPr>
              <a:t>(definido pelo percentual correspondente ao número de pacientes indígenas atendidos) + </a:t>
            </a:r>
            <a:r>
              <a:rPr lang="pt-BR" sz="2000" b="1" dirty="0">
                <a:solidFill>
                  <a:srgbClr val="000000"/>
                </a:solidFill>
                <a:ea typeface="Gill Sans Display Ultra-Bold"/>
                <a:cs typeface="Gill Sans Display Ultra-Bold"/>
              </a:rPr>
              <a:t>valor variável </a:t>
            </a:r>
            <a:r>
              <a:rPr lang="pt-BR" sz="2000" dirty="0">
                <a:solidFill>
                  <a:srgbClr val="000000"/>
                </a:solidFill>
                <a:ea typeface="Gill Sans Display Ultra-Bold"/>
                <a:cs typeface="Gill Sans Display Ultra-Bold"/>
              </a:rPr>
              <a:t>(definido pelo número de objetivos que o estabelecimento pactuará no PMA).</a:t>
            </a:r>
          </a:p>
          <a:p>
            <a:pPr algn="just">
              <a:buNone/>
            </a:pPr>
            <a:r>
              <a:rPr lang="pt-BR" sz="2000" dirty="0">
                <a:solidFill>
                  <a:srgbClr val="000000"/>
                </a:solidFill>
                <a:ea typeface="Gill Sans Display Ultra-Bold"/>
              </a:rPr>
              <a:t>Os CEO podem pactuar de 2 a 5 objetivos.</a:t>
            </a:r>
          </a:p>
          <a:p>
            <a:pPr marL="50800" indent="0" algn="just">
              <a:buNone/>
            </a:pPr>
            <a:endParaRPr lang="pt-BR" sz="2000" dirty="0">
              <a:solidFill>
                <a:srgbClr val="000000"/>
              </a:solidFill>
              <a:ea typeface="Gill Sans Display Ultra-Bold"/>
              <a:cs typeface="Gill Sans Display Ultra-Bold"/>
            </a:endParaRPr>
          </a:p>
          <a:p>
            <a:pPr marL="50800" indent="0" algn="just">
              <a:buNone/>
            </a:pPr>
            <a:endParaRPr lang="pt-BR" sz="2000" dirty="0">
              <a:solidFill>
                <a:srgbClr val="000000"/>
              </a:solidFill>
              <a:ea typeface="Gill Sans Display Ultra-Bold"/>
              <a:cs typeface="Gill Sans Display Ultra-Bold"/>
            </a:endParaRPr>
          </a:p>
          <a:p>
            <a:pPr marL="50800" indent="0" algn="just">
              <a:buNone/>
            </a:pPr>
            <a:endParaRPr lang="pt-BR" sz="2000" dirty="0">
              <a:solidFill>
                <a:srgbClr val="000000"/>
              </a:solidFill>
              <a:ea typeface="Gill Sans Display Ultra-Bold"/>
              <a:cs typeface="Gill Sans Display Ultra-Bold"/>
            </a:endParaRPr>
          </a:p>
          <a:p>
            <a:pPr marL="50800" indent="0" algn="just">
              <a:buNone/>
            </a:pPr>
            <a:endParaRPr lang="pt-BR" sz="2000" dirty="0">
              <a:solidFill>
                <a:srgbClr val="000000"/>
              </a:solidFill>
              <a:ea typeface="Gill Sans Display Ultra-Bold"/>
              <a:cs typeface="Gill Sans Display Ultra-Bold"/>
            </a:endParaRPr>
          </a:p>
          <a:p>
            <a:pPr marL="50800" indent="0" algn="just">
              <a:buNone/>
            </a:pPr>
            <a:endParaRPr lang="pt-BR" sz="2000" dirty="0">
              <a:solidFill>
                <a:srgbClr val="000000"/>
              </a:solidFill>
              <a:ea typeface="Gill Sans Display Ultra-Bold"/>
              <a:cs typeface="Gill Sans Display Ultra-Bold"/>
            </a:endParaRPr>
          </a:p>
          <a:p>
            <a:pPr marL="50800" indent="0" algn="just">
              <a:buNone/>
            </a:pPr>
            <a:r>
              <a:rPr lang="pt-BR" sz="2000" dirty="0">
                <a:solidFill>
                  <a:srgbClr val="000000"/>
                </a:solidFill>
                <a:ea typeface="Gill Sans Display Ultra-Bold"/>
                <a:cs typeface="Gill Sans Display Ultra-Bold"/>
              </a:rPr>
              <a:t>O valor anual de um CEO Tipo I pode variar entre R$ 124.740,00 e R$ 277.200,00.</a:t>
            </a: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4436715"/>
              </p:ext>
            </p:extLst>
          </p:nvPr>
        </p:nvGraphicFramePr>
        <p:xfrm>
          <a:off x="3687912" y="3461353"/>
          <a:ext cx="4797977" cy="16078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634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914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43100">
                  <a:extLst>
                    <a:ext uri="{9D8B030D-6E8A-4147-A177-3AD203B41FA5}">
                      <a16:colId xmlns:a16="http://schemas.microsoft.com/office/drawing/2014/main" val="1741784789"/>
                    </a:ext>
                  </a:extLst>
                </a:gridCol>
              </a:tblGrid>
              <a:tr h="50496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Número</a:t>
                      </a:r>
                      <a:r>
                        <a:rPr lang="pt-BR" sz="1400" b="1" i="0" u="none" strike="noStrike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de atendimentos</a:t>
                      </a:r>
                      <a:endParaRPr lang="pt-BR" sz="1400" b="1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28575" marB="285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Percentual sobre o custeio mensal do CEO Tipo I</a:t>
                      </a:r>
                    </a:p>
                  </a:txBody>
                  <a:tcPr marL="9525" marR="9525" marT="28575" marB="285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Valor do repasse do IAE-PI por mês</a:t>
                      </a:r>
                      <a:endParaRPr lang="pt-BR" sz="1400" b="1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28575" marB="285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025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ln>
                            <a:noFill/>
                          </a:ln>
                          <a:effectLst/>
                          <a:latin typeface="+mj-lt"/>
                        </a:rPr>
                        <a:t>20 a 50</a:t>
                      </a:r>
                      <a:endParaRPr lang="pt-BR" sz="140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28575" marB="285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ln>
                            <a:noFill/>
                          </a:ln>
                          <a:effectLst/>
                          <a:latin typeface="+mj-lt"/>
                        </a:rPr>
                        <a:t>25%</a:t>
                      </a:r>
                      <a:endParaRPr lang="pt-BR" sz="140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28575" marB="285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10% do valor base mensal por objetivo cumprido, limitando-se até 5 incrementos.</a:t>
                      </a:r>
                      <a:endParaRPr lang="pt-BR" sz="140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28575" marB="285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>
                          <a:ln>
                            <a:noFill/>
                          </a:ln>
                          <a:effectLst/>
                          <a:latin typeface="+mj-lt"/>
                        </a:rPr>
                        <a:t>51 a 200</a:t>
                      </a:r>
                      <a:endParaRPr lang="pt-BR" sz="1400" b="0" i="0" u="none" strike="noStrike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28575" marB="285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ln>
                            <a:noFill/>
                          </a:ln>
                          <a:effectLst/>
                          <a:latin typeface="+mj-lt"/>
                        </a:rPr>
                        <a:t>35%</a:t>
                      </a:r>
                      <a:endParaRPr lang="pt-BR" sz="140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28575" marB="285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pt-BR" sz="140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28575" marB="285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034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>
                          <a:ln>
                            <a:noFill/>
                          </a:ln>
                          <a:effectLst/>
                          <a:latin typeface="+mj-lt"/>
                        </a:rPr>
                        <a:t>201 ou mais</a:t>
                      </a:r>
                      <a:endParaRPr lang="pt-BR" sz="1400" b="0" i="0" u="none" strike="noStrike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28575" marB="285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ln>
                            <a:noFill/>
                          </a:ln>
                          <a:effectLst/>
                          <a:latin typeface="+mj-lt"/>
                        </a:rPr>
                        <a:t>50%</a:t>
                      </a:r>
                      <a:endParaRPr lang="pt-BR" sz="140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28575" marB="285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pt-BR" sz="140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28575" marB="285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32250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2"/>
          <p:cNvSpPr txBox="1">
            <a:spLocks noGrp="1"/>
          </p:cNvSpPr>
          <p:nvPr>
            <p:ph type="title" idx="4294967295"/>
          </p:nvPr>
        </p:nvSpPr>
        <p:spPr>
          <a:xfrm>
            <a:off x="571320" y="135720"/>
            <a:ext cx="8902440" cy="923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pt-BR" sz="24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IAE-PI</a:t>
            </a:r>
            <a:endParaRPr sz="2400" b="1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3" name="Google Shape;523;p2"/>
          <p:cNvSpPr txBox="1">
            <a:spLocks noGrp="1"/>
          </p:cNvSpPr>
          <p:nvPr>
            <p:ph type="body" idx="4294967295"/>
          </p:nvPr>
        </p:nvSpPr>
        <p:spPr>
          <a:xfrm>
            <a:off x="832513" y="1050181"/>
            <a:ext cx="10508776" cy="4822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50800" indent="0" algn="just">
              <a:buNone/>
            </a:pPr>
            <a:endParaRPr lang="pt-BR" sz="2000" b="1" dirty="0">
              <a:solidFill>
                <a:srgbClr val="000000"/>
              </a:solidFill>
              <a:ea typeface="Gill Sans Display Ultra-Bold"/>
              <a:cs typeface="Gill Sans Display Ultra-Bold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pt-BR" sz="2000" b="1" dirty="0">
                <a:solidFill>
                  <a:srgbClr val="000000"/>
                </a:solidFill>
                <a:ea typeface="Gill Sans Display Ultra-Bold"/>
                <a:cs typeface="Gill Sans Display Ultra-Bold"/>
              </a:rPr>
              <a:t>Repasse - LRPD: </a:t>
            </a:r>
            <a:endParaRPr lang="pt-BR" dirty="0"/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pt-BR" sz="2000" dirty="0">
                <a:solidFill>
                  <a:srgbClr val="000000"/>
                </a:solidFill>
                <a:ea typeface="Gill Sans Display Ultra-Bold"/>
                <a:cs typeface="Gill Sans Display Ultra-Bold"/>
              </a:rPr>
              <a:t>O valor do repasse é definido pela soma do </a:t>
            </a:r>
            <a:r>
              <a:rPr lang="pt-BR" sz="2000" b="1" dirty="0">
                <a:solidFill>
                  <a:srgbClr val="000000"/>
                </a:solidFill>
                <a:ea typeface="Gill Sans Display Ultra-Bold"/>
                <a:cs typeface="Gill Sans Display Ultra-Bold"/>
              </a:rPr>
              <a:t>valor fixo </a:t>
            </a:r>
            <a:r>
              <a:rPr lang="pt-BR" sz="2000" dirty="0">
                <a:solidFill>
                  <a:srgbClr val="000000"/>
                </a:solidFill>
                <a:ea typeface="Gill Sans Display Ultra-Bold"/>
                <a:cs typeface="Gill Sans Display Ultra-Bold"/>
              </a:rPr>
              <a:t>(definido pelo percentual correspondente ao número de próteses por mês) + </a:t>
            </a:r>
            <a:r>
              <a:rPr lang="pt-BR" sz="2000" b="1" dirty="0">
                <a:solidFill>
                  <a:srgbClr val="000000"/>
                </a:solidFill>
                <a:ea typeface="Gill Sans Display Ultra-Bold"/>
                <a:cs typeface="Gill Sans Display Ultra-Bold"/>
              </a:rPr>
              <a:t>valor variável </a:t>
            </a:r>
            <a:r>
              <a:rPr lang="pt-BR" sz="2000" dirty="0">
                <a:solidFill>
                  <a:srgbClr val="000000"/>
                </a:solidFill>
                <a:ea typeface="Gill Sans Display Ultra-Bold"/>
                <a:cs typeface="Gill Sans Display Ultra-Bold"/>
              </a:rPr>
              <a:t>(Caso o objetivo pactuado seja o XII, é somado ao valor fixo o percentual correspondente ao número de próteses).</a:t>
            </a:r>
          </a:p>
          <a:p>
            <a:pPr algn="just">
              <a:buNone/>
            </a:pPr>
            <a:r>
              <a:rPr lang="pt-BR" sz="2000" dirty="0">
                <a:solidFill>
                  <a:srgbClr val="000000"/>
                </a:solidFill>
                <a:ea typeface="Gill Sans Display Ultra-Bold"/>
              </a:rPr>
              <a:t>O LRPD pode pactuar apenas 1 objetivo.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pt-BR" sz="2000" dirty="0">
              <a:solidFill>
                <a:srgbClr val="000000"/>
              </a:solidFill>
              <a:ea typeface="Gill Sans Display Ultra-Bold"/>
              <a:cs typeface="Gill Sans Display Ultra-Bold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pt-BR" sz="2000" dirty="0">
              <a:solidFill>
                <a:srgbClr val="000000"/>
              </a:solidFill>
              <a:ea typeface="Gill Sans Display Ultra-Bold"/>
              <a:cs typeface="Gill Sans Display Ultra-Bold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pt-BR" sz="2000" dirty="0">
              <a:solidFill>
                <a:srgbClr val="000000"/>
              </a:solidFill>
              <a:ea typeface="Gill Sans Display Ultra-Bold"/>
              <a:cs typeface="Gill Sans Display Ultra-Bold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pt-BR" sz="2000" dirty="0">
              <a:solidFill>
                <a:srgbClr val="000000"/>
              </a:solidFill>
              <a:ea typeface="Gill Sans Display Ultra-Bold"/>
              <a:cs typeface="Gill Sans Display Ultra-Bold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pt-BR" sz="2000" dirty="0">
              <a:solidFill>
                <a:srgbClr val="000000"/>
              </a:solidFill>
              <a:ea typeface="Gill Sans Display Ultra-Bold"/>
              <a:cs typeface="Gill Sans Display Ultra-Bold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pt-BR" sz="2000" dirty="0">
              <a:solidFill>
                <a:srgbClr val="000000"/>
              </a:solidFill>
              <a:ea typeface="Gill Sans Display Ultra-Bold"/>
              <a:cs typeface="Gill Sans Display Ultra-Bold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pt-BR" sz="2000" dirty="0">
              <a:solidFill>
                <a:srgbClr val="000000"/>
              </a:solidFill>
              <a:ea typeface="Gill Sans Display Ultra-Bold"/>
              <a:cs typeface="Gill Sans Display Ultra-Bold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pt-BR" sz="2000" dirty="0">
                <a:solidFill>
                  <a:srgbClr val="000000"/>
                </a:solidFill>
                <a:ea typeface="Gill Sans Display Ultra-Bold"/>
                <a:cs typeface="Gill Sans Display Ultra-Bold"/>
              </a:rPr>
              <a:t>O valor anual de um LRPD pode variar entre R$ 27.000,00 e R$ 90.000,00.</a:t>
            </a:r>
            <a:endParaRPr lang="pt-BR" dirty="0"/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2051384"/>
              </p:ext>
            </p:extLst>
          </p:nvPr>
        </p:nvGraphicFramePr>
        <p:xfrm>
          <a:off x="3246619" y="3644907"/>
          <a:ext cx="5680563" cy="15087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478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86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540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496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Número</a:t>
                      </a:r>
                      <a:r>
                        <a:rPr lang="pt-BR" sz="1400" b="1" i="0" u="none" strike="noStrike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de </a:t>
                      </a:r>
                      <a:r>
                        <a:rPr lang="pt-BR" sz="1400" b="1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prótese mês em indígenas</a:t>
                      </a:r>
                      <a:endParaRPr lang="pt-BR" sz="1400" b="1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28575" marB="285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Incremento quantitativo sobre o custeio</a:t>
                      </a:r>
                      <a:endParaRPr lang="pt-BR" sz="1400" b="1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28575" marB="285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Incremento qualitativo para realização de prótese em terras/território indígena </a:t>
                      </a:r>
                      <a:endParaRPr lang="pt-BR" sz="1400" b="1" i="0" u="none" strike="noStrike" cap="none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28575" marB="285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095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5 a 10</a:t>
                      </a:r>
                      <a:endParaRPr lang="pt-BR" sz="140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28575" marB="285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ln>
                            <a:noFill/>
                          </a:ln>
                          <a:effectLst/>
                          <a:latin typeface="+mj-lt"/>
                        </a:rPr>
                        <a:t>30%</a:t>
                      </a:r>
                      <a:endParaRPr lang="pt-BR" sz="140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28575" marB="285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ln>
                            <a:noFill/>
                          </a:ln>
                          <a:effectLst/>
                          <a:latin typeface="+mj-lt"/>
                        </a:rPr>
                        <a:t>30%</a:t>
                      </a:r>
                      <a:endParaRPr lang="pt-BR" sz="140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28575" marB="285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095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11 a 50</a:t>
                      </a:r>
                      <a:endParaRPr lang="pt-BR" sz="140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28575" marB="285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ln>
                            <a:noFill/>
                          </a:ln>
                          <a:effectLst/>
                          <a:latin typeface="+mj-lt"/>
                        </a:rPr>
                        <a:t>40%</a:t>
                      </a:r>
                      <a:endParaRPr lang="pt-BR" sz="140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28575" marB="285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ln>
                            <a:noFill/>
                          </a:ln>
                          <a:effectLst/>
                          <a:latin typeface="+mj-lt"/>
                        </a:rPr>
                        <a:t>40%</a:t>
                      </a:r>
                      <a:endParaRPr lang="pt-BR" sz="140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28575" marB="285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095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51 ou mais</a:t>
                      </a:r>
                      <a:endParaRPr lang="pt-BR" sz="140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28575" marB="285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ln>
                            <a:noFill/>
                          </a:ln>
                          <a:effectLst/>
                          <a:latin typeface="+mj-lt"/>
                        </a:rPr>
                        <a:t>50%</a:t>
                      </a:r>
                      <a:endParaRPr lang="pt-BR" sz="140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28575" marB="285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ln>
                            <a:noFill/>
                          </a:ln>
                          <a:effectLst/>
                          <a:latin typeface="+mj-lt"/>
                        </a:rPr>
                        <a:t>50%</a:t>
                      </a:r>
                      <a:endParaRPr lang="pt-BR" sz="140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28575" marB="285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26242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2"/>
          <p:cNvSpPr txBox="1">
            <a:spLocks noGrp="1"/>
          </p:cNvSpPr>
          <p:nvPr>
            <p:ph type="title" idx="4294967295"/>
          </p:nvPr>
        </p:nvSpPr>
        <p:spPr>
          <a:xfrm>
            <a:off x="571320" y="135720"/>
            <a:ext cx="8902440" cy="923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pt-BR" sz="24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IAE-PI</a:t>
            </a:r>
            <a:endParaRPr sz="2400" b="1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3" name="Google Shape;523;p2"/>
          <p:cNvSpPr txBox="1">
            <a:spLocks noGrp="1"/>
          </p:cNvSpPr>
          <p:nvPr>
            <p:ph type="body" idx="4294967295"/>
          </p:nvPr>
        </p:nvSpPr>
        <p:spPr>
          <a:xfrm>
            <a:off x="838873" y="849154"/>
            <a:ext cx="10508776" cy="579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pt-BR" sz="2000" dirty="0">
              <a:solidFill>
                <a:srgbClr val="000000"/>
              </a:solidFill>
              <a:latin typeface="+mj-lt"/>
              <a:ea typeface="Gill Sans Display Ultra-Bold"/>
              <a:cs typeface="Gill Sans Display Ultra-Bold"/>
            </a:endParaRPr>
          </a:p>
          <a:p>
            <a:pPr marL="50800" indent="0">
              <a:buNone/>
            </a:pPr>
            <a:r>
              <a:rPr lang="pt-BR" sz="2000" b="1" dirty="0">
                <a:latin typeface="+mj-lt"/>
                <a:ea typeface="Gill Sans Display Ultra-Bold"/>
                <a:cs typeface="Gill Sans Display Ultra-Bold"/>
              </a:rPr>
              <a:t>Dificuldades encontradas:</a:t>
            </a:r>
          </a:p>
          <a:p>
            <a:endParaRPr lang="pt-BR" sz="2000" b="1" dirty="0">
              <a:latin typeface="+mj-lt"/>
              <a:ea typeface="Gill Sans Display Ultra-Bold"/>
              <a:cs typeface="Gill Sans Display Ultra-Bold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>
                <a:latin typeface="+mj-lt"/>
                <a:ea typeface="Gill Sans Display Ultra-Bold"/>
                <a:cs typeface="Gill Sans Display Ultra-Bold"/>
              </a:rPr>
              <a:t>Preenchimento do campo raça/cor no momento do atendimento;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000" dirty="0">
              <a:latin typeface="+mj-lt"/>
              <a:ea typeface="Gill Sans Display Ultra-Bold"/>
              <a:cs typeface="Gill Sans Display Ultra-Bold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>
                <a:latin typeface="+mj-lt"/>
                <a:ea typeface="Gill Sans Display Ultra-Bold"/>
                <a:cs typeface="Gill Sans Display Ultra-Bold"/>
              </a:rPr>
              <a:t>Dificuldade no registro das informações nos Sistemas de Informação do SUS;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000" dirty="0">
              <a:latin typeface="+mj-lt"/>
              <a:ea typeface="Gill Sans Display Ultra-Bold"/>
              <a:cs typeface="Gill Sans Display Ultra-Bold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>
                <a:latin typeface="+mj-lt"/>
                <a:ea typeface="Gill Sans Display Ultra-Bold"/>
                <a:cs typeface="Gill Sans Display Ultra-Bold"/>
              </a:rPr>
              <a:t>Ruídos de comunicação sobre o funcionamento do IAE-PI;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000" dirty="0">
              <a:latin typeface="+mj-lt"/>
              <a:ea typeface="Gill Sans Display Ultra-Bold"/>
              <a:cs typeface="Gill Sans Display Ultra-Bold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>
                <a:latin typeface="+mj-lt"/>
                <a:ea typeface="Gill Sans Display Ultra-Bold"/>
                <a:cs typeface="Gill Sans Display Ultra-Bold"/>
              </a:rPr>
              <a:t>Elaboração do PMA;</a:t>
            </a:r>
          </a:p>
          <a:p>
            <a:pPr marL="342900" indent="-342900" algn="just">
              <a:lnSpc>
                <a:spcPct val="120000"/>
              </a:lnSpc>
              <a:spcBef>
                <a:spcPts val="0"/>
              </a:spcBef>
            </a:pPr>
            <a:endParaRPr lang="pt-BR" sz="2000" dirty="0">
              <a:solidFill>
                <a:srgbClr val="000000"/>
              </a:solidFill>
              <a:ea typeface="Gill Sans Display Ultra-Bold"/>
              <a:cs typeface="Gill Sans Display Ultra-Bold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pt-BR" sz="2000" dirty="0">
              <a:solidFill>
                <a:srgbClr val="000000"/>
              </a:solidFill>
              <a:ea typeface="Gill Sans Display Ultra-Bold"/>
              <a:cs typeface="Gill Sans Display Ultra-Bold"/>
            </a:endParaRPr>
          </a:p>
          <a:p>
            <a:pPr marL="50800" indent="0" algn="just">
              <a:buNone/>
            </a:pPr>
            <a:endParaRPr lang="pt-BR" sz="2100" dirty="0">
              <a:solidFill>
                <a:srgbClr val="000000"/>
              </a:solidFill>
              <a:latin typeface="+mj-lt"/>
              <a:ea typeface="Gill Sans Display Ultra-Bold"/>
              <a:cs typeface="Gill Sans Display Ultra-Bold"/>
            </a:endParaRPr>
          </a:p>
          <a:p>
            <a:pPr marL="457200" marR="0" lvl="0" indent="-22860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2000" b="0" i="0" u="none" strike="noStrike" cap="none" dirty="0">
              <a:solidFill>
                <a:srgbClr val="000000"/>
              </a:solidFill>
              <a:latin typeface="+mj-lt"/>
              <a:sym typeface="Arial"/>
            </a:endParaRPr>
          </a:p>
          <a:p>
            <a:pPr marL="228600" marR="0" lvl="0" indent="-228600" algn="l" rtl="0">
              <a:lnSpc>
                <a:spcPct val="125000"/>
              </a:lnSpc>
              <a:spcBef>
                <a:spcPts val="799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989054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2"/>
          <p:cNvSpPr txBox="1">
            <a:spLocks noGrp="1"/>
          </p:cNvSpPr>
          <p:nvPr>
            <p:ph type="title" idx="4294967295"/>
          </p:nvPr>
        </p:nvSpPr>
        <p:spPr>
          <a:xfrm>
            <a:off x="571320" y="135720"/>
            <a:ext cx="8902440" cy="923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pt-BR" sz="24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IAE-PI</a:t>
            </a:r>
            <a:endParaRPr sz="2400" b="1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3" name="Google Shape;523;p2"/>
          <p:cNvSpPr txBox="1">
            <a:spLocks noGrp="1"/>
          </p:cNvSpPr>
          <p:nvPr>
            <p:ph type="body" idx="4294967295"/>
          </p:nvPr>
        </p:nvSpPr>
        <p:spPr>
          <a:xfrm>
            <a:off x="847665" y="734853"/>
            <a:ext cx="10508776" cy="579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pt-BR" sz="2000" dirty="0">
              <a:solidFill>
                <a:srgbClr val="000000"/>
              </a:solidFill>
              <a:latin typeface="+mj-lt"/>
              <a:ea typeface="Gill Sans Display Ultra-Bold"/>
              <a:cs typeface="Gill Sans Display Ultra-Bold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pt-BR" sz="2000" dirty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</a:rPr>
              <a:t>O IAE-PI é um avanço diante dos muitos desafios da saúde indígena, uma vez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pt-BR" sz="2000" dirty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</a:rPr>
              <a:t> que contribui para:</a:t>
            </a:r>
            <a:endParaRPr lang="pt-BR" dirty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pt-BR" sz="2000" dirty="0">
              <a:solidFill>
                <a:srgbClr val="000000"/>
              </a:solidFill>
              <a:ea typeface="Gill Sans Display Ultra-Bold"/>
              <a:cs typeface="Gill Sans Display Ultra-Bold"/>
            </a:endParaRPr>
          </a:p>
          <a:p>
            <a:pPr marL="342900" indent="-342900" algn="just">
              <a:lnSpc>
                <a:spcPct val="120000"/>
              </a:lnSpc>
              <a:spcBef>
                <a:spcPts val="0"/>
              </a:spcBef>
            </a:pPr>
            <a:r>
              <a:rPr lang="pt-BR" sz="1900" dirty="0">
                <a:solidFill>
                  <a:srgbClr val="000000"/>
                </a:solidFill>
                <a:ea typeface="Gill Sans Display Ultra-Bold"/>
                <a:cs typeface="Gill Sans Display Ultra-Bold"/>
              </a:rPr>
              <a:t>O acolhimento do paciente indígena, respeitando sua cultura;</a:t>
            </a:r>
          </a:p>
          <a:p>
            <a:pPr marL="342900" indent="-342900" algn="just">
              <a:lnSpc>
                <a:spcPct val="120000"/>
              </a:lnSpc>
              <a:spcBef>
                <a:spcPts val="0"/>
              </a:spcBef>
            </a:pPr>
            <a:r>
              <a:rPr lang="pt-BR" sz="1900" dirty="0" smtClean="0">
                <a:solidFill>
                  <a:srgbClr val="000000"/>
                </a:solidFill>
                <a:ea typeface="Gill Sans Display Ultra-Bold"/>
              </a:rPr>
              <a:t>Qualificação </a:t>
            </a:r>
            <a:r>
              <a:rPr lang="pt-BR" sz="1900" dirty="0">
                <a:solidFill>
                  <a:srgbClr val="000000"/>
                </a:solidFill>
                <a:ea typeface="Gill Sans Display Ultra-Bold"/>
              </a:rPr>
              <a:t>de profissionais para atuação em contexto intercultural;</a:t>
            </a:r>
            <a:endParaRPr lang="en-US" sz="1900" dirty="0">
              <a:solidFill>
                <a:srgbClr val="000000"/>
              </a:solidFill>
              <a:ea typeface="Gill Sans Display Ultra-Bold"/>
            </a:endParaRPr>
          </a:p>
          <a:p>
            <a:pPr marL="342900" indent="-342900" algn="just">
              <a:lnSpc>
                <a:spcPct val="120000"/>
              </a:lnSpc>
              <a:spcBef>
                <a:spcPts val="0"/>
              </a:spcBef>
            </a:pPr>
            <a:r>
              <a:rPr lang="pt-BR" sz="1900" dirty="0">
                <a:solidFill>
                  <a:srgbClr val="000000"/>
                </a:solidFill>
                <a:ea typeface="Gill Sans Display Ultra-Bold"/>
              </a:rPr>
              <a:t>Redução de preconceitos e desigualdades;</a:t>
            </a:r>
            <a:endParaRPr lang="en-US" sz="1900" dirty="0">
              <a:solidFill>
                <a:srgbClr val="000000"/>
              </a:solidFill>
              <a:ea typeface="Gill Sans Display Ultra-Bold"/>
            </a:endParaRPr>
          </a:p>
          <a:p>
            <a:pPr marL="342900" indent="-342900" algn="just">
              <a:lnSpc>
                <a:spcPct val="120000"/>
              </a:lnSpc>
              <a:spcBef>
                <a:spcPts val="0"/>
              </a:spcBef>
            </a:pPr>
            <a:r>
              <a:rPr lang="pt-BR" sz="1900" dirty="0">
                <a:solidFill>
                  <a:srgbClr val="000000"/>
                </a:solidFill>
                <a:ea typeface="Gill Sans Display Ultra-Bold"/>
              </a:rPr>
              <a:t>Promoção da equidade;</a:t>
            </a:r>
            <a:endParaRPr lang="en-US" sz="1900" dirty="0">
              <a:solidFill>
                <a:srgbClr val="000000"/>
              </a:solidFill>
              <a:ea typeface="Gill Sans Display Ultra-Bold"/>
            </a:endParaRPr>
          </a:p>
          <a:p>
            <a:pPr marL="342900" indent="-342900" algn="just">
              <a:lnSpc>
                <a:spcPct val="120000"/>
              </a:lnSpc>
              <a:spcBef>
                <a:spcPts val="0"/>
              </a:spcBef>
            </a:pPr>
            <a:r>
              <a:rPr lang="pt-BR" sz="1900" dirty="0">
                <a:solidFill>
                  <a:srgbClr val="000000"/>
                </a:solidFill>
                <a:ea typeface="Gill Sans Display Ultra-Bold"/>
                <a:cs typeface="Gill Sans Display Ultra-Bold"/>
              </a:rPr>
              <a:t>Fortalecimento do vínculo com o paciente;</a:t>
            </a:r>
          </a:p>
          <a:p>
            <a:pPr marL="342900" indent="-342900" algn="just">
              <a:lnSpc>
                <a:spcPct val="120000"/>
              </a:lnSpc>
              <a:spcBef>
                <a:spcPts val="0"/>
              </a:spcBef>
            </a:pPr>
            <a:r>
              <a:rPr lang="pt-BR" sz="1900" dirty="0">
                <a:solidFill>
                  <a:srgbClr val="000000"/>
                </a:solidFill>
                <a:ea typeface="Gill Sans Display Ultra-Bold"/>
                <a:cs typeface="Gill Sans Display Ultra-Bold"/>
              </a:rPr>
              <a:t>Melhor compreensão do tratamento e/ou diagnóstico;</a:t>
            </a:r>
          </a:p>
          <a:p>
            <a:pPr marL="342900" indent="-342900" algn="just">
              <a:lnSpc>
                <a:spcPct val="120000"/>
              </a:lnSpc>
              <a:spcBef>
                <a:spcPts val="0"/>
              </a:spcBef>
            </a:pPr>
            <a:r>
              <a:rPr lang="pt-BR" sz="1900" dirty="0">
                <a:solidFill>
                  <a:srgbClr val="000000"/>
                </a:solidFill>
                <a:ea typeface="Gill Sans Display Ultra-Bold"/>
                <a:cs typeface="Gill Sans Display Ultra-Bold"/>
              </a:rPr>
              <a:t>Inclusão das medicinas indígenas nos tratamentos realizados nas unidades de atenção especializada do SUS;</a:t>
            </a:r>
          </a:p>
          <a:p>
            <a:pPr marL="342900" indent="-342900" algn="just">
              <a:lnSpc>
                <a:spcPct val="120000"/>
              </a:lnSpc>
              <a:spcBef>
                <a:spcPts val="0"/>
              </a:spcBef>
            </a:pPr>
            <a:r>
              <a:rPr lang="pt-BR" sz="1900" dirty="0">
                <a:solidFill>
                  <a:srgbClr val="000000"/>
                </a:solidFill>
                <a:ea typeface="Gill Sans Display Ultra-Bold"/>
                <a:cs typeface="Gill Sans Display Ultra-Bold"/>
              </a:rPr>
              <a:t>Maior número de atendimentos </a:t>
            </a:r>
            <a:r>
              <a:rPr lang="pt-BR" sz="1900" dirty="0">
                <a:solidFill>
                  <a:srgbClr val="000000"/>
                </a:solidFill>
                <a:ea typeface="Gill Sans Display Ultra-Bold"/>
              </a:rPr>
              <a:t>realizados </a:t>
            </a:r>
            <a:r>
              <a:rPr lang="pt-BR" sz="1900" dirty="0">
                <a:solidFill>
                  <a:srgbClr val="000000"/>
                </a:solidFill>
                <a:ea typeface="Gill Sans Display Ultra-Bold"/>
                <a:cs typeface="Gill Sans Display Ultra-Bold"/>
              </a:rPr>
              <a:t>por especialistas em territórios indígenas;</a:t>
            </a:r>
          </a:p>
          <a:p>
            <a:pPr marL="342900" indent="-342900" algn="just">
              <a:lnSpc>
                <a:spcPct val="120000"/>
              </a:lnSpc>
              <a:spcBef>
                <a:spcPts val="0"/>
              </a:spcBef>
            </a:pPr>
            <a:r>
              <a:rPr lang="pt-BR" sz="1900" dirty="0">
                <a:solidFill>
                  <a:srgbClr val="000000"/>
                </a:solidFill>
                <a:ea typeface="Gill Sans Display Ultra-Bold"/>
              </a:rPr>
              <a:t>Maior adesão e sucesso do tratamento</a:t>
            </a:r>
            <a:r>
              <a:rPr lang="pt-BR" sz="1900" dirty="0" smtClean="0">
                <a:solidFill>
                  <a:srgbClr val="000000"/>
                </a:solidFill>
                <a:ea typeface="Gill Sans Display Ultra-Bold"/>
              </a:rPr>
              <a:t>;</a:t>
            </a:r>
          </a:p>
          <a:p>
            <a:pPr marL="342900" indent="-342900" algn="just">
              <a:lnSpc>
                <a:spcPct val="120000"/>
              </a:lnSpc>
              <a:spcBef>
                <a:spcPts val="0"/>
              </a:spcBef>
            </a:pPr>
            <a:r>
              <a:rPr lang="pt-BR" sz="1900" dirty="0" smtClean="0">
                <a:solidFill>
                  <a:srgbClr val="000000"/>
                </a:solidFill>
                <a:ea typeface="Gill Sans Display Ultra-Bold"/>
              </a:rPr>
              <a:t>Melhoria do acesso e qualidade do atendimento.</a:t>
            </a:r>
            <a:endParaRPr lang="en-US" sz="1900" dirty="0">
              <a:solidFill>
                <a:srgbClr val="000000"/>
              </a:solidFill>
              <a:ea typeface="Gill Sans Display Ultra-Bold"/>
            </a:endParaRPr>
          </a:p>
          <a:p>
            <a:pPr marL="342900" indent="-342900" algn="just">
              <a:lnSpc>
                <a:spcPct val="120000"/>
              </a:lnSpc>
              <a:spcBef>
                <a:spcPts val="0"/>
              </a:spcBef>
            </a:pPr>
            <a:endParaRPr lang="pt-BR" sz="2000" dirty="0">
              <a:solidFill>
                <a:srgbClr val="000000"/>
              </a:solidFill>
              <a:ea typeface="Gill Sans Display Ultra-Bold"/>
              <a:cs typeface="Gill Sans Display Ultra-Bold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pt-BR" sz="2000" dirty="0">
              <a:solidFill>
                <a:srgbClr val="000000"/>
              </a:solidFill>
              <a:ea typeface="Gill Sans Display Ultra-Bold"/>
              <a:cs typeface="Gill Sans Display Ultra-Bold"/>
            </a:endParaRPr>
          </a:p>
          <a:p>
            <a:pPr marL="50800" indent="0" algn="just">
              <a:buNone/>
            </a:pPr>
            <a:endParaRPr lang="pt-BR" sz="2100" dirty="0">
              <a:solidFill>
                <a:srgbClr val="000000"/>
              </a:solidFill>
              <a:latin typeface="+mj-lt"/>
              <a:ea typeface="Gill Sans Display Ultra-Bold"/>
              <a:cs typeface="Gill Sans Display Ultra-Bold"/>
            </a:endParaRPr>
          </a:p>
          <a:p>
            <a:pPr marL="457200" marR="0" lvl="0" indent="-22860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2000" b="0" i="0" u="none" strike="noStrike" cap="none" dirty="0">
              <a:solidFill>
                <a:srgbClr val="000000"/>
              </a:solidFill>
              <a:latin typeface="+mj-lt"/>
              <a:sym typeface="Arial"/>
            </a:endParaRPr>
          </a:p>
          <a:p>
            <a:pPr marL="228600" marR="0" lvl="0" indent="-228600" algn="l" rtl="0">
              <a:lnSpc>
                <a:spcPct val="125000"/>
              </a:lnSpc>
              <a:spcBef>
                <a:spcPts val="799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784309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2"/>
          <p:cNvSpPr txBox="1">
            <a:spLocks noGrp="1"/>
          </p:cNvSpPr>
          <p:nvPr>
            <p:ph type="title" idx="4294967295"/>
          </p:nvPr>
        </p:nvSpPr>
        <p:spPr>
          <a:xfrm>
            <a:off x="571320" y="135720"/>
            <a:ext cx="8902440" cy="923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pt-BR" sz="24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IAE-PI</a:t>
            </a:r>
            <a:endParaRPr sz="2400" b="1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3" name="Google Shape;523;p2"/>
          <p:cNvSpPr txBox="1">
            <a:spLocks noGrp="1"/>
          </p:cNvSpPr>
          <p:nvPr>
            <p:ph type="body" idx="4294967295"/>
          </p:nvPr>
        </p:nvSpPr>
        <p:spPr>
          <a:xfrm>
            <a:off x="832513" y="1196318"/>
            <a:ext cx="10508776" cy="41798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t-BR" sz="1800" dirty="0">
              <a:solidFill>
                <a:srgbClr val="000000"/>
              </a:solidFill>
              <a:latin typeface="+mj-lt"/>
              <a:ea typeface="Gill Sans Display Ultra-Bold"/>
              <a:cs typeface="Gill Sans Display Ultra-Bold"/>
            </a:endParaRPr>
          </a:p>
          <a:p>
            <a:pPr marL="50800" indent="0" algn="just">
              <a:buNone/>
            </a:pPr>
            <a:endParaRPr lang="pt-BR" sz="2100" b="1" dirty="0">
              <a:solidFill>
                <a:srgbClr val="000000"/>
              </a:solidFill>
              <a:latin typeface="+mj-lt"/>
              <a:ea typeface="Gill Sans Display Ultra-Bold"/>
              <a:cs typeface="Gill Sans Display Ultra-Bold"/>
            </a:endParaRPr>
          </a:p>
          <a:p>
            <a:pPr marL="50800" indent="0" algn="just">
              <a:buNone/>
            </a:pPr>
            <a:r>
              <a:rPr lang="pt-BR" sz="2000" dirty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</a:rPr>
              <a:t>Os desafios de acesso e integralidade do cuidado à população indígena precisam ser superados diariamente, </a:t>
            </a:r>
            <a:r>
              <a:rPr lang="pt-BR" sz="2000" dirty="0"/>
              <a:t>garantindo que tenham acesso a todos os níveis de atenção necessários para a promoção, prevenção, tratamento e reabilitação em saúde, de modo a reduzir desigualdades e assegurar o exercício pleno do direito à saúde.</a:t>
            </a:r>
          </a:p>
          <a:p>
            <a:pPr marL="50800" indent="0" algn="just">
              <a:buNone/>
            </a:pPr>
            <a:endParaRPr lang="pt-BR" sz="2100" dirty="0">
              <a:solidFill>
                <a:srgbClr val="000000"/>
              </a:solidFill>
              <a:latin typeface="+mj-lt"/>
              <a:ea typeface="Gill Sans Display Ultra-Bold"/>
              <a:cs typeface="Gill Sans Display Ultra-Bold"/>
            </a:endParaRPr>
          </a:p>
          <a:p>
            <a:pPr marL="228600" marR="0" lvl="0" indent="-228600" rtl="0">
              <a:lnSpc>
                <a:spcPct val="125000"/>
              </a:lnSpc>
              <a:spcBef>
                <a:spcPts val="799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949827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2"/>
          <p:cNvSpPr txBox="1">
            <a:spLocks noGrp="1"/>
          </p:cNvSpPr>
          <p:nvPr>
            <p:ph type="title" idx="4294967295"/>
          </p:nvPr>
        </p:nvSpPr>
        <p:spPr>
          <a:xfrm>
            <a:off x="571320" y="135720"/>
            <a:ext cx="8902440" cy="923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pt-BR" sz="24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IAE-PI</a:t>
            </a:r>
            <a:endParaRPr sz="2400" b="1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3" name="Google Shape;523;p2"/>
          <p:cNvSpPr txBox="1">
            <a:spLocks noGrp="1"/>
          </p:cNvSpPr>
          <p:nvPr>
            <p:ph type="body" idx="4294967295"/>
          </p:nvPr>
        </p:nvSpPr>
        <p:spPr>
          <a:xfrm>
            <a:off x="837090" y="1312970"/>
            <a:ext cx="10508776" cy="50543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55000" lnSpcReduction="20000"/>
          </a:bodyPr>
          <a:lstStyle/>
          <a:p>
            <a:pPr algn="just"/>
            <a:endParaRPr lang="pt-BR" sz="1400" dirty="0">
              <a:solidFill>
                <a:srgbClr val="000000"/>
              </a:solidFill>
              <a:latin typeface="Gill Sans Display Ultra-Bold"/>
              <a:ea typeface="Gill Sans Display Ultra-Bold"/>
              <a:cs typeface="Gill Sans Display Ultra-Bold"/>
            </a:endParaRPr>
          </a:p>
          <a:p>
            <a:pPr marL="0" marR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pt-BR" sz="3600" b="0" i="0" u="none" strike="noStrike" cap="none" dirty="0">
                <a:solidFill>
                  <a:srgbClr val="000000"/>
                </a:solidFill>
                <a:latin typeface="+mj-lt"/>
                <a:sym typeface="Arial"/>
              </a:rPr>
              <a:t>A saúde é um direito de todos os seres humanos. As ações e serviços de saúde que integram o Sistema Único de Saúde (SUS) devem ser acessados de forma </a:t>
            </a:r>
            <a:r>
              <a:rPr lang="pt-BR" sz="3600" b="1" i="0" u="none" strike="noStrike" cap="none" dirty="0">
                <a:solidFill>
                  <a:srgbClr val="000000"/>
                </a:solidFill>
                <a:latin typeface="+mj-lt"/>
                <a:sym typeface="Arial"/>
              </a:rPr>
              <a:t>universal</a:t>
            </a:r>
            <a:r>
              <a:rPr lang="pt-BR" sz="3600" b="0" i="0" u="none" strike="noStrike" cap="none" dirty="0">
                <a:solidFill>
                  <a:srgbClr val="000000"/>
                </a:solidFill>
                <a:latin typeface="+mj-lt"/>
                <a:sym typeface="Arial"/>
              </a:rPr>
              <a:t>, </a:t>
            </a:r>
            <a:r>
              <a:rPr lang="pt-BR" sz="3600" b="1" i="0" u="none" strike="noStrike" cap="none" dirty="0" smtClean="0">
                <a:solidFill>
                  <a:srgbClr val="000000"/>
                </a:solidFill>
                <a:latin typeface="+mj-lt"/>
                <a:sym typeface="Arial"/>
              </a:rPr>
              <a:t>integral,</a:t>
            </a:r>
            <a:r>
              <a:rPr lang="pt-BR" sz="3600" b="0" i="0" u="none" strike="noStrike" cap="none" dirty="0" smtClean="0">
                <a:solidFill>
                  <a:srgbClr val="000000"/>
                </a:solidFill>
                <a:latin typeface="+mj-lt"/>
                <a:sym typeface="Arial"/>
              </a:rPr>
              <a:t> </a:t>
            </a:r>
            <a:r>
              <a:rPr lang="pt-BR" sz="3600" b="1" i="0" u="none" strike="noStrike" cap="none" dirty="0" smtClean="0">
                <a:solidFill>
                  <a:srgbClr val="000000"/>
                </a:solidFill>
                <a:latin typeface="+mj-lt"/>
                <a:sym typeface="Arial"/>
              </a:rPr>
              <a:t>igualitária </a:t>
            </a:r>
            <a:r>
              <a:rPr lang="pt-BR" sz="3600" i="0" u="none" strike="noStrike" cap="none" dirty="0" smtClean="0">
                <a:solidFill>
                  <a:srgbClr val="000000"/>
                </a:solidFill>
                <a:latin typeface="+mj-lt"/>
                <a:sym typeface="Arial"/>
              </a:rPr>
              <a:t>e</a:t>
            </a:r>
            <a:r>
              <a:rPr lang="pt-BR" sz="3600" b="1" i="0" u="none" strike="noStrike" cap="none" dirty="0" smtClean="0">
                <a:solidFill>
                  <a:srgbClr val="000000"/>
                </a:solidFill>
                <a:latin typeface="+mj-lt"/>
                <a:sym typeface="Arial"/>
              </a:rPr>
              <a:t> humanizada</a:t>
            </a:r>
            <a:r>
              <a:rPr lang="pt-BR" sz="3600" b="0" i="0" u="none" strike="noStrike" cap="none" dirty="0" smtClean="0">
                <a:solidFill>
                  <a:srgbClr val="000000"/>
                </a:solidFill>
                <a:latin typeface="+mj-lt"/>
                <a:sym typeface="Arial"/>
              </a:rPr>
              <a:t>.</a:t>
            </a:r>
            <a:endParaRPr lang="pt-BR" sz="3600" b="0" i="0" u="none" strike="noStrike" cap="none" dirty="0">
              <a:solidFill>
                <a:srgbClr val="000000"/>
              </a:solidFill>
              <a:latin typeface="+mj-lt"/>
              <a:sym typeface="Arial"/>
            </a:endParaRPr>
          </a:p>
          <a:p>
            <a:pPr marL="0" marR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pt-BR" sz="3600" b="0" i="0" u="none" strike="noStrike" cap="none" dirty="0">
                <a:solidFill>
                  <a:srgbClr val="000000"/>
                </a:solidFill>
                <a:latin typeface="+mj-lt"/>
                <a:sym typeface="Arial"/>
              </a:rPr>
              <a:t> </a:t>
            </a: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buSzPts val="1400"/>
              <a:buNone/>
            </a:pPr>
            <a:r>
              <a:rPr lang="pt-BR" sz="3600" dirty="0">
                <a:solidFill>
                  <a:schemeClr val="tx1"/>
                </a:solidFill>
                <a:latin typeface="+mj-lt"/>
              </a:rPr>
              <a:t>Para que esses princípios possam ser efetivados no contexto da população indígena, a atenção à saúde deve se dar de forma diferenciada, considerando as necessidades, vulnerabilidades e especificidades culturais, sociais, geográficas e linguísticas desses povos.</a:t>
            </a: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buSzPts val="1400"/>
              <a:buNone/>
            </a:pPr>
            <a:endParaRPr lang="pt-BR" sz="3600" dirty="0">
              <a:latin typeface="+mj-lt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SzPts val="1400"/>
              <a:buNone/>
            </a:pPr>
            <a:r>
              <a:rPr lang="pt-BR" sz="3600" dirty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</a:rPr>
              <a:t>A Secretaria de Saúde Indígena (Sesai) coordena o </a:t>
            </a:r>
            <a:r>
              <a:rPr lang="pt-BR" sz="3600" dirty="0">
                <a:solidFill>
                  <a:srgbClr val="000000"/>
                </a:solidFill>
                <a:latin typeface="+mj-lt"/>
              </a:rPr>
              <a:t>Subsistema </a:t>
            </a:r>
            <a:r>
              <a:rPr lang="pt-BR" sz="3600" dirty="0" smtClean="0">
                <a:solidFill>
                  <a:srgbClr val="000000"/>
                </a:solidFill>
                <a:latin typeface="+mj-lt"/>
              </a:rPr>
              <a:t>de Atenção à </a:t>
            </a:r>
            <a:r>
              <a:rPr lang="pt-BR" sz="3600" dirty="0">
                <a:solidFill>
                  <a:srgbClr val="000000"/>
                </a:solidFill>
                <a:latin typeface="+mj-lt"/>
              </a:rPr>
              <a:t>Saúde Indígena (SasiSUS), componente do SUS, com atuação local por meio dos </a:t>
            </a:r>
            <a:r>
              <a:rPr lang="pt-BR" sz="3600" dirty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</a:rPr>
              <a:t>Distritos Sanitários Especiais Indígenas (DSEI), </a:t>
            </a:r>
            <a:r>
              <a:rPr lang="pt-BR" sz="3600" dirty="0">
                <a:solidFill>
                  <a:srgbClr val="000000"/>
                </a:solidFill>
                <a:latin typeface="+mj-lt"/>
              </a:rPr>
              <a:t>com o objetivo de </a:t>
            </a:r>
            <a:r>
              <a:rPr lang="pt-BR" sz="3600" dirty="0">
                <a:latin typeface="+mj-lt"/>
              </a:rPr>
              <a:t>garantir a atenção integral e diferenciada à saúde dos povos indígenas, considerando suas especificidades e necessidades, em articulação com a rede de serviços do SUS. </a:t>
            </a:r>
            <a:endParaRPr lang="pt-BR" sz="3600" dirty="0">
              <a:solidFill>
                <a:srgbClr val="000000"/>
              </a:solidFill>
              <a:latin typeface="+mj-lt"/>
              <a:ea typeface="Gill Sans Display Ultra-Bold"/>
              <a:cs typeface="Gill Sans Display Ultra-Bold"/>
            </a:endParaRPr>
          </a:p>
        </p:txBody>
      </p:sp>
    </p:spTree>
    <p:extLst>
      <p:ext uri="{BB962C8B-B14F-4D97-AF65-F5344CB8AC3E}">
        <p14:creationId xmlns:p14="http://schemas.microsoft.com/office/powerpoint/2010/main" val="4014857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2"/>
          <p:cNvSpPr txBox="1">
            <a:spLocks noGrp="1"/>
          </p:cNvSpPr>
          <p:nvPr>
            <p:ph type="title" idx="4294967295"/>
          </p:nvPr>
        </p:nvSpPr>
        <p:spPr>
          <a:xfrm>
            <a:off x="571320" y="135720"/>
            <a:ext cx="8902440" cy="923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pt-BR" sz="24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IAE-PI</a:t>
            </a:r>
            <a:endParaRPr sz="2400" b="1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3" name="Google Shape;523;p2"/>
          <p:cNvSpPr txBox="1">
            <a:spLocks noGrp="1"/>
          </p:cNvSpPr>
          <p:nvPr>
            <p:ph type="body" idx="4294967295"/>
          </p:nvPr>
        </p:nvSpPr>
        <p:spPr>
          <a:xfrm>
            <a:off x="869328" y="810099"/>
            <a:ext cx="10508776" cy="579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t-BR" sz="1800" dirty="0">
              <a:solidFill>
                <a:srgbClr val="000000"/>
              </a:solidFill>
              <a:latin typeface="+mj-lt"/>
              <a:ea typeface="Gill Sans Display Ultra-Bold"/>
              <a:cs typeface="Gill Sans Display Ultra-Bold"/>
            </a:endParaRPr>
          </a:p>
          <a:p>
            <a:pPr marL="50800" indent="0" algn="just">
              <a:buNone/>
            </a:pPr>
            <a:r>
              <a:rPr lang="pt-BR" sz="2100" b="1" dirty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</a:rPr>
              <a:t>Referências:</a:t>
            </a:r>
          </a:p>
          <a:p>
            <a:pPr marL="50800" indent="0" algn="just">
              <a:buNone/>
            </a:pPr>
            <a:r>
              <a:rPr lang="pt-BR" sz="1600" dirty="0"/>
              <a:t>BRASIL. Constituição da República Federativa do Brasil de 1988. Diário Oficial da União: seção 1, Brasília, DF, 5 out. 1988</a:t>
            </a:r>
            <a:r>
              <a:rPr lang="pt-BR" sz="1600" dirty="0" smtClean="0"/>
              <a:t>.</a:t>
            </a:r>
            <a:endParaRPr lang="pt-BR" sz="800" dirty="0" smtClean="0"/>
          </a:p>
          <a:p>
            <a:pPr marL="50800" indent="0" algn="just">
              <a:buNone/>
            </a:pPr>
            <a:r>
              <a:rPr lang="pt-BR" sz="1600" dirty="0" smtClean="0"/>
              <a:t>BRASIL</a:t>
            </a:r>
            <a:r>
              <a:rPr lang="pt-BR" sz="1600" dirty="0"/>
              <a:t>. Lei nº 8.080, de 19 de setembro de 1990. Dispõe sobre as condições para a promoção, proteção e recuperação da saúde, a organização e o funcionamento dos serviços correspondentes e dá outras providências. Diário Oficial da União, Brasília, DF, 20 set. 1990</a:t>
            </a:r>
            <a:r>
              <a:rPr lang="pt-BR" sz="1600" dirty="0" smtClean="0"/>
              <a:t>.</a:t>
            </a:r>
            <a:endParaRPr lang="pt-BR" sz="800" dirty="0" smtClean="0"/>
          </a:p>
          <a:p>
            <a:pPr marL="50800" indent="0" algn="just">
              <a:buNone/>
            </a:pPr>
            <a:r>
              <a:rPr lang="pt-BR" sz="1600" dirty="0" smtClean="0"/>
              <a:t>BRASIL</a:t>
            </a:r>
            <a:r>
              <a:rPr lang="pt-BR" sz="1600" dirty="0"/>
              <a:t>. Lei nº 9.836, de 23 de setembro de 1999. Altera dispositivos da Lei nº 8.080, de 19 de setembro de 1990, para dispor sobre a assistência à saúde indígena. Diário Oficial da União: seção 1, Brasília, DF, 23 set. 1999</a:t>
            </a:r>
            <a:r>
              <a:rPr lang="pt-BR" sz="1600" dirty="0" smtClean="0"/>
              <a:t>.</a:t>
            </a:r>
            <a:endParaRPr lang="pt-BR" sz="800" dirty="0" smtClean="0"/>
          </a:p>
          <a:p>
            <a:pPr marL="50800" indent="0" algn="just">
              <a:buNone/>
            </a:pPr>
            <a:r>
              <a:rPr lang="pt-BR" sz="1600" dirty="0" smtClean="0"/>
              <a:t>BRASIL</a:t>
            </a:r>
            <a:r>
              <a:rPr lang="pt-BR" sz="1600" dirty="0"/>
              <a:t>. Ministério da Saúde. Política Nacional de Atenção à Saúde dos Povos Indígenas. 2. ed. Brasília: Ministério da Saúde, </a:t>
            </a:r>
            <a:r>
              <a:rPr lang="pt-BR" sz="1600" dirty="0" smtClean="0"/>
              <a:t>2002</a:t>
            </a:r>
            <a:endParaRPr lang="pt-BR" sz="800" dirty="0" smtClean="0"/>
          </a:p>
          <a:p>
            <a:pPr marL="50800" indent="0" algn="just">
              <a:buNone/>
            </a:pPr>
            <a:r>
              <a:rPr lang="pt-BR" sz="1600" dirty="0" smtClean="0"/>
              <a:t>BRASIL</a:t>
            </a:r>
            <a:r>
              <a:rPr lang="pt-BR" sz="1600" dirty="0"/>
              <a:t>. Ministério da Saúde. Portaria nº 2.663, de 11 de outubro de 2017. Redefine os critérios para o repasse do Incentivo para a Atenção Especializada aos Povos Indígenas – IAE-PI. Diário Oficial da União, Brasília, DF, 11 out. 2017. </a:t>
            </a:r>
            <a:endParaRPr lang="pt-BR" sz="1600" dirty="0" smtClean="0"/>
          </a:p>
          <a:p>
            <a:pPr marL="50800" indent="0" algn="just">
              <a:buNone/>
            </a:pPr>
            <a:r>
              <a:rPr lang="pt-BR" sz="1600" dirty="0"/>
              <a:t>BRASIL. Lei nº 15.126, de 28 de abril de 2025. Altera a Lei nº 8.080, de 19 de setembro de 1990 (Lei Orgânica da Saúde), para estabelecer a atenção humanizada como princípio no âmbito do Sistema Único de Saúde (SUS). Diário Oficial da União: seção 1, Brasília, DF, 29 abr. 2025. </a:t>
            </a:r>
            <a:endParaRPr lang="pt-BR" sz="1600" dirty="0"/>
          </a:p>
          <a:p>
            <a:pPr marL="50800" indent="0" algn="just">
              <a:buNone/>
            </a:pPr>
            <a:endParaRPr lang="pt-BR" sz="2100" dirty="0">
              <a:solidFill>
                <a:srgbClr val="000000"/>
              </a:solidFill>
              <a:latin typeface="+mj-lt"/>
              <a:ea typeface="Gill Sans Display Ultra-Bold"/>
              <a:cs typeface="Gill Sans Display Ultra-Bold"/>
            </a:endParaRPr>
          </a:p>
          <a:p>
            <a:pPr marL="457200" marR="0" lvl="0" indent="-22860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2000" b="0" i="0" u="none" strike="noStrike" cap="none" dirty="0">
              <a:solidFill>
                <a:srgbClr val="000000"/>
              </a:solidFill>
              <a:latin typeface="+mj-lt"/>
              <a:sym typeface="Arial"/>
            </a:endParaRPr>
          </a:p>
          <a:p>
            <a:pPr marL="228600" marR="0" lvl="0" indent="-228600" algn="l" rtl="0">
              <a:lnSpc>
                <a:spcPct val="125000"/>
              </a:lnSpc>
              <a:spcBef>
                <a:spcPts val="799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876199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2"/>
          <p:cNvSpPr txBox="1">
            <a:spLocks noGrp="1"/>
          </p:cNvSpPr>
          <p:nvPr>
            <p:ph type="title" idx="4294967295"/>
          </p:nvPr>
        </p:nvSpPr>
        <p:spPr>
          <a:xfrm>
            <a:off x="571320" y="135720"/>
            <a:ext cx="8902440" cy="923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pt-BR" sz="24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IAE-PI</a:t>
            </a:r>
            <a:endParaRPr sz="2400" b="1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3" name="Google Shape;523;p2"/>
          <p:cNvSpPr txBox="1">
            <a:spLocks noGrp="1"/>
          </p:cNvSpPr>
          <p:nvPr>
            <p:ph type="body" idx="4294967295"/>
          </p:nvPr>
        </p:nvSpPr>
        <p:spPr>
          <a:xfrm>
            <a:off x="832513" y="1196318"/>
            <a:ext cx="10508776" cy="579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t-BR" sz="1800" dirty="0">
              <a:solidFill>
                <a:srgbClr val="000000"/>
              </a:solidFill>
              <a:latin typeface="+mj-lt"/>
              <a:ea typeface="Gill Sans Display Ultra-Bold"/>
              <a:cs typeface="Gill Sans Display Ultra-Bold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2000" dirty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</a:rPr>
              <a:t>Quando há a necessidade de encaminhamento para serviços de saúde de média e alta complexidade, os pacientes indígenas são referenciados para unidades especializadas do SUS, garantindo a integralidade do cuidado. 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t-BR" sz="2000" dirty="0">
              <a:solidFill>
                <a:srgbClr val="000000"/>
              </a:solidFill>
              <a:latin typeface="+mj-lt"/>
              <a:ea typeface="Gill Sans Display Ultra-Bold"/>
              <a:cs typeface="Gill Sans Display Ultra-Bold"/>
            </a:endParaRPr>
          </a:p>
          <a:p>
            <a:pPr marL="50800" indent="0" algn="just">
              <a:lnSpc>
                <a:spcPct val="100000"/>
              </a:lnSpc>
              <a:buNone/>
            </a:pPr>
            <a:r>
              <a:rPr lang="pt-BR" sz="2000" dirty="0">
                <a:latin typeface="+mj-lt"/>
              </a:rPr>
              <a:t>Ainda existem barreiras que dificultam ou impedem o acesso adequado e resolutivo da população indígena aos serviços de saúde, pois nem sempre estão preparados para atender às suas necessidades específicas, criando desvantagens e obstáculos no acesso à saúde de forma adequada.</a:t>
            </a:r>
          </a:p>
          <a:p>
            <a:pPr marL="50800" indent="0" algn="just">
              <a:lnSpc>
                <a:spcPct val="100000"/>
              </a:lnSpc>
              <a:buNone/>
            </a:pPr>
            <a:endParaRPr lang="pt-BR" sz="2000" dirty="0">
              <a:latin typeface="+mj-lt"/>
            </a:endParaRPr>
          </a:p>
          <a:p>
            <a:pPr marL="50800" indent="0" algn="just">
              <a:lnSpc>
                <a:spcPct val="100000"/>
              </a:lnSpc>
              <a:buNone/>
            </a:pPr>
            <a:r>
              <a:rPr lang="pt-BR" sz="2000" dirty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</a:rPr>
              <a:t>Diante desse cenário surge o Incentivo para a Atenção Especializada aos Povos Indígenas (IAE-PI).</a:t>
            </a:r>
          </a:p>
          <a:p>
            <a:pPr marL="50800" indent="0" algn="just">
              <a:lnSpc>
                <a:spcPct val="100000"/>
              </a:lnSpc>
              <a:buNone/>
            </a:pPr>
            <a:endParaRPr lang="pt-BR" sz="2000" dirty="0">
              <a:solidFill>
                <a:srgbClr val="000000"/>
              </a:solidFill>
              <a:latin typeface="+mj-lt"/>
              <a:ea typeface="Gill Sans Display Ultra-Bold"/>
              <a:cs typeface="Gill Sans Display Ultra-Bold"/>
            </a:endParaRPr>
          </a:p>
          <a:p>
            <a:pPr marL="457200" marR="0" lvl="0" indent="-22860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2000" b="0" i="0" u="none" strike="noStrike" cap="none" dirty="0">
              <a:solidFill>
                <a:srgbClr val="000000"/>
              </a:solidFill>
              <a:latin typeface="+mj-lt"/>
              <a:sym typeface="Arial"/>
            </a:endParaRPr>
          </a:p>
          <a:p>
            <a:pPr marL="228600" marR="0" lvl="0" indent="-228600" algn="l" rtl="0">
              <a:lnSpc>
                <a:spcPct val="125000"/>
              </a:lnSpc>
              <a:spcBef>
                <a:spcPts val="799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657888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2"/>
          <p:cNvSpPr txBox="1">
            <a:spLocks noGrp="1"/>
          </p:cNvSpPr>
          <p:nvPr>
            <p:ph type="title" idx="4294967295"/>
          </p:nvPr>
        </p:nvSpPr>
        <p:spPr>
          <a:xfrm>
            <a:off x="571320" y="135720"/>
            <a:ext cx="8902440" cy="923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pt-BR" sz="24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IAE-PI</a:t>
            </a:r>
            <a:endParaRPr sz="2400" b="1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3" name="Google Shape;523;p2"/>
          <p:cNvSpPr txBox="1">
            <a:spLocks noGrp="1"/>
          </p:cNvSpPr>
          <p:nvPr>
            <p:ph type="body" idx="4294967295"/>
          </p:nvPr>
        </p:nvSpPr>
        <p:spPr>
          <a:xfrm>
            <a:off x="832513" y="1196318"/>
            <a:ext cx="10508776" cy="4822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t-BR" sz="1800" dirty="0">
              <a:solidFill>
                <a:srgbClr val="000000"/>
              </a:solidFill>
              <a:latin typeface="+mj-lt"/>
              <a:ea typeface="Gill Sans Display Ultra-Bold"/>
              <a:cs typeface="Gill Sans Display Ultra-Bold"/>
            </a:endParaRPr>
          </a:p>
          <a:p>
            <a:pPr marL="50800" indent="0" algn="just">
              <a:lnSpc>
                <a:spcPct val="100000"/>
              </a:lnSpc>
              <a:buNone/>
            </a:pPr>
            <a:r>
              <a:rPr lang="en-US" sz="2000" dirty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  <a:sym typeface="Gill Sans Display Ultra-Bold"/>
              </a:rPr>
              <a:t>O IAE-PI é </a:t>
            </a:r>
            <a:r>
              <a:rPr lang="pt-PT" sz="2000" dirty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  <a:sym typeface="Gill Sans Display Ultra-Bold"/>
              </a:rPr>
              <a:t>estabelecido</a:t>
            </a:r>
            <a:r>
              <a:rPr lang="en-US" sz="2000" dirty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  <a:sym typeface="Gill Sans Display Ultra-Bold"/>
              </a:rPr>
              <a:t> pela </a:t>
            </a:r>
            <a:r>
              <a:rPr lang="pt-BR" sz="2000" dirty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</a:rPr>
              <a:t>Portaria nº 2.663, de 11 de outubro de 2017 que redefine os critérios para o repasse do recurso.</a:t>
            </a:r>
          </a:p>
          <a:p>
            <a:pPr marL="50800" indent="0" algn="just">
              <a:lnSpc>
                <a:spcPct val="100000"/>
              </a:lnSpc>
              <a:buNone/>
            </a:pPr>
            <a:endParaRPr lang="pt-BR" sz="2000" dirty="0">
              <a:solidFill>
                <a:srgbClr val="000000"/>
              </a:solidFill>
              <a:latin typeface="+mj-lt"/>
              <a:ea typeface="Gill Sans Display Ultra-Bold"/>
              <a:cs typeface="Gill Sans Display Ultra-Bold"/>
            </a:endParaRPr>
          </a:p>
          <a:p>
            <a:pPr marL="50800" indent="0" algn="just">
              <a:lnSpc>
                <a:spcPct val="100000"/>
              </a:lnSpc>
              <a:buNone/>
            </a:pPr>
            <a:r>
              <a:rPr lang="pt-BR" sz="2000" b="1" dirty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</a:rPr>
              <a:t>Objetivo do IAE-PI: </a:t>
            </a:r>
            <a:r>
              <a:rPr lang="pt-BR" sz="2000" dirty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</a:rPr>
              <a:t>acolher de forma diferenciada e qualificar o cuidado aos povos indígenas que acessam serviços de saúde de média e alta complexidade na rede de especialidades do SUS, considerando as especificidades e necessidades da população indígena.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lang="pt-BR" sz="2000" dirty="0" smtClean="0">
              <a:solidFill>
                <a:srgbClr val="000000"/>
              </a:solidFill>
              <a:latin typeface="+mj-lt"/>
              <a:ea typeface="Gill Sans Display Ultra-Bold"/>
              <a:cs typeface="Gill Sans Display Ultra-Bold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lang="pt-BR" sz="2000" dirty="0">
              <a:solidFill>
                <a:srgbClr val="000000"/>
              </a:solidFill>
              <a:latin typeface="+mj-lt"/>
              <a:ea typeface="Gill Sans Display Ultra-Bold"/>
              <a:cs typeface="Gill Sans Display Ultra-Bold"/>
            </a:endParaRP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SzPts val="1800"/>
              <a:buNone/>
            </a:pPr>
            <a:r>
              <a:rPr lang="pt-BR" sz="2000" dirty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</a:rPr>
              <a:t>Os recursos </a:t>
            </a:r>
            <a:r>
              <a:rPr lang="pt-BR" sz="2000" dirty="0" smtClean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</a:rPr>
              <a:t>tem natureza de custeio e são </a:t>
            </a:r>
            <a:r>
              <a:rPr lang="pt-BR" sz="2000" dirty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</a:rPr>
              <a:t>provenientes do Grupo de Atenção de Média e Alta Complexidade Ambulatorial e Hospitalar (MAC), portanto, não compõem o teto orçamentário da Sesai.</a:t>
            </a:r>
          </a:p>
        </p:txBody>
      </p:sp>
    </p:spTree>
    <p:extLst>
      <p:ext uri="{BB962C8B-B14F-4D97-AF65-F5344CB8AC3E}">
        <p14:creationId xmlns:p14="http://schemas.microsoft.com/office/powerpoint/2010/main" val="19194401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2"/>
          <p:cNvSpPr txBox="1">
            <a:spLocks noGrp="1"/>
          </p:cNvSpPr>
          <p:nvPr>
            <p:ph type="title" idx="4294967295"/>
          </p:nvPr>
        </p:nvSpPr>
        <p:spPr>
          <a:xfrm>
            <a:off x="571320" y="135720"/>
            <a:ext cx="8902440" cy="923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pt-BR" sz="24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IAE-PI</a:t>
            </a:r>
            <a:endParaRPr sz="2400" b="1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3" name="Google Shape;523;p2"/>
          <p:cNvSpPr txBox="1">
            <a:spLocks noGrp="1"/>
          </p:cNvSpPr>
          <p:nvPr>
            <p:ph type="body" idx="4294967295"/>
          </p:nvPr>
        </p:nvSpPr>
        <p:spPr>
          <a:xfrm>
            <a:off x="832513" y="1196318"/>
            <a:ext cx="10508776" cy="4822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t-BR" sz="1800" dirty="0">
              <a:solidFill>
                <a:srgbClr val="000000"/>
              </a:solidFill>
              <a:latin typeface="+mj-lt"/>
              <a:ea typeface="Gill Sans Display Ultra-Bold"/>
              <a:cs typeface="Gill Sans Display Ultra-Bold"/>
            </a:endParaRPr>
          </a:p>
          <a:p>
            <a:pPr marL="50800" indent="0" algn="just">
              <a:buNone/>
            </a:pPr>
            <a:r>
              <a:rPr lang="pt-BR" sz="2000" dirty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</a:rPr>
              <a:t>O incentivo é destinado a estabelecimentos de saúde que prestam serviços ao SUS, públicos ou privados sem fins lucrativos, que correspondam às seguintes </a:t>
            </a:r>
            <a:r>
              <a:rPr lang="pt-BR" sz="2000" u="sng" dirty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</a:rPr>
              <a:t>tipologias</a:t>
            </a:r>
            <a:r>
              <a:rPr lang="pt-BR" sz="2000" dirty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</a:rPr>
              <a:t>:</a:t>
            </a:r>
          </a:p>
          <a:p>
            <a:pPr marL="50800" indent="0" algn="just">
              <a:buNone/>
            </a:pPr>
            <a:endParaRPr lang="pt-BR" sz="2000" dirty="0">
              <a:solidFill>
                <a:srgbClr val="000000"/>
              </a:solidFill>
              <a:latin typeface="+mj-lt"/>
              <a:ea typeface="Gill Sans Display Ultra-Bold"/>
              <a:cs typeface="Gill Sans Display Ultra-Bold"/>
            </a:endParaRPr>
          </a:p>
          <a:p>
            <a:pPr marL="50800" indent="0" algn="just">
              <a:buNone/>
            </a:pPr>
            <a:r>
              <a:rPr lang="pt-BR" sz="2000" dirty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</a:rPr>
              <a:t>• Hospitais, inclusive Universitários;</a:t>
            </a:r>
          </a:p>
          <a:p>
            <a:pPr marL="50800" indent="0" algn="just">
              <a:buNone/>
            </a:pPr>
            <a:r>
              <a:rPr lang="pt-BR" sz="2000" dirty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</a:rPr>
              <a:t>• Unidades Mistas;</a:t>
            </a:r>
          </a:p>
          <a:p>
            <a:pPr marL="50800" indent="0" algn="just">
              <a:buNone/>
            </a:pPr>
            <a:r>
              <a:rPr lang="pt-BR" sz="2000" dirty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</a:rPr>
              <a:t>• Policlínicas;</a:t>
            </a:r>
          </a:p>
          <a:p>
            <a:pPr marL="50800" indent="0" algn="just">
              <a:buNone/>
            </a:pPr>
            <a:r>
              <a:rPr lang="pt-BR" sz="2000" dirty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</a:rPr>
              <a:t>• Centros de Atenção Psicossocial – CAPS;</a:t>
            </a:r>
          </a:p>
          <a:p>
            <a:pPr marL="50800" indent="0" algn="just">
              <a:buNone/>
            </a:pPr>
            <a:r>
              <a:rPr lang="pt-BR" sz="2000" b="1" dirty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</a:rPr>
              <a:t>• Centros de Especialidades Odontológicas – CEO;</a:t>
            </a:r>
          </a:p>
          <a:p>
            <a:pPr marL="50800" indent="0" algn="just">
              <a:buNone/>
            </a:pPr>
            <a:r>
              <a:rPr lang="pt-BR" sz="2000" b="1" dirty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</a:rPr>
              <a:t>• Laboratórios Regionais de Prótese Dentária – LRPD;</a:t>
            </a:r>
          </a:p>
        </p:txBody>
      </p:sp>
    </p:spTree>
    <p:extLst>
      <p:ext uri="{BB962C8B-B14F-4D97-AF65-F5344CB8AC3E}">
        <p14:creationId xmlns:p14="http://schemas.microsoft.com/office/powerpoint/2010/main" val="13804494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2"/>
          <p:cNvSpPr txBox="1">
            <a:spLocks noGrp="1"/>
          </p:cNvSpPr>
          <p:nvPr>
            <p:ph type="title" idx="4294967295"/>
          </p:nvPr>
        </p:nvSpPr>
        <p:spPr>
          <a:xfrm>
            <a:off x="571320" y="135720"/>
            <a:ext cx="8902440" cy="923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pt-BR" sz="24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IAE-PI</a:t>
            </a:r>
            <a:endParaRPr sz="2400" b="1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3" name="Google Shape;523;p2"/>
          <p:cNvSpPr txBox="1">
            <a:spLocks noGrp="1"/>
          </p:cNvSpPr>
          <p:nvPr>
            <p:ph type="body" idx="4294967295"/>
          </p:nvPr>
        </p:nvSpPr>
        <p:spPr>
          <a:xfrm>
            <a:off x="832513" y="1196318"/>
            <a:ext cx="10508776" cy="4822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t-BR" sz="1800" dirty="0">
              <a:solidFill>
                <a:srgbClr val="000000"/>
              </a:solidFill>
              <a:latin typeface="+mj-lt"/>
              <a:ea typeface="Gill Sans Display Ultra-Bold"/>
              <a:cs typeface="Gill Sans Display Ultra-Bold"/>
            </a:endParaRPr>
          </a:p>
          <a:p>
            <a:pPr marL="50800" indent="0">
              <a:buNone/>
            </a:pPr>
            <a:r>
              <a:rPr lang="pt-BR" sz="2000" dirty="0">
                <a:solidFill>
                  <a:srgbClr val="000000"/>
                </a:solidFill>
                <a:ea typeface="Gill Sans Display Ultra-Bold"/>
                <a:cs typeface="Gill Sans Display Ultra-Bold"/>
              </a:rPr>
              <a:t>Atualmente há </a:t>
            </a:r>
            <a:r>
              <a:rPr lang="pt-BR" sz="2000" b="1" dirty="0">
                <a:solidFill>
                  <a:srgbClr val="000000"/>
                </a:solidFill>
                <a:ea typeface="Gill Sans Display Ultra-Bold"/>
                <a:cs typeface="Gill Sans Display Ultra-Bold"/>
              </a:rPr>
              <a:t>95</a:t>
            </a:r>
            <a:r>
              <a:rPr lang="pt-BR" sz="2000" dirty="0">
                <a:solidFill>
                  <a:srgbClr val="000000"/>
                </a:solidFill>
                <a:ea typeface="Gill Sans Display Ultra-Bold"/>
                <a:cs typeface="Gill Sans Display Ultra-Bold"/>
              </a:rPr>
              <a:t> estabelecimentos de saúde </a:t>
            </a:r>
          </a:p>
          <a:p>
            <a:pPr marL="50800" indent="0">
              <a:buNone/>
            </a:pPr>
            <a:r>
              <a:rPr lang="pt-BR" sz="2000" dirty="0">
                <a:solidFill>
                  <a:srgbClr val="000000"/>
                </a:solidFill>
                <a:ea typeface="Gill Sans Display Ultra-Bold"/>
                <a:cs typeface="Gill Sans Display Ultra-Bold"/>
              </a:rPr>
              <a:t>habilitados ao recebimento do IAE-PI, sendo:</a:t>
            </a:r>
          </a:p>
          <a:p>
            <a:pPr marL="50800" indent="0">
              <a:buNone/>
            </a:pPr>
            <a:endParaRPr lang="pt-BR" sz="2000" dirty="0">
              <a:solidFill>
                <a:srgbClr val="000000"/>
              </a:solidFill>
              <a:ea typeface="Gill Sans Display Ultra-Bold"/>
              <a:cs typeface="Gill Sans Display Ultra-Bold"/>
            </a:endParaRPr>
          </a:p>
          <a:p>
            <a:pPr>
              <a:spcAft>
                <a:spcPts val="400"/>
              </a:spcAft>
            </a:pPr>
            <a:r>
              <a:rPr lang="pt-BR" sz="2000" b="1" dirty="0">
                <a:solidFill>
                  <a:schemeClr val="accent1">
                    <a:lumMod val="75000"/>
                  </a:schemeClr>
                </a:solidFill>
                <a:ea typeface="Gill Sans Display Ultra-Bold"/>
                <a:cs typeface="Gill Sans Display Ultra-Bold"/>
              </a:rPr>
              <a:t>51</a:t>
            </a:r>
            <a:r>
              <a:rPr lang="pt-BR" sz="2000" dirty="0">
                <a:solidFill>
                  <a:srgbClr val="000000"/>
                </a:solidFill>
                <a:ea typeface="Gill Sans Display Ultra-Bold"/>
                <a:cs typeface="Gill Sans Display Ultra-Bold"/>
              </a:rPr>
              <a:t> Hospitais;</a:t>
            </a:r>
          </a:p>
          <a:p>
            <a:pPr>
              <a:spcAft>
                <a:spcPts val="400"/>
              </a:spcAft>
            </a:pPr>
            <a:r>
              <a:rPr lang="pt-BR" sz="2000" b="1" dirty="0">
                <a:solidFill>
                  <a:schemeClr val="accent1">
                    <a:lumMod val="75000"/>
                  </a:schemeClr>
                </a:solidFill>
                <a:ea typeface="Gill Sans Display Ultra-Bold"/>
                <a:cs typeface="Gill Sans Display Ultra-Bold"/>
              </a:rPr>
              <a:t> 2</a:t>
            </a:r>
            <a:r>
              <a:rPr lang="pt-BR" sz="2000" dirty="0">
                <a:solidFill>
                  <a:srgbClr val="000000"/>
                </a:solidFill>
                <a:ea typeface="Gill Sans Display Ultra-Bold"/>
                <a:cs typeface="Gill Sans Display Ultra-Bold"/>
              </a:rPr>
              <a:t>  Hospitais Universitários;</a:t>
            </a:r>
          </a:p>
          <a:p>
            <a:pPr>
              <a:spcAft>
                <a:spcPts val="400"/>
              </a:spcAft>
            </a:pPr>
            <a:r>
              <a:rPr lang="pt-BR" sz="2000" b="1" dirty="0">
                <a:solidFill>
                  <a:schemeClr val="accent1">
                    <a:lumMod val="75000"/>
                  </a:schemeClr>
                </a:solidFill>
                <a:ea typeface="Gill Sans Display Ultra-Bold"/>
                <a:cs typeface="Gill Sans Display Ultra-Bold"/>
              </a:rPr>
              <a:t>33</a:t>
            </a:r>
            <a:r>
              <a:rPr lang="pt-BR" sz="2000" dirty="0">
                <a:solidFill>
                  <a:schemeClr val="accent1">
                    <a:lumMod val="75000"/>
                  </a:schemeClr>
                </a:solidFill>
                <a:ea typeface="Gill Sans Display Ultra-Bold"/>
                <a:cs typeface="Gill Sans Display Ultra-Bold"/>
              </a:rPr>
              <a:t> </a:t>
            </a:r>
            <a:r>
              <a:rPr lang="pt-BR" sz="2000" dirty="0">
                <a:solidFill>
                  <a:srgbClr val="000000"/>
                </a:solidFill>
                <a:ea typeface="Gill Sans Display Ultra-Bold"/>
                <a:cs typeface="Gill Sans Display Ultra-Bold"/>
              </a:rPr>
              <a:t>Centros de Atenção Psicossocial – CAPS;</a:t>
            </a:r>
          </a:p>
          <a:p>
            <a:pPr>
              <a:spcAft>
                <a:spcPts val="400"/>
              </a:spcAft>
            </a:pPr>
            <a:r>
              <a:rPr lang="pt-BR" sz="2000" b="1" dirty="0">
                <a:solidFill>
                  <a:schemeClr val="accent1">
                    <a:lumMod val="75000"/>
                  </a:schemeClr>
                </a:solidFill>
                <a:ea typeface="Gill Sans Display Ultra-Bold"/>
                <a:cs typeface="Gill Sans Display Ultra-Bold"/>
              </a:rPr>
              <a:t> 4</a:t>
            </a:r>
            <a:r>
              <a:rPr lang="pt-BR" sz="2000" dirty="0">
                <a:solidFill>
                  <a:schemeClr val="accent1">
                    <a:lumMod val="75000"/>
                  </a:schemeClr>
                </a:solidFill>
                <a:ea typeface="Gill Sans Display Ultra-Bold"/>
                <a:cs typeface="Gill Sans Display Ultra-Bold"/>
              </a:rPr>
              <a:t>  </a:t>
            </a:r>
            <a:r>
              <a:rPr lang="pt-BR" sz="2000" dirty="0">
                <a:solidFill>
                  <a:srgbClr val="000000"/>
                </a:solidFill>
                <a:ea typeface="Gill Sans Display Ultra-Bold"/>
                <a:cs typeface="Gill Sans Display Ultra-Bold"/>
              </a:rPr>
              <a:t>Centros de Especialidades Odontológicas – CEO;</a:t>
            </a:r>
          </a:p>
          <a:p>
            <a:pPr>
              <a:spcAft>
                <a:spcPts val="400"/>
              </a:spcAft>
            </a:pPr>
            <a:r>
              <a:rPr lang="pt-BR" sz="2000" b="1" dirty="0">
                <a:solidFill>
                  <a:schemeClr val="accent1">
                    <a:lumMod val="75000"/>
                  </a:schemeClr>
                </a:solidFill>
                <a:ea typeface="Gill Sans Display Ultra-Bold"/>
                <a:cs typeface="Gill Sans Display Ultra-Bold"/>
              </a:rPr>
              <a:t> 3</a:t>
            </a:r>
            <a:r>
              <a:rPr lang="pt-BR" sz="2000" dirty="0">
                <a:solidFill>
                  <a:schemeClr val="accent1">
                    <a:lumMod val="75000"/>
                  </a:schemeClr>
                </a:solidFill>
                <a:ea typeface="Gill Sans Display Ultra-Bold"/>
                <a:cs typeface="Gill Sans Display Ultra-Bold"/>
              </a:rPr>
              <a:t>  </a:t>
            </a:r>
            <a:r>
              <a:rPr lang="pt-BR" sz="2000" dirty="0">
                <a:solidFill>
                  <a:srgbClr val="000000"/>
                </a:solidFill>
                <a:ea typeface="Gill Sans Display Ultra-Bold"/>
                <a:cs typeface="Gill Sans Display Ultra-Bold"/>
              </a:rPr>
              <a:t>Laboratórios Regionais de Prótese Dentária – LRPD;</a:t>
            </a:r>
          </a:p>
          <a:p>
            <a:pPr>
              <a:spcAft>
                <a:spcPts val="400"/>
              </a:spcAft>
            </a:pPr>
            <a:r>
              <a:rPr lang="pt-BR" sz="2000" b="1" dirty="0">
                <a:solidFill>
                  <a:schemeClr val="accent1">
                    <a:lumMod val="75000"/>
                  </a:schemeClr>
                </a:solidFill>
                <a:ea typeface="Gill Sans Display Ultra-Bold"/>
                <a:cs typeface="Gill Sans Display Ultra-Bold"/>
              </a:rPr>
              <a:t> 2</a:t>
            </a:r>
            <a:r>
              <a:rPr lang="pt-BR" sz="2000" dirty="0">
                <a:solidFill>
                  <a:schemeClr val="accent1">
                    <a:lumMod val="75000"/>
                  </a:schemeClr>
                </a:solidFill>
                <a:ea typeface="Gill Sans Display Ultra-Bold"/>
                <a:cs typeface="Gill Sans Display Ultra-Bold"/>
              </a:rPr>
              <a:t>  </a:t>
            </a:r>
            <a:r>
              <a:rPr lang="pt-BR" sz="2000" dirty="0">
                <a:solidFill>
                  <a:srgbClr val="000000"/>
                </a:solidFill>
                <a:ea typeface="Gill Sans Display Ultra-Bold"/>
                <a:cs typeface="Gill Sans Display Ultra-Bold"/>
              </a:rPr>
              <a:t>Policlínicas;</a:t>
            </a:r>
          </a:p>
          <a:p>
            <a:pPr marL="50800" indent="0">
              <a:buNone/>
            </a:pPr>
            <a:endParaRPr lang="pt-BR" sz="2000" dirty="0">
              <a:solidFill>
                <a:srgbClr val="000000"/>
              </a:solidFill>
              <a:latin typeface="Gill Sans Display Ultra-Bold"/>
              <a:ea typeface="Gill Sans Display Ultra-Bold"/>
              <a:cs typeface="Gill Sans Display Ultra-Bold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392" b="97416" l="8087" r="96055">
                        <a14:foregroundMark x1="32347" y1="2187" x2="35897" y2="9742"/>
                        <a14:foregroundMark x1="8284" y1="28827" x2="8284" y2="36779"/>
                        <a14:foregroundMark x1="91519" y1="29821" x2="96252" y2="35189"/>
                        <a14:foregroundMark x1="51282" y1="97416" x2="52663" y2="87078"/>
                        <a14:foregroundMark x1="56016" y1="92048" x2="58185" y2="88469"/>
                        <a14:foregroundMark x1="90927" y1="39364" x2="95069" y2="39364"/>
                        <a14:backgroundMark x1="93491" y1="38370" x2="93491" y2="3518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59474" y="1196318"/>
            <a:ext cx="4828571" cy="4790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0617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2"/>
          <p:cNvSpPr txBox="1">
            <a:spLocks noGrp="1"/>
          </p:cNvSpPr>
          <p:nvPr>
            <p:ph type="title" idx="4294967295"/>
          </p:nvPr>
        </p:nvSpPr>
        <p:spPr>
          <a:xfrm>
            <a:off x="571320" y="135720"/>
            <a:ext cx="8902440" cy="923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pt-BR" sz="24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IAE-PI</a:t>
            </a:r>
            <a:endParaRPr sz="2400" b="1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3" name="Google Shape;523;p2"/>
          <p:cNvSpPr txBox="1">
            <a:spLocks noGrp="1"/>
          </p:cNvSpPr>
          <p:nvPr>
            <p:ph type="body" idx="4294967295"/>
          </p:nvPr>
        </p:nvSpPr>
        <p:spPr>
          <a:xfrm>
            <a:off x="832513" y="1196318"/>
            <a:ext cx="10508776" cy="4822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t-BR" sz="1800" dirty="0">
              <a:solidFill>
                <a:srgbClr val="000000"/>
              </a:solidFill>
              <a:latin typeface="+mj-lt"/>
              <a:ea typeface="Gill Sans Display Ultra-Bold"/>
              <a:cs typeface="Gill Sans Display Ultra-Bold"/>
            </a:endParaRPr>
          </a:p>
          <a:p>
            <a:pPr marL="50800" indent="0" algn="just">
              <a:buNone/>
            </a:pPr>
            <a:r>
              <a:rPr lang="pt-BR" sz="2000" b="1" dirty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  <a:sym typeface="Gill Sans Display Ultra-Bold"/>
              </a:rPr>
              <a:t>Existem alguns critérios para habilitação dos estabelecimentos ao IAE-PI:</a:t>
            </a:r>
            <a:endParaRPr lang="pt-BR" sz="2000" b="1" dirty="0">
              <a:solidFill>
                <a:srgbClr val="000000"/>
              </a:solidFill>
              <a:latin typeface="+mj-lt"/>
              <a:ea typeface="Gill Sans Display Ultra-Bold"/>
              <a:cs typeface="Gill Sans Display Ultra-Bold"/>
            </a:endParaRPr>
          </a:p>
          <a:p>
            <a:pPr algn="just"/>
            <a:endParaRPr lang="pt-BR" sz="2000" b="1" dirty="0">
              <a:solidFill>
                <a:srgbClr val="000000"/>
              </a:solidFill>
              <a:latin typeface="+mj-lt"/>
              <a:ea typeface="Gill Sans Display Ultra-Bold"/>
              <a:cs typeface="Gill Sans Display Ultra-Bold"/>
            </a:endParaRPr>
          </a:p>
          <a:p>
            <a:pPr indent="-457200" algn="just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</a:rPr>
              <a:t>Integrar a </a:t>
            </a:r>
            <a:r>
              <a:rPr lang="pt-BR" sz="2000" u="sng" dirty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</a:rPr>
              <a:t>rede de referência </a:t>
            </a:r>
            <a:r>
              <a:rPr lang="pt-BR" sz="2000" dirty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</a:rPr>
              <a:t>de média e alta complexidade para a população indígena;</a:t>
            </a:r>
          </a:p>
          <a:p>
            <a:pPr indent="-457200" algn="just">
              <a:buFont typeface="Arial" panose="020B0604020202020204" pitchFamily="34" charset="0"/>
              <a:buChar char="•"/>
            </a:pPr>
            <a:endParaRPr lang="pt-BR" sz="2000" dirty="0">
              <a:solidFill>
                <a:srgbClr val="000000"/>
              </a:solidFill>
              <a:latin typeface="+mj-lt"/>
              <a:ea typeface="Gill Sans Display Ultra-Bold"/>
              <a:cs typeface="Gill Sans Display Ultra-Bold"/>
            </a:endParaRPr>
          </a:p>
          <a:p>
            <a:pPr indent="-457200" algn="just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</a:rPr>
              <a:t>Habilitar no CNES o serviço código n° </a:t>
            </a:r>
            <a:r>
              <a:rPr lang="pt-BR" sz="2000" b="1" dirty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</a:rPr>
              <a:t>152</a:t>
            </a:r>
            <a:r>
              <a:rPr lang="pt-BR" sz="2000" dirty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</a:rPr>
              <a:t> - Atenção à Saúde de Populações Indígenas, código de classificação n° </a:t>
            </a:r>
            <a:r>
              <a:rPr lang="pt-BR" sz="2000" b="1" dirty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</a:rPr>
              <a:t>005</a:t>
            </a:r>
            <a:r>
              <a:rPr lang="pt-BR" sz="2000" dirty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</a:rPr>
              <a:t> - Atenção Especializada às Populações Indígenas.</a:t>
            </a:r>
          </a:p>
          <a:p>
            <a:pPr indent="-457200" algn="just">
              <a:buFont typeface="Arial" panose="020B0604020202020204" pitchFamily="34" charset="0"/>
              <a:buChar char="•"/>
            </a:pPr>
            <a:endParaRPr lang="pt-BR" sz="2000" dirty="0">
              <a:solidFill>
                <a:srgbClr val="000000"/>
              </a:solidFill>
              <a:latin typeface="+mj-lt"/>
              <a:ea typeface="Gill Sans Display Ultra-Bold"/>
              <a:cs typeface="Gill Sans Display Ultra-Bold"/>
            </a:endParaRPr>
          </a:p>
          <a:p>
            <a:pPr indent="-457200" algn="just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</a:rPr>
              <a:t>Construção de Plano de Metas e Ações junto com o Dsei de abrangência;</a:t>
            </a:r>
          </a:p>
        </p:txBody>
      </p:sp>
    </p:spTree>
    <p:extLst>
      <p:ext uri="{BB962C8B-B14F-4D97-AF65-F5344CB8AC3E}">
        <p14:creationId xmlns:p14="http://schemas.microsoft.com/office/powerpoint/2010/main" val="3565540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2"/>
          <p:cNvSpPr txBox="1">
            <a:spLocks noGrp="1"/>
          </p:cNvSpPr>
          <p:nvPr>
            <p:ph type="title" idx="4294967295"/>
          </p:nvPr>
        </p:nvSpPr>
        <p:spPr>
          <a:xfrm>
            <a:off x="571320" y="135720"/>
            <a:ext cx="8902440" cy="923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pt-BR" sz="24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IAE-PI</a:t>
            </a:r>
            <a:endParaRPr sz="2400" b="1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3" name="Google Shape;523;p2"/>
          <p:cNvSpPr txBox="1">
            <a:spLocks noGrp="1"/>
          </p:cNvSpPr>
          <p:nvPr>
            <p:ph type="body" idx="4294967295"/>
          </p:nvPr>
        </p:nvSpPr>
        <p:spPr>
          <a:xfrm>
            <a:off x="832513" y="1196318"/>
            <a:ext cx="10508776" cy="4822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t-BR" sz="1800" dirty="0">
              <a:solidFill>
                <a:srgbClr val="000000"/>
              </a:solidFill>
              <a:latin typeface="+mj-lt"/>
              <a:ea typeface="Gill Sans Display Ultra-Bold"/>
              <a:cs typeface="Gill Sans Display Ultra-Bold"/>
            </a:endParaRPr>
          </a:p>
          <a:p>
            <a:pPr marL="50800" indent="0" algn="just">
              <a:buNone/>
            </a:pPr>
            <a:r>
              <a:rPr lang="pt-BR" sz="2000" b="1" dirty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</a:rPr>
              <a:t>Critérios Especiais:</a:t>
            </a:r>
          </a:p>
          <a:p>
            <a:pPr algn="just"/>
            <a:endParaRPr lang="pt-BR" sz="2000" b="1" dirty="0">
              <a:solidFill>
                <a:srgbClr val="000000"/>
              </a:solidFill>
              <a:latin typeface="+mj-lt"/>
              <a:ea typeface="Gill Sans Display Ultra-Bold"/>
              <a:cs typeface="Gill Sans Display Ultra-Bold"/>
            </a:endParaRPr>
          </a:p>
          <a:p>
            <a:pPr algn="just"/>
            <a:r>
              <a:rPr lang="pt-BR" sz="2000" b="1" dirty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</a:rPr>
              <a:t>CEO: </a:t>
            </a:r>
            <a:r>
              <a:rPr lang="pt-BR" sz="2000" dirty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</a:rPr>
              <a:t>previsão média de no mínimo </a:t>
            </a:r>
            <a:r>
              <a:rPr lang="pt-BR" sz="2000" b="1" dirty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</a:rPr>
              <a:t>20</a:t>
            </a:r>
            <a:r>
              <a:rPr lang="pt-BR" sz="2000" dirty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</a:rPr>
              <a:t> </a:t>
            </a:r>
            <a:r>
              <a:rPr lang="pt-BR" sz="2000" b="1" dirty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</a:rPr>
              <a:t>atendimentos</a:t>
            </a:r>
            <a:r>
              <a:rPr lang="pt-BR" sz="2000" dirty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</a:rPr>
              <a:t> a pacientes indígenas por mês; </a:t>
            </a:r>
          </a:p>
          <a:p>
            <a:pPr algn="just"/>
            <a:endParaRPr lang="pt-BR" sz="2000" dirty="0">
              <a:solidFill>
                <a:srgbClr val="000000"/>
              </a:solidFill>
              <a:latin typeface="+mj-lt"/>
              <a:ea typeface="Gill Sans Display Ultra-Bold"/>
              <a:cs typeface="Gill Sans Display Ultra-Bold"/>
            </a:endParaRPr>
          </a:p>
          <a:p>
            <a:pPr algn="just"/>
            <a:r>
              <a:rPr lang="pt-BR" sz="2000" b="1" dirty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</a:rPr>
              <a:t>LRPD: </a:t>
            </a:r>
            <a:r>
              <a:rPr lang="pt-BR" sz="2000" dirty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</a:rPr>
              <a:t>previsão média de produção de no mínimo </a:t>
            </a:r>
            <a:r>
              <a:rPr lang="pt-BR" sz="2000" b="1" dirty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</a:rPr>
              <a:t>5</a:t>
            </a:r>
            <a:r>
              <a:rPr lang="pt-BR" sz="2000" dirty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</a:rPr>
              <a:t> </a:t>
            </a:r>
            <a:r>
              <a:rPr lang="pt-BR" sz="2000" b="1" dirty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</a:rPr>
              <a:t>próteses</a:t>
            </a:r>
            <a:r>
              <a:rPr lang="pt-BR" sz="2000" dirty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</a:rPr>
              <a:t> dentárias a indígenas por mês;</a:t>
            </a:r>
          </a:p>
          <a:p>
            <a:pPr algn="just"/>
            <a:endParaRPr lang="pt-BR" sz="2000" dirty="0">
              <a:solidFill>
                <a:srgbClr val="000000"/>
              </a:solidFill>
              <a:latin typeface="+mj-lt"/>
              <a:ea typeface="Gill Sans Display Ultra-Bold"/>
              <a:cs typeface="Gill Sans Display Ultra-Bold"/>
            </a:endParaRPr>
          </a:p>
          <a:p>
            <a:pPr marL="50800" indent="0" algn="just">
              <a:buNone/>
            </a:pPr>
            <a:r>
              <a:rPr lang="pt-BR" sz="2000" dirty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</a:rPr>
              <a:t>Somente é necessária a comprovação dos atendimentos após a habilitação (</a:t>
            </a:r>
            <a:r>
              <a:rPr lang="pt-BR" sz="2000" dirty="0"/>
              <a:t>Boletim de Produção Ambulatorial Individualizado - BPA-I, no </a:t>
            </a:r>
            <a:r>
              <a:rPr lang="pt-BR" sz="2000" dirty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</a:rPr>
              <a:t>Sistema de Informação Ambulatorial do SUS - SIA).</a:t>
            </a:r>
          </a:p>
        </p:txBody>
      </p:sp>
    </p:spTree>
    <p:extLst>
      <p:ext uri="{BB962C8B-B14F-4D97-AF65-F5344CB8AC3E}">
        <p14:creationId xmlns:p14="http://schemas.microsoft.com/office/powerpoint/2010/main" val="24617414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2"/>
          <p:cNvSpPr txBox="1">
            <a:spLocks noGrp="1"/>
          </p:cNvSpPr>
          <p:nvPr>
            <p:ph type="title" idx="4294967295"/>
          </p:nvPr>
        </p:nvSpPr>
        <p:spPr>
          <a:xfrm>
            <a:off x="571320" y="135720"/>
            <a:ext cx="8902440" cy="923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pt-BR" sz="24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IAE-PI</a:t>
            </a:r>
            <a:endParaRPr sz="2400" b="1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3" name="Google Shape;523;p2"/>
          <p:cNvSpPr txBox="1">
            <a:spLocks noGrp="1"/>
          </p:cNvSpPr>
          <p:nvPr>
            <p:ph type="body" idx="4294967295"/>
          </p:nvPr>
        </p:nvSpPr>
        <p:spPr>
          <a:xfrm>
            <a:off x="832513" y="1196318"/>
            <a:ext cx="10508776" cy="4822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t-BR" sz="1800" dirty="0">
              <a:solidFill>
                <a:srgbClr val="000000"/>
              </a:solidFill>
              <a:latin typeface="+mj-lt"/>
              <a:ea typeface="Gill Sans Display Ultra-Bold"/>
              <a:cs typeface="Gill Sans Display Ultra-Bold"/>
            </a:endParaRPr>
          </a:p>
          <a:p>
            <a:pPr marL="50800" indent="0" algn="just">
              <a:buNone/>
            </a:pPr>
            <a:r>
              <a:rPr lang="en-US" sz="2000" b="1" dirty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  <a:sym typeface="Gill Sans Display Ultra-Bold"/>
              </a:rPr>
              <a:t>Plano de Metas e Ações:</a:t>
            </a:r>
          </a:p>
          <a:p>
            <a:pPr algn="just"/>
            <a:endParaRPr lang="pt-BR" sz="2000" dirty="0">
              <a:solidFill>
                <a:srgbClr val="000000"/>
              </a:solidFill>
              <a:latin typeface="+mj-lt"/>
              <a:ea typeface="Gill Sans Display Ultra-Bold"/>
              <a:cs typeface="Gill Sans Display Ultra-Bold"/>
            </a:endParaRPr>
          </a:p>
          <a:p>
            <a:pPr marL="50800" indent="0" algn="just">
              <a:buNone/>
            </a:pPr>
            <a:r>
              <a:rPr lang="pt-BR" sz="2000" dirty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</a:rPr>
              <a:t>O Plano de Metas e Ações deve ser construído pelo estabelecimento em conjunto com o Dsei de abrangência, definindo necessidades da população indígena assistida, seguindo o modelo estabelecido. </a:t>
            </a:r>
          </a:p>
          <a:p>
            <a:pPr algn="just"/>
            <a:endParaRPr lang="pt-BR" sz="2000" dirty="0">
              <a:solidFill>
                <a:srgbClr val="000000"/>
              </a:solidFill>
              <a:latin typeface="+mj-lt"/>
              <a:ea typeface="Gill Sans Display Ultra-Bold"/>
              <a:cs typeface="Gill Sans Display Ultra-Bold"/>
            </a:endParaRPr>
          </a:p>
          <a:p>
            <a:pPr marL="50800" indent="0" algn="just">
              <a:buNone/>
            </a:pPr>
            <a:r>
              <a:rPr lang="pt-BR" sz="2000" dirty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</a:rPr>
              <a:t>O Plano de Metas e Ações deve ser assinado por:</a:t>
            </a:r>
          </a:p>
          <a:p>
            <a:pPr algn="just"/>
            <a:endParaRPr lang="pt-BR" sz="2000" dirty="0">
              <a:solidFill>
                <a:srgbClr val="000000"/>
              </a:solidFill>
              <a:latin typeface="+mj-lt"/>
              <a:ea typeface="Gill Sans Display Ultra-Bold"/>
              <a:cs typeface="Gill Sans Display Ultra-Bold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</a:rPr>
              <a:t>Coordenador do Dsei;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</a:rPr>
              <a:t>Secretário de saúde municipal/estadual (de acordo com a gestão do estabelecimento);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</a:rPr>
              <a:t>Dirigente máximo do estabelecimento de saúde</a:t>
            </a:r>
            <a:r>
              <a:rPr lang="pt-BR" sz="2000" dirty="0" smtClean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</a:rPr>
              <a:t>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dirty="0" smtClean="0">
                <a:solidFill>
                  <a:srgbClr val="000000"/>
                </a:solidFill>
                <a:latin typeface="+mj-lt"/>
                <a:ea typeface="Gill Sans Display Ultra-Bold"/>
                <a:cs typeface="Gill Sans Display Ultra-Bold"/>
              </a:rPr>
              <a:t>É importante que o presidente do CONDISI também assine o documento.</a:t>
            </a:r>
            <a:endParaRPr lang="pt-BR" sz="2000" dirty="0">
              <a:solidFill>
                <a:srgbClr val="000000"/>
              </a:solidFill>
              <a:latin typeface="+mj-lt"/>
              <a:ea typeface="Gill Sans Display Ultra-Bold"/>
              <a:cs typeface="Gill Sans Display Ultra-Bold"/>
            </a:endParaRPr>
          </a:p>
        </p:txBody>
      </p:sp>
    </p:spTree>
    <p:extLst>
      <p:ext uri="{BB962C8B-B14F-4D97-AF65-F5344CB8AC3E}">
        <p14:creationId xmlns:p14="http://schemas.microsoft.com/office/powerpoint/2010/main" val="23601264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4344</TotalTime>
  <Words>1902</Words>
  <Application>Microsoft Office PowerPoint</Application>
  <PresentationFormat>Widescreen</PresentationFormat>
  <Paragraphs>210</Paragraphs>
  <Slides>21</Slides>
  <Notes>21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4</vt:i4>
      </vt:variant>
      <vt:variant>
        <vt:lpstr>Títulos de slides</vt:lpstr>
      </vt:variant>
      <vt:variant>
        <vt:i4>21</vt:i4>
      </vt:variant>
    </vt:vector>
  </HeadingPairs>
  <TitlesOfParts>
    <vt:vector size="27" baseType="lpstr">
      <vt:lpstr>Arial</vt:lpstr>
      <vt:lpstr>Gill Sans Display Ultra-Bold</vt:lpstr>
      <vt:lpstr>Office Theme</vt:lpstr>
      <vt:lpstr>Office Theme</vt:lpstr>
      <vt:lpstr>Office Theme</vt:lpstr>
      <vt:lpstr>Office Theme</vt:lpstr>
      <vt:lpstr>Apresentação do PowerPoint</vt:lpstr>
      <vt:lpstr>IAE-PI</vt:lpstr>
      <vt:lpstr>IAE-PI</vt:lpstr>
      <vt:lpstr>IAE-PI</vt:lpstr>
      <vt:lpstr>IAE-PI</vt:lpstr>
      <vt:lpstr>IAE-PI</vt:lpstr>
      <vt:lpstr>IAE-PI</vt:lpstr>
      <vt:lpstr>IAE-PI</vt:lpstr>
      <vt:lpstr>IAE-PI</vt:lpstr>
      <vt:lpstr>IAE-PI</vt:lpstr>
      <vt:lpstr>IAE-PI</vt:lpstr>
      <vt:lpstr>IAE-PI</vt:lpstr>
      <vt:lpstr>IAE-PI</vt:lpstr>
      <vt:lpstr>IAE-PI</vt:lpstr>
      <vt:lpstr>IAE-PI</vt:lpstr>
      <vt:lpstr>IAE-PI</vt:lpstr>
      <vt:lpstr>IAE-PI</vt:lpstr>
      <vt:lpstr>IAE-PI</vt:lpstr>
      <vt:lpstr>IAE-PI</vt:lpstr>
      <vt:lpstr>IAE-PI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tiago</dc:creator>
  <cp:lastModifiedBy>Sabrina Vasconcelos Soares</cp:lastModifiedBy>
  <cp:revision>131</cp:revision>
  <dcterms:created xsi:type="dcterms:W3CDTF">2017-08-31T14:12:02Z</dcterms:created>
  <dcterms:modified xsi:type="dcterms:W3CDTF">2025-06-03T12:31:20Z</dcterms:modified>
</cp:coreProperties>
</file>