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sldIdLst>
    <p:sldId id="264" r:id="rId2"/>
    <p:sldId id="257" r:id="rId3"/>
    <p:sldId id="260" r:id="rId4"/>
    <p:sldId id="261" r:id="rId5"/>
    <p:sldId id="259" r:id="rId6"/>
    <p:sldId id="270" r:id="rId7"/>
    <p:sldId id="269" r:id="rId8"/>
    <p:sldId id="268" r:id="rId9"/>
    <p:sldId id="267" r:id="rId10"/>
    <p:sldId id="271" r:id="rId11"/>
    <p:sldId id="273" r:id="rId12"/>
    <p:sldId id="272" r:id="rId13"/>
    <p:sldId id="279" r:id="rId14"/>
    <p:sldId id="278" r:id="rId15"/>
    <p:sldId id="277" r:id="rId16"/>
    <p:sldId id="276" r:id="rId17"/>
    <p:sldId id="275" r:id="rId18"/>
    <p:sldId id="265" r:id="rId19"/>
    <p:sldId id="266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368AA"/>
    <a:srgbClr val="6F8BBE"/>
    <a:srgbClr val="F2F2F2"/>
    <a:srgbClr val="672E9A"/>
    <a:srgbClr val="FF6600"/>
    <a:srgbClr val="8A90BE"/>
    <a:srgbClr val="AA7BD6"/>
    <a:srgbClr val="068197"/>
    <a:srgbClr val="4F9F9B"/>
    <a:srgbClr val="1A88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0" y="-18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3645"/>
                    </a14:imgEffect>
                    <a14:imgEffect>
                      <a14:saturation sat="283000"/>
                    </a14:imgEffect>
                    <a14:imgEffect>
                      <a14:brightnessContrast bright="-40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98"/>
          <a:stretch/>
        </p:blipFill>
        <p:spPr>
          <a:xfrm>
            <a:off x="-382" y="-14515"/>
            <a:ext cx="12192765" cy="6603999"/>
          </a:xfrm>
          <a:prstGeom prst="rect">
            <a:avLst/>
          </a:prstGeom>
        </p:spPr>
      </p:pic>
      <p:sp>
        <p:nvSpPr>
          <p:cNvPr id="18" name="Retângulo 17"/>
          <p:cNvSpPr/>
          <p:nvPr userDrawn="1"/>
        </p:nvSpPr>
        <p:spPr>
          <a:xfrm>
            <a:off x="-9716" y="6506308"/>
            <a:ext cx="12192382" cy="351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 userDrawn="1"/>
        </p:nvSpPr>
        <p:spPr>
          <a:xfrm>
            <a:off x="-382" y="0"/>
            <a:ext cx="12192382" cy="2002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0798"/>
          <a:stretch/>
        </p:blipFill>
        <p:spPr>
          <a:xfrm>
            <a:off x="-382" y="428"/>
            <a:ext cx="12192765" cy="2002543"/>
          </a:xfrm>
          <a:prstGeom prst="rect">
            <a:avLst/>
          </a:prstGeom>
        </p:spPr>
      </p:pic>
      <p:sp>
        <p:nvSpPr>
          <p:cNvPr id="7" name="Retângulo 6"/>
          <p:cNvSpPr/>
          <p:nvPr userDrawn="1"/>
        </p:nvSpPr>
        <p:spPr>
          <a:xfrm>
            <a:off x="2989562" y="0"/>
            <a:ext cx="6197600" cy="2002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spaço Reservado para Texto 11">
            <a:extLst>
              <a:ext uri="{FF2B5EF4-FFF2-40B4-BE49-F238E27FC236}">
                <a16:creationId xmlns:a16="http://schemas.microsoft.com/office/drawing/2014/main" xmlns="" id="{3E01FCFE-CBC7-4D40-A8AD-03AF6C6A9C4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205693" y="3746500"/>
            <a:ext cx="6685134" cy="875520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lang="pt-BR" sz="2800" b="1" kern="1200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Editar nome do(s) palestrante(s)</a:t>
            </a:r>
          </a:p>
        </p:txBody>
      </p:sp>
      <p:sp>
        <p:nvSpPr>
          <p:cNvPr id="21" name="Espaço Reservado para Texto 5">
            <a:extLst>
              <a:ext uri="{FF2B5EF4-FFF2-40B4-BE49-F238E27FC236}">
                <a16:creationId xmlns:a16="http://schemas.microsoft.com/office/drawing/2014/main" xmlns="" id="{E886994B-A055-4B8C-91B5-95C48B01AB60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205693" y="4629274"/>
            <a:ext cx="6685134" cy="819150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25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25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Editar currículo do palestrante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28" name="Espaço Reservado para Texto 27">
            <a:extLst>
              <a:ext uri="{FF2B5EF4-FFF2-40B4-BE49-F238E27FC236}">
                <a16:creationId xmlns:a16="http://schemas.microsoft.com/office/drawing/2014/main" xmlns="" id="{E9F2055F-6246-4669-BDE7-148262133FC8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1276350" y="2360313"/>
            <a:ext cx="9620250" cy="1233787"/>
          </a:xfrm>
        </p:spPr>
        <p:txBody>
          <a:bodyPr anchor="ctr">
            <a:normAutofit/>
          </a:bodyPr>
          <a:lstStyle>
            <a:lvl1pPr algn="ctr">
              <a:defRPr lang="pt-BR" sz="3200" b="1" kern="1200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8769" y="164833"/>
            <a:ext cx="1854462" cy="1675268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>
            <a:off x="-9717" y="6634574"/>
            <a:ext cx="12201717" cy="2234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5443" y="5902036"/>
            <a:ext cx="2961114" cy="8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964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Título mestre do slide em até duas linhas, fonte Arial ou Calibre, tamanho 20pts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2"/>
          </p:nvPr>
        </p:nvSpPr>
        <p:spPr>
          <a:xfrm>
            <a:off x="571499" y="1393825"/>
            <a:ext cx="10960102" cy="4427538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xmlns="" val="360837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Título mestre do slide em até duas linhas, fonte Arial ou Calibre, tamanho 20pts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0"/>
          </p:nvPr>
        </p:nvSpPr>
        <p:spPr>
          <a:xfrm>
            <a:off x="571499" y="1458913"/>
            <a:ext cx="10972802" cy="4408487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xmlns="" val="75287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m uma imagem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571499" y="5315818"/>
            <a:ext cx="6141600" cy="665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39" indent="0">
              <a:buNone/>
              <a:defRPr sz="1400"/>
            </a:lvl2pPr>
            <a:lvl3pPr marL="914477" indent="0">
              <a:buNone/>
              <a:defRPr sz="1200"/>
            </a:lvl3pPr>
            <a:lvl4pPr marL="1371716" indent="0">
              <a:buNone/>
              <a:defRPr sz="1000"/>
            </a:lvl4pPr>
            <a:lvl5pPr marL="1828955" indent="0">
              <a:buNone/>
              <a:defRPr sz="1000"/>
            </a:lvl5pPr>
            <a:lvl6pPr marL="2286193" indent="0">
              <a:buNone/>
              <a:defRPr sz="1000"/>
            </a:lvl6pPr>
            <a:lvl7pPr marL="2743432" indent="0">
              <a:buNone/>
              <a:defRPr sz="1000"/>
            </a:lvl7pPr>
            <a:lvl8pPr marL="3200670" indent="0">
              <a:buNone/>
              <a:defRPr sz="1000"/>
            </a:lvl8pPr>
            <a:lvl9pPr marL="3657909" indent="0">
              <a:buNone/>
              <a:defRPr sz="1000"/>
            </a:lvl9pPr>
          </a:lstStyle>
          <a:p>
            <a:pPr lvl="0"/>
            <a:r>
              <a:rPr lang="pt-BR" dirty="0"/>
              <a:t>Espaço para legenda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Título mestre do slide em até duas linhas, fonte Arial ou Calibre, tamanho 20pts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2" hasCustomPrompt="1"/>
          </p:nvPr>
        </p:nvSpPr>
        <p:spPr>
          <a:xfrm>
            <a:off x="571499" y="1320954"/>
            <a:ext cx="6141536" cy="3938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 dirty="0"/>
              <a:t>Imagem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3"/>
          </p:nvPr>
        </p:nvSpPr>
        <p:spPr>
          <a:xfrm>
            <a:off x="6846849" y="1320954"/>
            <a:ext cx="4684751" cy="466073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xmlns="" val="344101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m 2 image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2"/>
          <p:cNvSpPr>
            <a:spLocks noGrp="1"/>
          </p:cNvSpPr>
          <p:nvPr>
            <p:ph type="pic" idx="10" hasCustomPrompt="1"/>
          </p:nvPr>
        </p:nvSpPr>
        <p:spPr>
          <a:xfrm>
            <a:off x="571499" y="1408882"/>
            <a:ext cx="5435652" cy="28495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39" indent="0">
              <a:buNone/>
              <a:defRPr sz="2800"/>
            </a:lvl2pPr>
            <a:lvl3pPr marL="914477" indent="0">
              <a:buNone/>
              <a:defRPr sz="2400"/>
            </a:lvl3pPr>
            <a:lvl4pPr marL="1371716" indent="0">
              <a:buNone/>
              <a:defRPr sz="2000"/>
            </a:lvl4pPr>
            <a:lvl5pPr marL="1828955" indent="0">
              <a:buNone/>
              <a:defRPr sz="2000"/>
            </a:lvl5pPr>
            <a:lvl6pPr marL="2286193" indent="0">
              <a:buNone/>
              <a:defRPr sz="2000"/>
            </a:lvl6pPr>
            <a:lvl7pPr marL="2743432" indent="0">
              <a:buNone/>
              <a:defRPr sz="2000"/>
            </a:lvl7pPr>
            <a:lvl8pPr marL="3200670" indent="0">
              <a:buNone/>
              <a:defRPr sz="2000"/>
            </a:lvl8pPr>
            <a:lvl9pPr marL="3657909" indent="0">
              <a:buNone/>
              <a:defRPr sz="2000"/>
            </a:lvl9pPr>
          </a:lstStyle>
          <a:p>
            <a:r>
              <a:rPr lang="pt-BR" dirty="0"/>
              <a:t>Imagem 1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007151" y="4374383"/>
            <a:ext cx="5491358" cy="384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39" indent="0">
              <a:buNone/>
              <a:defRPr sz="1400"/>
            </a:lvl2pPr>
            <a:lvl3pPr marL="914477" indent="0">
              <a:buNone/>
              <a:defRPr sz="1200"/>
            </a:lvl3pPr>
            <a:lvl4pPr marL="1371716" indent="0">
              <a:buNone/>
              <a:defRPr sz="1000"/>
            </a:lvl4pPr>
            <a:lvl5pPr marL="1828955" indent="0">
              <a:buNone/>
              <a:defRPr sz="1000"/>
            </a:lvl5pPr>
            <a:lvl6pPr marL="2286193" indent="0">
              <a:buNone/>
              <a:defRPr sz="1000"/>
            </a:lvl6pPr>
            <a:lvl7pPr marL="2743432" indent="0">
              <a:buNone/>
              <a:defRPr sz="1000"/>
            </a:lvl7pPr>
            <a:lvl8pPr marL="3200670" indent="0">
              <a:buNone/>
              <a:defRPr sz="1000"/>
            </a:lvl8pPr>
            <a:lvl9pPr marL="3657909" indent="0">
              <a:buNone/>
              <a:defRPr sz="1000"/>
            </a:lvl9pPr>
          </a:lstStyle>
          <a:p>
            <a:pPr lvl="0"/>
            <a:r>
              <a:rPr lang="pt-BR" dirty="0"/>
              <a:t>Espaço para legenda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half" idx="11" hasCustomPrompt="1"/>
          </p:nvPr>
        </p:nvSpPr>
        <p:spPr>
          <a:xfrm>
            <a:off x="571499" y="4858003"/>
            <a:ext cx="10927010" cy="110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39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77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71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955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6193" indent="0">
              <a:buNone/>
              <a:defRPr sz="1000"/>
            </a:lvl6pPr>
            <a:lvl7pPr marL="2743432" indent="0">
              <a:buNone/>
              <a:defRPr sz="1000"/>
            </a:lvl7pPr>
            <a:lvl8pPr marL="3200670" indent="0">
              <a:buNone/>
              <a:defRPr sz="1000"/>
            </a:lvl8pPr>
            <a:lvl9pPr marL="3657909" indent="0">
              <a:buNone/>
              <a:defRPr sz="10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9" name="Espaço Reservado para Imagem 2"/>
          <p:cNvSpPr>
            <a:spLocks noGrp="1"/>
          </p:cNvSpPr>
          <p:nvPr>
            <p:ph type="pic" idx="12" hasCustomPrompt="1"/>
          </p:nvPr>
        </p:nvSpPr>
        <p:spPr>
          <a:xfrm>
            <a:off x="6007151" y="1408882"/>
            <a:ext cx="5491358" cy="28495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39" indent="0">
              <a:buNone/>
              <a:defRPr sz="2800"/>
            </a:lvl2pPr>
            <a:lvl3pPr marL="914477" indent="0">
              <a:buNone/>
              <a:defRPr sz="2400"/>
            </a:lvl3pPr>
            <a:lvl4pPr marL="1371716" indent="0">
              <a:buNone/>
              <a:defRPr sz="2000"/>
            </a:lvl4pPr>
            <a:lvl5pPr marL="1828955" indent="0">
              <a:buNone/>
              <a:defRPr sz="2000"/>
            </a:lvl5pPr>
            <a:lvl6pPr marL="2286193" indent="0">
              <a:buNone/>
              <a:defRPr sz="2000"/>
            </a:lvl6pPr>
            <a:lvl7pPr marL="2743432" indent="0">
              <a:buNone/>
              <a:defRPr sz="2000"/>
            </a:lvl7pPr>
            <a:lvl8pPr marL="3200670" indent="0">
              <a:buNone/>
              <a:defRPr sz="2000"/>
            </a:lvl8pPr>
            <a:lvl9pPr marL="3657909" indent="0">
              <a:buNone/>
              <a:defRPr sz="2000"/>
            </a:lvl9pPr>
          </a:lstStyle>
          <a:p>
            <a:r>
              <a:rPr lang="pt-BR" dirty="0"/>
              <a:t>Imagem 2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half" idx="13" hasCustomPrompt="1"/>
          </p:nvPr>
        </p:nvSpPr>
        <p:spPr>
          <a:xfrm>
            <a:off x="571500" y="4357131"/>
            <a:ext cx="5435652" cy="384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39" indent="0">
              <a:buNone/>
              <a:defRPr sz="1400"/>
            </a:lvl2pPr>
            <a:lvl3pPr marL="914477" indent="0">
              <a:buNone/>
              <a:defRPr sz="1200"/>
            </a:lvl3pPr>
            <a:lvl4pPr marL="1371716" indent="0">
              <a:buNone/>
              <a:defRPr sz="1000"/>
            </a:lvl4pPr>
            <a:lvl5pPr marL="1828955" indent="0">
              <a:buNone/>
              <a:defRPr sz="1000"/>
            </a:lvl5pPr>
            <a:lvl6pPr marL="2286193" indent="0">
              <a:buNone/>
              <a:defRPr sz="1000"/>
            </a:lvl6pPr>
            <a:lvl7pPr marL="2743432" indent="0">
              <a:buNone/>
              <a:defRPr sz="1000"/>
            </a:lvl7pPr>
            <a:lvl8pPr marL="3200670" indent="0">
              <a:buNone/>
              <a:defRPr sz="1000"/>
            </a:lvl8pPr>
            <a:lvl9pPr marL="3657909" indent="0">
              <a:buNone/>
              <a:defRPr sz="1000"/>
            </a:lvl9pPr>
          </a:lstStyle>
          <a:p>
            <a:pPr lvl="0"/>
            <a:r>
              <a:rPr lang="pt-BR" dirty="0"/>
              <a:t>Espaço para legenda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Título mestre do slide em até duas linhas, fonte Arial ou Calibre, tamanho 20pts</a:t>
            </a:r>
          </a:p>
        </p:txBody>
      </p:sp>
    </p:spTree>
    <p:extLst>
      <p:ext uri="{BB962C8B-B14F-4D97-AF65-F5344CB8AC3E}">
        <p14:creationId xmlns:p14="http://schemas.microsoft.com/office/powerpoint/2010/main" xmlns="" val="270980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Título mestre do slide em até duas linhas, fonte Arial ou Calibre, tamanho 20pts</a:t>
            </a:r>
          </a:p>
        </p:txBody>
      </p:sp>
    </p:spTree>
    <p:extLst>
      <p:ext uri="{BB962C8B-B14F-4D97-AF65-F5344CB8AC3E}">
        <p14:creationId xmlns:p14="http://schemas.microsoft.com/office/powerpoint/2010/main" xmlns="" val="397962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/>
          <p:cNvGrpSpPr/>
          <p:nvPr userDrawn="1"/>
        </p:nvGrpSpPr>
        <p:grpSpPr>
          <a:xfrm>
            <a:off x="0" y="-14514"/>
            <a:ext cx="12192000" cy="6463892"/>
            <a:chOff x="0" y="-14514"/>
            <a:chExt cx="12192000" cy="6463892"/>
          </a:xfrm>
        </p:grpSpPr>
        <p:sp>
          <p:nvSpPr>
            <p:cNvPr id="9" name="Retângulo 8"/>
            <p:cNvSpPr/>
            <p:nvPr userDrawn="1"/>
          </p:nvSpPr>
          <p:spPr>
            <a:xfrm>
              <a:off x="0" y="0"/>
              <a:ext cx="12190730" cy="644937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" name="Imagem 9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-517"/>
            <a:stretch/>
          </p:blipFill>
          <p:spPr>
            <a:xfrm>
              <a:off x="8280400" y="-14514"/>
              <a:ext cx="3911600" cy="4785955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" y="6097034"/>
              <a:ext cx="2336800" cy="337831"/>
            </a:xfrm>
            <a:prstGeom prst="rect">
              <a:avLst/>
            </a:prstGeom>
          </p:spPr>
        </p:pic>
      </p:grpSp>
      <p:sp>
        <p:nvSpPr>
          <p:cNvPr id="4" name="Título 3"/>
          <p:cNvSpPr>
            <a:spLocks noGrp="1"/>
          </p:cNvSpPr>
          <p:nvPr>
            <p:ph type="title" hasCustomPrompt="1"/>
          </p:nvPr>
        </p:nvSpPr>
        <p:spPr>
          <a:xfrm>
            <a:off x="681051" y="0"/>
            <a:ext cx="11510949" cy="924041"/>
          </a:xfrm>
        </p:spPr>
        <p:txBody>
          <a:bodyPr/>
          <a:lstStyle>
            <a:lvl1pPr algn="l">
              <a:defRPr>
                <a:solidFill>
                  <a:srgbClr val="4368AA"/>
                </a:solidFill>
              </a:defRPr>
            </a:lvl1pPr>
          </a:lstStyle>
          <a:p>
            <a:r>
              <a:rPr lang="pt-BR" dirty="0"/>
              <a:t>Título mestre do slide em até duas linhas, fonte Arial ou Calibre, tamanho 20pts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4486" y="5910638"/>
            <a:ext cx="2686162" cy="54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529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do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áfico 22">
            <a:extLst>
              <a:ext uri="{FF2B5EF4-FFF2-40B4-BE49-F238E27FC236}">
                <a16:creationId xmlns:a16="http://schemas.microsoft.com/office/drawing/2014/main" xmlns="" id="{92C43AEB-75CB-4A5C-95EA-7219A2F2D6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3645"/>
                    </a14:imgEffect>
                    <a14:imgEffect>
                      <a14:saturation sat="283000"/>
                    </a14:imgEffect>
                    <a14:imgEffect>
                      <a14:brightnessContrast bright="-40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6656" y="1591053"/>
            <a:ext cx="4069088" cy="3675895"/>
          </a:xfrm>
          <a:prstGeom prst="rect">
            <a:avLst/>
          </a:prstGeom>
        </p:spPr>
      </p:pic>
      <p:pic>
        <p:nvPicPr>
          <p:cNvPr id="10" name="Gráfico 6">
            <a:extLst>
              <a:ext uri="{FF2B5EF4-FFF2-40B4-BE49-F238E27FC236}">
                <a16:creationId xmlns:a16="http://schemas.microsoft.com/office/drawing/2014/main" xmlns="" id="{165D6766-5A08-46B2-8AC6-13771D52BD5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422" y="3954542"/>
            <a:ext cx="4349796" cy="1233714"/>
          </a:xfrm>
          <a:prstGeom prst="rect">
            <a:avLst/>
          </a:prstGeom>
        </p:spPr>
      </p:pic>
      <p:sp>
        <p:nvSpPr>
          <p:cNvPr id="11" name="CaixaDeTexto 10"/>
          <p:cNvSpPr txBox="1"/>
          <p:nvPr userDrawn="1"/>
        </p:nvSpPr>
        <p:spPr>
          <a:xfrm>
            <a:off x="6117770" y="2190676"/>
            <a:ext cx="4584097" cy="146957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pt-BR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NÚCLEO TELESSAUDE BAHIA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da Saúde, 4ª Avenida, 400, Centro Administrativo da Bahia/CAB, 1º andar - Salvador/BA. Tel.: 3115-9650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Verdana" pitchFamily="34" charset="0"/>
              <a:cs typeface="+mn-cs"/>
            </a:endParaRPr>
          </a:p>
        </p:txBody>
      </p:sp>
      <p:sp>
        <p:nvSpPr>
          <p:cNvPr id="12" name="Retângulo 11"/>
          <p:cNvSpPr/>
          <p:nvPr userDrawn="1"/>
        </p:nvSpPr>
        <p:spPr>
          <a:xfrm>
            <a:off x="-9716" y="6506308"/>
            <a:ext cx="12192382" cy="351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 userDrawn="1"/>
        </p:nvSpPr>
        <p:spPr>
          <a:xfrm>
            <a:off x="-9717" y="6634574"/>
            <a:ext cx="12201717" cy="2234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1206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xmlns="" id="{AF27F593-B7E3-4C41-AFD7-47190B1C8F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colorTemperature colorTemp="3650"/>
                      </a14:imgEffect>
                      <a14:imgEffect>
                        <a14:saturation sat="283000"/>
                      </a14:imgEffect>
                      <a14:imgEffect>
                        <a14:brightnessContrast bright="-40000" contrast="-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70" y="0"/>
              <a:ext cx="12189460" cy="6858000"/>
            </a:xfrm>
            <a:prstGeom prst="rect">
              <a:avLst/>
            </a:prstGeom>
          </p:spPr>
        </p:pic>
        <p:grpSp>
          <p:nvGrpSpPr>
            <p:cNvPr id="13" name="Agrupar 12"/>
            <p:cNvGrpSpPr/>
            <p:nvPr userDrawn="1"/>
          </p:nvGrpSpPr>
          <p:grpSpPr>
            <a:xfrm>
              <a:off x="0" y="1130301"/>
              <a:ext cx="12192000" cy="5371576"/>
              <a:chOff x="0" y="1130301"/>
              <a:chExt cx="12192000" cy="5371576"/>
            </a:xfrm>
          </p:grpSpPr>
          <p:sp>
            <p:nvSpPr>
              <p:cNvPr id="12" name="Retângulo 11"/>
              <p:cNvSpPr/>
              <p:nvPr userDrawn="1"/>
            </p:nvSpPr>
            <p:spPr>
              <a:xfrm>
                <a:off x="0" y="1130301"/>
                <a:ext cx="12190730" cy="5371576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5" name="Imagem 4"/>
              <p:cNvPicPr>
                <a:picLocks noChangeAspect="1"/>
              </p:cNvPicPr>
              <p:nvPr userDrawn="1"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23527"/>
              <a:stretch/>
            </p:blipFill>
            <p:spPr>
              <a:xfrm>
                <a:off x="8280400" y="1130301"/>
                <a:ext cx="3911600" cy="3641140"/>
              </a:xfrm>
              <a:prstGeom prst="rect">
                <a:avLst/>
              </a:prstGeom>
            </p:spPr>
          </p:pic>
          <p:pic>
            <p:nvPicPr>
              <p:cNvPr id="6" name="Imagem 5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" y="6097034"/>
                <a:ext cx="2336800" cy="337831"/>
              </a:xfrm>
              <a:prstGeom prst="rect">
                <a:avLst/>
              </a:prstGeom>
            </p:spPr>
          </p:pic>
        </p:grpSp>
      </p:grp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4486" y="5910638"/>
            <a:ext cx="2686162" cy="5488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71499" y="1458686"/>
            <a:ext cx="109601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marL="457239" lvl="1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dirty="0"/>
              <a:t>Segundo nível</a:t>
            </a:r>
          </a:p>
          <a:p>
            <a:pPr marL="914477" lvl="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dirty="0"/>
              <a:t>Terceiro nível</a:t>
            </a:r>
          </a:p>
          <a:p>
            <a:pPr marL="1371716" lvl="3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dirty="0"/>
              <a:t>Quarto nível</a:t>
            </a:r>
          </a:p>
          <a:p>
            <a:pPr marL="1828955" lvl="4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71499" y="135872"/>
            <a:ext cx="8902701" cy="924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Título mestre do slide em até duas linhas, fonte Arial ou Calibre, tamanho 20pts</a:t>
            </a:r>
            <a:endParaRPr lang="en-US" dirty="0"/>
          </a:p>
        </p:txBody>
      </p:sp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0509" y="101453"/>
            <a:ext cx="1735377" cy="15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983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20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None/>
        <a:defRPr lang="pt-BR" sz="1800" kern="120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lang="pt-BR" sz="1600" kern="120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lang="pt-BR" sz="1400" kern="120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lang="pt-BR" sz="1400" kern="120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lang="en-US" sz="1400" kern="1200" dirty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3"/>
          </p:nvPr>
        </p:nvSpPr>
        <p:spPr>
          <a:xfrm>
            <a:off x="4205693" y="3909790"/>
            <a:ext cx="6685134" cy="875520"/>
          </a:xfrm>
        </p:spPr>
        <p:txBody>
          <a:bodyPr/>
          <a:lstStyle/>
          <a:p>
            <a:r>
              <a:rPr sz="2000" smtClean="0"/>
              <a:t>Roberta Lordelo </a:t>
            </a:r>
            <a:r>
              <a:rPr sz="2000" smtClean="0"/>
              <a:t>Lobo</a:t>
            </a:r>
            <a:endParaRPr sz="2000" smtClean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sz="1600" i="1" smtClean="0"/>
              <a:t>Médica </a:t>
            </a:r>
            <a:r>
              <a:rPr sz="1600" i="1" smtClean="0"/>
              <a:t>Endocrinologista</a:t>
            </a:r>
          </a:p>
          <a:p>
            <a:r>
              <a:rPr sz="1600" i="1" smtClean="0"/>
              <a:t>Coordenação </a:t>
            </a:r>
            <a:r>
              <a:rPr sz="1600" i="1" smtClean="0"/>
              <a:t>de Apoio a Rede/ CEDEBA.</a:t>
            </a:r>
          </a:p>
          <a:p>
            <a:endParaRPr lang="pt-BR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7"/>
          </p:nvPr>
        </p:nvSpPr>
        <p:spPr>
          <a:xfrm>
            <a:off x="500743" y="2090057"/>
            <a:ext cx="11136086" cy="1504043"/>
          </a:xfrm>
        </p:spPr>
        <p:txBody>
          <a:bodyPr>
            <a:normAutofit fontScale="85000" lnSpcReduction="20000"/>
          </a:bodyPr>
          <a:lstStyle/>
          <a:p>
            <a:r>
              <a:rPr sz="3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Hormônios tireoidianos: mecanismo de ação, importância biológica e utilização racional dos testes de função tireoidiana na prática clínica</a:t>
            </a:r>
            <a:r>
              <a:rPr>
                <a:solidFill>
                  <a:srgbClr val="068197"/>
                </a:solidFill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5427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racional dos testes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Texto 3"/>
          <p:cNvSpPr txBox="1">
            <a:spLocks/>
          </p:cNvSpPr>
          <p:nvPr/>
        </p:nvSpPr>
        <p:spPr>
          <a:xfrm>
            <a:off x="6991927" y="2662384"/>
            <a:ext cx="4590473" cy="12815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Solicitar para a confirmação de diagnósticos e  acompanhamento de terapêutica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Evitar testes desnecessários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819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068197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s://lamedicinainunoscatto.it/wp-content/uploads/2018/09/Esoftal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6789" y="1885949"/>
            <a:ext cx="5514975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lamedicinainunoscatto.it/wp-content/uploads/2018/09/ipertiroidismo-palermo-700x4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145" y="1885949"/>
            <a:ext cx="4048597" cy="310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racional dos testes: TSH na avaliação inicial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Texto 3"/>
          <p:cNvSpPr txBox="1">
            <a:spLocks/>
          </p:cNvSpPr>
          <p:nvPr/>
        </p:nvSpPr>
        <p:spPr>
          <a:xfrm>
            <a:off x="609600" y="1306286"/>
            <a:ext cx="10972800" cy="452543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Solicitar TSH a cada 5 anos em indivíduo superior a 35 anos;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Em mulheres gestantes ou que desejam gestar;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Em pacientes com risco aumentado de disfunção tireoidiana: bócio, história de disfunção tireoidiana,  de cirurgia ou radioterapia cervical, doenças </a:t>
            </a:r>
            <a:r>
              <a:rPr kumimoji="0" lang="pt-BR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autoimunes</a:t>
            </a: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uso de medicamentos (</a:t>
            </a:r>
            <a:r>
              <a:rPr kumimoji="0" lang="pt-BR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interferon</a:t>
            </a: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</a:t>
            </a:r>
            <a:r>
              <a:rPr kumimoji="0" lang="pt-BR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amiodarona</a:t>
            </a: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,lítio), </a:t>
            </a:r>
            <a:r>
              <a:rPr kumimoji="0" lang="pt-BR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comorbidades</a:t>
            </a: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como depressão, demência, alteração de crescimento, hepatite C; alterações laboratoriais que sugerem </a:t>
            </a:r>
            <a:r>
              <a:rPr kumimoji="0" lang="pt-BR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hipotireoidismo</a:t>
            </a: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Confirmar alteração com repetição do TSH e T4 livre.</a:t>
            </a:r>
            <a:endParaRPr kumimoji="0" lang="pt-BR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TextShape 6">
            <a:extLst>
              <a:ext uri="{FF2B5EF4-FFF2-40B4-BE49-F238E27FC236}">
                <a16:creationId xmlns:a16="http://schemas.microsoft.com/office/drawing/2014/main" xmlns="" id="{C19BF3A2-F5FF-702F-2AC5-D5BA034CCC6A}"/>
              </a:ext>
            </a:extLst>
          </p:cNvPr>
          <p:cNvSpPr txBox="1"/>
          <p:nvPr/>
        </p:nvSpPr>
        <p:spPr>
          <a:xfrm>
            <a:off x="2268137" y="5599839"/>
            <a:ext cx="9123326" cy="665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indent="-324000">
              <a:lnSpc>
                <a:spcPct val="125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i="0" dirty="0">
                <a:solidFill>
                  <a:srgbClr val="212121"/>
                </a:solidFill>
                <a:effectLst/>
                <a:latin typeface="BlinkMacSystemFont"/>
              </a:rPr>
              <a:t>Carvalho GA, Perez CL, Ward LS. The clinical use of thyroid function tests.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BlinkMacSystemFont"/>
              </a:rPr>
              <a:t>Arq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BlinkMacSystemFont"/>
              </a:rPr>
              <a:t> Bras Endocrinol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BlinkMacSystemFont"/>
              </a:rPr>
              <a:t>Metabol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BlinkMacSystemFont"/>
              </a:rPr>
              <a:t>. 2013 Apr;57(3):193-204</a:t>
            </a:r>
            <a:endParaRPr lang="pt-BR" sz="1200" b="0" strike="noStrike" spc="-1" dirty="0">
              <a:solidFill>
                <a:srgbClr val="404040"/>
              </a:solidFill>
              <a:latin typeface="Segoe UI"/>
              <a:ea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TSH: hormônio </a:t>
            </a:r>
            <a:r>
              <a:rPr lang="pt-B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tireoestimulante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Texto 3"/>
          <p:cNvSpPr txBox="1">
            <a:spLocks/>
          </p:cNvSpPr>
          <p:nvPr/>
        </p:nvSpPr>
        <p:spPr>
          <a:xfrm>
            <a:off x="555172" y="1360716"/>
            <a:ext cx="10972800" cy="452543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Certos hormônios e drogas inibem secreção de TSH;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Doença aguda ou crônica podem causar inibição da secreção de TSH durante a doença e um aumento na recuperação;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Confirma ou exclui todos os casos de </a:t>
            </a: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hipotireoidismo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primário , mas não é confiável em casos de </a:t>
            </a: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hipotireoidismo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central;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Acompanhamento evolutivo no tratamento do </a:t>
            </a: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hipotireoidismo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e </a:t>
            </a: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hipertireoidismo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: </a:t>
            </a:r>
            <a: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set </a:t>
            </a:r>
            <a:r>
              <a:rPr kumimoji="0" lang="pt-BR" sz="24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point</a:t>
            </a:r>
            <a: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de 6 a 8 semanas.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rgbClr val="068197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68197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T4 e T3 livres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Texto 3"/>
          <p:cNvSpPr txBox="1">
            <a:spLocks/>
          </p:cNvSpPr>
          <p:nvPr/>
        </p:nvSpPr>
        <p:spPr>
          <a:xfrm>
            <a:off x="555171" y="1554075"/>
            <a:ext cx="10972800" cy="5098086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Dosagens de T4 e T3 livres são mais relevantes do que as do hormônio total (fração biologicamente ativa e não sofre interferências dos níveis de TBG);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T3 livre tem variação </a:t>
            </a: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intraindividual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maior;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T4 livre junto com TSH utilizado na avaliação diagnóstica e seguimento do </a:t>
            </a: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hipertireoidismo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podendo ou não ser utilizado no acompanhamento do </a:t>
            </a: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hipotireoidismo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Aumentam T 4 e T 3 livres:  medicamentos que deslocam T3 e T4 da TBG;</a:t>
            </a:r>
          </a:p>
          <a:p>
            <a:pPr marL="742989" marR="0" lvl="1" indent="-28575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Salicilatos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aumentam fração de T4 l em até 100%</a:t>
            </a:r>
          </a:p>
          <a:p>
            <a:pPr marL="742989" marR="0" lvl="1" indent="-28575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Furosemida e </a:t>
            </a: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carbamazepina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aumentam em até 30%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rgbClr val="068197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68197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T3 e T4 totais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Texto 3"/>
          <p:cNvSpPr txBox="1">
            <a:spLocks/>
          </p:cNvSpPr>
          <p:nvPr/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Ensaios de hormônios totais devem ser feitos quando houver discordância na avaliação de hormônios livres (gestação em fase tardia e doença grave associada);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T3 tem baixa sensibilidade e especificidade para o diagnóstico de </a:t>
            </a: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hipotireoidismo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(a conversão está aumentada de T4 a T3);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Razão T3/T4 alta (&gt;20) sugere doença de Graves;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T3 pode ser utilizado  na </a:t>
            </a: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monitorização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de resposta aguda ao tratamento de Graves, para detectar recorrência precoce de </a:t>
            </a: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tireotoxicose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após suspensão de drogas tireoidianas;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Diferenciar </a:t>
            </a: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hipertireoidismo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subclínico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(TSH baixo, T3 e T4 normais)  de T3 toxicose (TSH baixo, T4 normal e T3 elevado) ou </a:t>
            </a: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tireotoxicose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pela ingestão de T3 (TSH e T4 baixos e T3 elevado). 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Condições que alteram TBG e T3 e T4 totais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406" y="1196111"/>
            <a:ext cx="8005103" cy="4521283"/>
          </a:xfrm>
          <a:prstGeom prst="rect">
            <a:avLst/>
          </a:prstGeom>
        </p:spPr>
      </p:pic>
      <p:sp>
        <p:nvSpPr>
          <p:cNvPr id="4" name="TextShape 1">
            <a:extLst>
              <a:ext uri="{FF2B5EF4-FFF2-40B4-BE49-F238E27FC236}">
                <a16:creationId xmlns:a16="http://schemas.microsoft.com/office/drawing/2014/main" xmlns="" id="{8E6B6040-F3F3-4351-1F23-6613472467AD}"/>
              </a:ext>
            </a:extLst>
          </p:cNvPr>
          <p:cNvSpPr txBox="1"/>
          <p:nvPr/>
        </p:nvSpPr>
        <p:spPr>
          <a:xfrm>
            <a:off x="2459511" y="5737037"/>
            <a:ext cx="6376680" cy="665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indent="-324000">
              <a:lnSpc>
                <a:spcPct val="125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1200" b="0" strike="noStrike" spc="-1" dirty="0">
                <a:solidFill>
                  <a:srgbClr val="404040"/>
                </a:solidFill>
                <a:latin typeface="Segoe UI"/>
                <a:ea typeface="Verdana"/>
              </a:rPr>
              <a:t>Lúcio Vilar, Endocrinologia Clínica 7</a:t>
            </a:r>
            <a:r>
              <a:rPr lang="pt-BR" sz="1200" b="0" strike="noStrike" spc="-1" baseline="14000000" dirty="0">
                <a:solidFill>
                  <a:srgbClr val="404040"/>
                </a:solidFill>
                <a:latin typeface="Segoe UI"/>
                <a:ea typeface="Verdana"/>
              </a:rPr>
              <a:t>a</a:t>
            </a:r>
            <a:r>
              <a:rPr lang="pt-BR" sz="1200" b="0" strike="noStrike" spc="-1" dirty="0">
                <a:solidFill>
                  <a:srgbClr val="404040"/>
                </a:solidFill>
                <a:latin typeface="Segoe UI"/>
                <a:ea typeface="Verdana"/>
              </a:rPr>
              <a:t> edição , 2021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Substâncias ou drogas que influenciam a função tireoidiana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Espaço Reservado para Conteúdo 6">
            <a:extLst>
              <a:ext uri="{FF2B5EF4-FFF2-40B4-BE49-F238E27FC236}">
                <a16:creationId xmlns:a16="http://schemas.microsoft.com/office/drawing/2014/main" xmlns="" id="{FFEE126A-1E39-0AF1-18A8-34BC65FAC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44" y="1251237"/>
            <a:ext cx="5019382" cy="520118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5B437D72-52FE-5DE7-CB2B-8D6553F516DF}"/>
              </a:ext>
            </a:extLst>
          </p:cNvPr>
          <p:cNvSpPr/>
          <p:nvPr/>
        </p:nvSpPr>
        <p:spPr>
          <a:xfrm>
            <a:off x="5402480" y="2777486"/>
            <a:ext cx="6615344" cy="11775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Texto 9"/>
          <p:cNvSpPr txBox="1">
            <a:spLocks/>
          </p:cNvSpPr>
          <p:nvPr/>
        </p:nvSpPr>
        <p:spPr>
          <a:xfrm>
            <a:off x="5521812" y="2934172"/>
            <a:ext cx="6376680" cy="102086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3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 maioria das interferências nos ensaios de T4 e T3 totais ou livres causa valores inapropriadamente anormais destes na presença de concentração sérica normal de TSH.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68197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6" name="TextShape 1">
            <a:extLst>
              <a:ext uri="{FF2B5EF4-FFF2-40B4-BE49-F238E27FC236}">
                <a16:creationId xmlns:a16="http://schemas.microsoft.com/office/drawing/2014/main" xmlns="" id="{83168BC8-6122-5B0E-D995-12A4205A64DD}"/>
              </a:ext>
            </a:extLst>
          </p:cNvPr>
          <p:cNvSpPr txBox="1"/>
          <p:nvPr/>
        </p:nvSpPr>
        <p:spPr>
          <a:xfrm>
            <a:off x="5224483" y="5649952"/>
            <a:ext cx="6376680" cy="665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indent="-324000">
              <a:lnSpc>
                <a:spcPct val="125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1200" b="0" strike="noStrike" spc="-1" dirty="0">
                <a:solidFill>
                  <a:srgbClr val="404040"/>
                </a:solidFill>
                <a:latin typeface="Segoe UI"/>
                <a:ea typeface="Verdana"/>
              </a:rPr>
              <a:t>Lúcio Vilar, Endocrinologia Clínica 7</a:t>
            </a:r>
            <a:r>
              <a:rPr lang="pt-BR" sz="1200" b="0" strike="noStrike" spc="-1" baseline="14000000" dirty="0">
                <a:solidFill>
                  <a:srgbClr val="404040"/>
                </a:solidFill>
                <a:latin typeface="Segoe UI"/>
                <a:ea typeface="Verdana"/>
              </a:rPr>
              <a:t>a</a:t>
            </a:r>
            <a:r>
              <a:rPr lang="pt-BR" sz="1200" b="0" strike="noStrike" spc="-1" dirty="0">
                <a:solidFill>
                  <a:srgbClr val="404040"/>
                </a:solidFill>
                <a:latin typeface="Segoe UI"/>
                <a:ea typeface="Verdana"/>
              </a:rPr>
              <a:t> edição , 2021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Interferência de altas doses de biotina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Texto 3"/>
          <p:cNvSpPr txBox="1">
            <a:spLocks/>
          </p:cNvSpPr>
          <p:nvPr/>
        </p:nvSpPr>
        <p:spPr>
          <a:xfrm>
            <a:off x="489858" y="3331030"/>
            <a:ext cx="10972800" cy="15566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8197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 Interfere diretamente nas dosagens de TSH, T4 livre e T3, excluindo-se qualquer alteração hormonal verdadeira.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68197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TextShape 1">
            <a:extLst>
              <a:ext uri="{FF2B5EF4-FFF2-40B4-BE49-F238E27FC236}">
                <a16:creationId xmlns:a16="http://schemas.microsoft.com/office/drawing/2014/main" xmlns="" id="{13CBB67F-85EE-B15E-CD0E-60527EC595D6}"/>
              </a:ext>
            </a:extLst>
          </p:cNvPr>
          <p:cNvSpPr txBox="1"/>
          <p:nvPr/>
        </p:nvSpPr>
        <p:spPr>
          <a:xfrm>
            <a:off x="1425827" y="5544692"/>
            <a:ext cx="9949041" cy="104941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pt-BR" sz="1200" dirty="0" err="1"/>
              <a:t>Ylli</a:t>
            </a:r>
            <a:r>
              <a:rPr lang="pt-BR" sz="1200" dirty="0"/>
              <a:t> D, </a:t>
            </a:r>
            <a:r>
              <a:rPr lang="pt-BR" sz="1200" dirty="0" err="1"/>
              <a:t>Soldin</a:t>
            </a:r>
            <a:r>
              <a:rPr lang="pt-BR" sz="1200" dirty="0"/>
              <a:t> SJ, </a:t>
            </a:r>
            <a:r>
              <a:rPr lang="pt-BR" sz="1200" dirty="0" err="1"/>
              <a:t>Stolze</a:t>
            </a:r>
            <a:r>
              <a:rPr lang="pt-BR" sz="1200" dirty="0"/>
              <a:t> B, Wei B, </a:t>
            </a:r>
            <a:r>
              <a:rPr lang="pt-BR" sz="1200" dirty="0" err="1"/>
              <a:t>Nigussie</a:t>
            </a:r>
            <a:r>
              <a:rPr lang="pt-BR" sz="1200" dirty="0"/>
              <a:t> G, Nguyen H, </a:t>
            </a:r>
            <a:r>
              <a:rPr lang="pt-BR" sz="1200" dirty="0" err="1"/>
              <a:t>Mendu</a:t>
            </a:r>
            <a:r>
              <a:rPr lang="pt-BR" sz="1200" dirty="0"/>
              <a:t> DR, Mete M, Wu D, Gomes-Lima CJ, </a:t>
            </a:r>
            <a:r>
              <a:rPr lang="pt-BR" sz="1200" dirty="0" err="1"/>
              <a:t>Klubo-Gwiezdzinska</a:t>
            </a:r>
            <a:r>
              <a:rPr lang="pt-BR" sz="1200" dirty="0"/>
              <a:t> J, </a:t>
            </a:r>
            <a:r>
              <a:rPr lang="pt-BR" sz="1200" dirty="0" err="1"/>
              <a:t>Burman</a:t>
            </a:r>
            <a:r>
              <a:rPr lang="pt-BR" sz="1200" dirty="0"/>
              <a:t> KD, </a:t>
            </a:r>
            <a:r>
              <a:rPr lang="pt-BR" sz="1200" dirty="0" err="1"/>
              <a:t>Wartofsky</a:t>
            </a:r>
            <a:r>
              <a:rPr lang="pt-BR" sz="1200" dirty="0"/>
              <a:t> L. </a:t>
            </a:r>
            <a:r>
              <a:rPr lang="pt-BR" sz="1200" dirty="0" err="1"/>
              <a:t>Biotin</a:t>
            </a:r>
            <a:r>
              <a:rPr lang="pt-BR" sz="1200" dirty="0"/>
              <a:t> </a:t>
            </a:r>
            <a:r>
              <a:rPr lang="pt-BR" sz="1200" dirty="0" err="1"/>
              <a:t>Interference</a:t>
            </a:r>
            <a:r>
              <a:rPr lang="pt-BR" sz="1200" dirty="0"/>
              <a:t> in </a:t>
            </a:r>
            <a:r>
              <a:rPr lang="pt-BR" sz="1200" dirty="0" err="1"/>
              <a:t>Assays</a:t>
            </a:r>
            <a:r>
              <a:rPr lang="pt-BR" sz="1200" dirty="0"/>
              <a:t> for </a:t>
            </a:r>
            <a:r>
              <a:rPr lang="pt-BR" sz="1200" dirty="0" err="1"/>
              <a:t>Thyroid</a:t>
            </a:r>
            <a:r>
              <a:rPr lang="pt-BR" sz="1200" dirty="0"/>
              <a:t> </a:t>
            </a:r>
            <a:r>
              <a:rPr lang="pt-BR" sz="1200" dirty="0" err="1"/>
              <a:t>Hormones</a:t>
            </a:r>
            <a:r>
              <a:rPr lang="pt-BR" sz="1200" dirty="0"/>
              <a:t>, </a:t>
            </a:r>
            <a:r>
              <a:rPr lang="pt-BR" sz="1200" dirty="0" err="1"/>
              <a:t>Thyrotropin</a:t>
            </a:r>
            <a:r>
              <a:rPr lang="pt-BR" sz="1200" dirty="0"/>
              <a:t> </a:t>
            </a:r>
            <a:r>
              <a:rPr lang="pt-BR" sz="1200" dirty="0" err="1"/>
              <a:t>and</a:t>
            </a:r>
            <a:r>
              <a:rPr lang="pt-BR" sz="1200" dirty="0"/>
              <a:t> </a:t>
            </a:r>
            <a:r>
              <a:rPr lang="pt-BR" sz="1200" dirty="0" err="1"/>
              <a:t>Thyroglobulin</a:t>
            </a:r>
            <a:r>
              <a:rPr lang="pt-BR" sz="1200" dirty="0"/>
              <a:t>. </a:t>
            </a:r>
            <a:r>
              <a:rPr lang="pt-BR" sz="1200" dirty="0" err="1"/>
              <a:t>Thyroid</a:t>
            </a:r>
            <a:r>
              <a:rPr lang="pt-BR" sz="1200" dirty="0"/>
              <a:t>. 2021 Aug;31(8)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496862D0-E8BF-416B-B171-9B8D7EA5D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08" y="2928257"/>
            <a:ext cx="11510949" cy="924041"/>
          </a:xfrm>
        </p:spPr>
        <p:txBody>
          <a:bodyPr>
            <a:noAutofit/>
          </a:bodyPr>
          <a:lstStyle/>
          <a:p>
            <a:pPr algn="ctr"/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Obrigada!!!</a:t>
            </a:r>
            <a:endParaRPr lang="pt-B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668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21113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606909E2-3607-41C2-9CD9-0A5B3BE8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Tópicos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34C6F39B-E619-4C96-AD12-A80C4B20269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1499" y="2024985"/>
            <a:ext cx="10972802" cy="4408487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sz="2400">
                <a:solidFill>
                  <a:schemeClr val="tx1"/>
                </a:solidFill>
              </a:rPr>
              <a:t>Fisiologia: Síntese, secreção, transporte e ação dos hormônios tireoidianos;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sz="2400">
                <a:solidFill>
                  <a:schemeClr val="tx1"/>
                </a:solidFill>
              </a:rPr>
              <a:t>Efeitos biológicos;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sz="2400">
                <a:solidFill>
                  <a:schemeClr val="tx1"/>
                </a:solidFill>
              </a:rPr>
              <a:t>Uso racional dos testes: quando solicitar, interpretação, fatores interferentes.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34015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ACC91442-3982-4CEB-AA43-CEF6AA7E7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Tireóide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m 7"/>
          <p:cNvPicPr/>
          <p:nvPr/>
        </p:nvPicPr>
        <p:blipFill>
          <a:blip r:embed="rId2"/>
          <a:stretch/>
        </p:blipFill>
        <p:spPr>
          <a:xfrm>
            <a:off x="6006943" y="1868511"/>
            <a:ext cx="4791686" cy="4031545"/>
          </a:xfrm>
          <a:prstGeom prst="rect">
            <a:avLst/>
          </a:prstGeom>
          <a:ln>
            <a:noFill/>
          </a:ln>
        </p:spPr>
      </p:pic>
      <p:sp>
        <p:nvSpPr>
          <p:cNvPr id="10" name="TextShape 2"/>
          <p:cNvSpPr txBox="1"/>
          <p:nvPr/>
        </p:nvSpPr>
        <p:spPr>
          <a:xfrm>
            <a:off x="7086943" y="1296000"/>
            <a:ext cx="3456000" cy="384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indent="-324000">
              <a:lnSpc>
                <a:spcPct val="125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1400" b="0" strike="noStrike" spc="-1" dirty="0">
                <a:solidFill>
                  <a:srgbClr val="404040"/>
                </a:solidFill>
                <a:latin typeface="Arial"/>
                <a:ea typeface="Verdana"/>
              </a:rPr>
              <a:t>Microscopia</a:t>
            </a:r>
            <a:endParaRPr lang="pt-BR" sz="1400" b="0" strike="noStrike" spc="-1" dirty="0">
              <a:solidFill>
                <a:srgbClr val="404040"/>
              </a:solidFill>
              <a:latin typeface="Arial"/>
            </a:endParaRPr>
          </a:p>
        </p:txBody>
      </p:sp>
      <p:pic>
        <p:nvPicPr>
          <p:cNvPr id="11" name="Imagem 10"/>
          <p:cNvPicPr/>
          <p:nvPr/>
        </p:nvPicPr>
        <p:blipFill>
          <a:blip r:embed="rId3"/>
          <a:stretch/>
        </p:blipFill>
        <p:spPr>
          <a:xfrm>
            <a:off x="1206943" y="2045880"/>
            <a:ext cx="3858480" cy="2766240"/>
          </a:xfrm>
          <a:prstGeom prst="rect">
            <a:avLst/>
          </a:prstGeom>
          <a:ln>
            <a:noFill/>
          </a:ln>
        </p:spPr>
      </p:pic>
      <p:sp>
        <p:nvSpPr>
          <p:cNvPr id="12" name="Seta: Curva para Cima 5">
            <a:extLst>
              <a:ext uri="{FF2B5EF4-FFF2-40B4-BE49-F238E27FC236}">
                <a16:creationId xmlns:a16="http://schemas.microsoft.com/office/drawing/2014/main" xmlns="" id="{CE11387B-61D8-D3F1-99F9-83FEFE7C67D8}"/>
              </a:ext>
            </a:extLst>
          </p:cNvPr>
          <p:cNvSpPr/>
          <p:nvPr/>
        </p:nvSpPr>
        <p:spPr>
          <a:xfrm rot="628510">
            <a:off x="4737058" y="4470397"/>
            <a:ext cx="1409859" cy="923759"/>
          </a:xfrm>
          <a:prstGeom prst="curvedUpArrow">
            <a:avLst/>
          </a:prstGeom>
          <a:solidFill>
            <a:srgbClr val="ED1D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380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66971112-4684-476C-A525-C1DEBC5EA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Folículo </a:t>
            </a:r>
            <a:r>
              <a:rPr lang="pt-B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coloíde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 unidade funcional da tireóide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Espaço Reservado para Conteú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13" y="1239368"/>
            <a:ext cx="7986360" cy="4149053"/>
          </a:xfrm>
          <a:prstGeom prst="rect">
            <a:avLst/>
          </a:prstGeom>
        </p:spPr>
      </p:pic>
      <p:sp>
        <p:nvSpPr>
          <p:cNvPr id="15" name="Espaço Reservado para Texto 9">
            <a:extLst>
              <a:ext uri="{FF2B5EF4-FFF2-40B4-BE49-F238E27FC236}">
                <a16:creationId xmlns:a16="http://schemas.microsoft.com/office/drawing/2014/main" xmlns="" id="{B1CFBFBF-0552-6F85-1916-9ED7E228D67B}"/>
              </a:ext>
            </a:extLst>
          </p:cNvPr>
          <p:cNvSpPr txBox="1">
            <a:spLocks/>
          </p:cNvSpPr>
          <p:nvPr/>
        </p:nvSpPr>
        <p:spPr>
          <a:xfrm>
            <a:off x="8349673" y="1623170"/>
            <a:ext cx="3777672" cy="3765251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r>
              <a:rPr lang="pt-BR" sz="4200" dirty="0" err="1">
                <a:solidFill>
                  <a:schemeClr val="tx1"/>
                </a:solidFill>
                <a:latin typeface="+mn-lt"/>
              </a:rPr>
              <a:t>Tireoglobulina</a:t>
            </a:r>
            <a:r>
              <a:rPr lang="pt-BR" sz="4200" dirty="0">
                <a:solidFill>
                  <a:schemeClr val="tx1"/>
                </a:solidFill>
                <a:latin typeface="+mn-lt"/>
              </a:rPr>
              <a:t> glicoproteína onde se processam as reações/armazenamento.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t-BR" sz="4200" dirty="0" err="1">
                <a:solidFill>
                  <a:schemeClr val="tx1"/>
                </a:solidFill>
                <a:latin typeface="+mn-lt"/>
              </a:rPr>
              <a:t>Organificação</a:t>
            </a:r>
            <a:r>
              <a:rPr lang="pt-BR" sz="4200" dirty="0">
                <a:solidFill>
                  <a:schemeClr val="tx1"/>
                </a:solidFill>
                <a:latin typeface="+mn-lt"/>
              </a:rPr>
              <a:t> do Iodo: oxidação e incorporação aos resíduos de tirosina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t-BR" sz="4200" dirty="0">
                <a:solidFill>
                  <a:schemeClr val="tx1"/>
                </a:solidFill>
                <a:latin typeface="+mn-lt"/>
              </a:rPr>
              <a:t>Acoplamento dos resíduos de tirosina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t-BR" sz="4200" dirty="0">
                <a:solidFill>
                  <a:schemeClr val="tx1"/>
                </a:solidFill>
                <a:latin typeface="+mn-lt"/>
              </a:rPr>
              <a:t>80% do hormônio secretado é T4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pt-BR" sz="4200" dirty="0">
              <a:solidFill>
                <a:srgbClr val="068197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dirty="0">
              <a:solidFill>
                <a:srgbClr val="068197"/>
              </a:solidFill>
            </a:endParaRPr>
          </a:p>
        </p:txBody>
      </p:sp>
      <p:sp>
        <p:nvSpPr>
          <p:cNvPr id="16" name="TextShape 3">
            <a:extLst>
              <a:ext uri="{FF2B5EF4-FFF2-40B4-BE49-F238E27FC236}">
                <a16:creationId xmlns:a16="http://schemas.microsoft.com/office/drawing/2014/main" xmlns="" id="{DE9817C6-4C29-0B9D-75E2-7B3EE3657390}"/>
              </a:ext>
            </a:extLst>
          </p:cNvPr>
          <p:cNvSpPr txBox="1"/>
          <p:nvPr/>
        </p:nvSpPr>
        <p:spPr>
          <a:xfrm>
            <a:off x="749497" y="5554724"/>
            <a:ext cx="7560000" cy="665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  <a:tabLst>
                <a:tab pos="0" algn="l"/>
              </a:tabLst>
            </a:pPr>
            <a:r>
              <a:rPr lang="pt-BR" sz="1200" b="0" strike="noStrike" spc="-1" dirty="0">
                <a:solidFill>
                  <a:srgbClr val="404040"/>
                </a:solidFill>
                <a:latin typeface="Segoe UI"/>
                <a:ea typeface="Verdana"/>
              </a:rPr>
              <a:t>Ross DS. </a:t>
            </a:r>
            <a:r>
              <a:rPr lang="pt-BR" sz="1200" b="0" strike="noStrike" spc="-1" dirty="0" err="1">
                <a:solidFill>
                  <a:srgbClr val="404040"/>
                </a:solidFill>
                <a:latin typeface="Segoe UI"/>
                <a:ea typeface="Verdana"/>
              </a:rPr>
              <a:t>Radioiodine</a:t>
            </a:r>
            <a:r>
              <a:rPr lang="pt-BR" sz="1200" b="0" strike="noStrike" spc="-1" dirty="0">
                <a:solidFill>
                  <a:srgbClr val="404040"/>
                </a:solidFill>
                <a:latin typeface="Segoe UI"/>
                <a:ea typeface="Verdana"/>
              </a:rPr>
              <a:t> </a:t>
            </a:r>
            <a:r>
              <a:rPr lang="pt-BR" sz="1200" b="0" strike="noStrike" spc="-1" dirty="0" err="1">
                <a:solidFill>
                  <a:srgbClr val="404040"/>
                </a:solidFill>
                <a:latin typeface="Segoe UI"/>
                <a:ea typeface="Verdana"/>
              </a:rPr>
              <a:t>therapy</a:t>
            </a:r>
            <a:r>
              <a:rPr lang="pt-BR" sz="1200" b="0" strike="noStrike" spc="-1" dirty="0">
                <a:solidFill>
                  <a:srgbClr val="404040"/>
                </a:solidFill>
                <a:latin typeface="Segoe UI"/>
                <a:ea typeface="Verdana"/>
              </a:rPr>
              <a:t> for </a:t>
            </a:r>
            <a:r>
              <a:rPr lang="pt-BR" sz="1200" b="0" strike="noStrike" spc="-1" dirty="0" err="1">
                <a:solidFill>
                  <a:srgbClr val="404040"/>
                </a:solidFill>
                <a:latin typeface="Segoe UI"/>
                <a:ea typeface="Verdana"/>
              </a:rPr>
              <a:t>hyperthyroidism</a:t>
            </a:r>
            <a:r>
              <a:rPr lang="pt-BR" sz="1200" b="0" strike="noStrike" spc="-1" dirty="0">
                <a:solidFill>
                  <a:srgbClr val="404040"/>
                </a:solidFill>
                <a:latin typeface="Segoe UI"/>
                <a:ea typeface="Verdana"/>
              </a:rPr>
              <a:t>. N </a:t>
            </a:r>
            <a:r>
              <a:rPr lang="pt-BR" sz="1200" b="0" strike="noStrike" spc="-1" dirty="0" err="1">
                <a:solidFill>
                  <a:srgbClr val="404040"/>
                </a:solidFill>
                <a:latin typeface="Segoe UI"/>
                <a:ea typeface="Verdana"/>
              </a:rPr>
              <a:t>Engl</a:t>
            </a:r>
            <a:r>
              <a:rPr lang="pt-BR" sz="1200" b="0" strike="noStrike" spc="-1" dirty="0">
                <a:solidFill>
                  <a:srgbClr val="404040"/>
                </a:solidFill>
                <a:latin typeface="Segoe UI"/>
                <a:ea typeface="Verdana"/>
              </a:rPr>
              <a:t> J Med. 2011 </a:t>
            </a:r>
            <a:r>
              <a:rPr lang="pt-BR" sz="1200" b="0" strike="noStrike" spc="-1" dirty="0" err="1">
                <a:solidFill>
                  <a:srgbClr val="404040"/>
                </a:solidFill>
                <a:latin typeface="Segoe UI"/>
                <a:ea typeface="Verdana"/>
              </a:rPr>
              <a:t>Feb</a:t>
            </a:r>
            <a:r>
              <a:rPr lang="pt-BR" sz="1200" b="0" strike="noStrike" spc="-1" dirty="0">
                <a:solidFill>
                  <a:srgbClr val="404040"/>
                </a:solidFill>
                <a:latin typeface="Segoe UI"/>
                <a:ea typeface="Verdana"/>
              </a:rPr>
              <a:t> 10;364(6):542-50</a:t>
            </a:r>
            <a:endParaRPr lang="pt-BR" sz="1200" b="0" strike="noStrike" spc="-1" dirty="0">
              <a:solidFill>
                <a:srgbClr val="40404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656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85EDB3-C9BC-4D8C-A4B8-40079D022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Regulação pelo eixo hipotálamo-hipófise- tireóide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Espaço Reservado para Conteúdo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" y="1364343"/>
            <a:ext cx="3417453" cy="4525963"/>
          </a:xfrm>
          <a:prstGeom prst="rect">
            <a:avLst/>
          </a:prstGeom>
        </p:spPr>
      </p:pic>
      <p:sp>
        <p:nvSpPr>
          <p:cNvPr id="4" name="Espaço Reservado para Texto 9"/>
          <p:cNvSpPr txBox="1">
            <a:spLocks/>
          </p:cNvSpPr>
          <p:nvPr/>
        </p:nvSpPr>
        <p:spPr>
          <a:xfrm>
            <a:off x="3956461" y="1320800"/>
            <a:ext cx="7647711" cy="4660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Hormônio </a:t>
            </a: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tireostimulante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ou </a:t>
            </a: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tireotropina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(TSH) é o principal regulador da síntese e secreção dos hormônios tireoidianos;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Estímulo + pelo TRH e – pelos hormônios tireoidianos (relação logarítmica);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Exame mais sensível para detectar disfunções tireoidianas precocemente;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Secreção pulsátil e com ritmo circadiano com pulsos entre 22 e 04 h (Variações nos níveis séricos);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 secreção dos hormônios tireoidianos pode também ser estimulada ou bloqueada por ação dos </a:t>
            </a: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autoanticorpos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de receptores do TSH.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68197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" name="TextShape 1">
            <a:extLst>
              <a:ext uri="{FF2B5EF4-FFF2-40B4-BE49-F238E27FC236}">
                <a16:creationId xmlns:a16="http://schemas.microsoft.com/office/drawing/2014/main" xmlns="" id="{BA691A02-22DE-9702-A4F8-9238AFECA784}"/>
              </a:ext>
            </a:extLst>
          </p:cNvPr>
          <p:cNvSpPr txBox="1"/>
          <p:nvPr/>
        </p:nvSpPr>
        <p:spPr>
          <a:xfrm>
            <a:off x="4092368" y="5889438"/>
            <a:ext cx="6376680" cy="665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indent="-324000">
              <a:lnSpc>
                <a:spcPct val="125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1200" b="0" strike="noStrike" spc="-1" dirty="0">
                <a:solidFill>
                  <a:srgbClr val="404040"/>
                </a:solidFill>
                <a:latin typeface="Segoe UI"/>
                <a:ea typeface="Verdana"/>
              </a:rPr>
              <a:t>Lúcio Vilar, Endocrinologia Clínica 7</a:t>
            </a:r>
            <a:r>
              <a:rPr lang="pt-BR" sz="1200" b="0" strike="noStrike" spc="-1" baseline="14000000" dirty="0">
                <a:solidFill>
                  <a:srgbClr val="404040"/>
                </a:solidFill>
                <a:latin typeface="Segoe UI"/>
                <a:ea typeface="Verdana"/>
              </a:rPr>
              <a:t>a</a:t>
            </a:r>
            <a:r>
              <a:rPr lang="pt-BR" sz="1200" b="0" strike="noStrike" spc="-1" dirty="0">
                <a:solidFill>
                  <a:srgbClr val="404040"/>
                </a:solidFill>
                <a:latin typeface="Segoe UI"/>
                <a:ea typeface="Verdana"/>
              </a:rPr>
              <a:t> edição , 2021</a:t>
            </a:r>
          </a:p>
        </p:txBody>
      </p:sp>
    </p:spTree>
    <p:extLst>
      <p:ext uri="{BB962C8B-B14F-4D97-AF65-F5344CB8AC3E}">
        <p14:creationId xmlns:p14="http://schemas.microsoft.com/office/powerpoint/2010/main" xmlns="" val="3779336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99" y="135872"/>
            <a:ext cx="9726387" cy="924041"/>
          </a:xfrm>
        </p:spPr>
        <p:txBody>
          <a:bodyPr>
            <a:noAutofit/>
          </a:bodyPr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Circulação dos hormônios tireoidianos  e ação no núcleo celular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Espaço Reservado para Conteúdo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946" y="1951935"/>
            <a:ext cx="5581650" cy="31527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626E7C2-984F-2419-AA3E-BF64B929C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75" y="1569105"/>
            <a:ext cx="4117537" cy="3719789"/>
          </a:xfrm>
          <a:prstGeom prst="rect">
            <a:avLst/>
          </a:prstGeom>
        </p:spPr>
      </p:pic>
      <p:sp>
        <p:nvSpPr>
          <p:cNvPr id="5" name="Seta: Curva para Cima 2">
            <a:extLst>
              <a:ext uri="{FF2B5EF4-FFF2-40B4-BE49-F238E27FC236}">
                <a16:creationId xmlns:a16="http://schemas.microsoft.com/office/drawing/2014/main" xmlns="" id="{E91797EA-1020-A94D-ED38-75D3F90A13CA}"/>
              </a:ext>
            </a:extLst>
          </p:cNvPr>
          <p:cNvSpPr/>
          <p:nvPr/>
        </p:nvSpPr>
        <p:spPr>
          <a:xfrm>
            <a:off x="4243690" y="4785031"/>
            <a:ext cx="2786028" cy="665866"/>
          </a:xfrm>
          <a:prstGeom prst="curvedUpArrow">
            <a:avLst/>
          </a:prstGeom>
          <a:solidFill>
            <a:srgbClr val="ED1D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A737937F-BA3B-51D2-B4F9-06C07D629C2C}"/>
              </a:ext>
            </a:extLst>
          </p:cNvPr>
          <p:cNvSpPr/>
          <p:nvPr/>
        </p:nvSpPr>
        <p:spPr>
          <a:xfrm>
            <a:off x="1975139" y="1737964"/>
            <a:ext cx="2181225" cy="503863"/>
          </a:xfrm>
          <a:prstGeom prst="ellipse">
            <a:avLst/>
          </a:prstGeom>
          <a:noFill/>
          <a:ln>
            <a:solidFill>
              <a:srgbClr val="ED1D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ED1D79"/>
              </a:solidFill>
            </a:endParaRP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xmlns="" id="{A4E9A39D-7404-7E6D-F289-EEE01604C84D}"/>
              </a:ext>
            </a:extLst>
          </p:cNvPr>
          <p:cNvSpPr/>
          <p:nvPr/>
        </p:nvSpPr>
        <p:spPr>
          <a:xfrm>
            <a:off x="4264339" y="1989895"/>
            <a:ext cx="45719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903A58C5-27F3-632F-71A2-EB4A6B39E0B7}"/>
              </a:ext>
            </a:extLst>
          </p:cNvPr>
          <p:cNvSpPr txBox="1"/>
          <p:nvPr/>
        </p:nvSpPr>
        <p:spPr>
          <a:xfrm>
            <a:off x="4863953" y="1901283"/>
            <a:ext cx="2165765" cy="50386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pt-BR" sz="1200" dirty="0">
                <a:latin typeface="Calibri" panose="020F0502020204030204"/>
                <a:ea typeface="Verdana" pitchFamily="34" charset="0"/>
              </a:rPr>
              <a:t>Globulina </a:t>
            </a:r>
            <a:r>
              <a:rPr lang="pt-BR" sz="1200" dirty="0" err="1">
                <a:latin typeface="Calibri" panose="020F0502020204030204"/>
                <a:ea typeface="Verdana" pitchFamily="34" charset="0"/>
              </a:rPr>
              <a:t>ligadora</a:t>
            </a:r>
            <a:r>
              <a:rPr lang="pt-BR" sz="1200" dirty="0">
                <a:latin typeface="Calibri" panose="020F0502020204030204"/>
                <a:ea typeface="Verdana" pitchFamily="34" charset="0"/>
              </a:rPr>
              <a:t> de tiroxina (TBG)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Verdana" pitchFamily="34" charset="0"/>
              <a:cs typeface="+mn-cs"/>
            </a:endParaRPr>
          </a:p>
        </p:txBody>
      </p:sp>
      <p:sp>
        <p:nvSpPr>
          <p:cNvPr id="9" name="TextShape 1">
            <a:extLst>
              <a:ext uri="{FF2B5EF4-FFF2-40B4-BE49-F238E27FC236}">
                <a16:creationId xmlns:a16="http://schemas.microsoft.com/office/drawing/2014/main" xmlns="" id="{3B5F1D12-141C-99B7-D75E-9B81D4EF495C}"/>
              </a:ext>
            </a:extLst>
          </p:cNvPr>
          <p:cNvSpPr txBox="1"/>
          <p:nvPr/>
        </p:nvSpPr>
        <p:spPr>
          <a:xfrm>
            <a:off x="335880" y="5315760"/>
            <a:ext cx="6376680" cy="665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indent="-324000">
              <a:lnSpc>
                <a:spcPct val="125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1200" b="0" strike="noStrike" spc="-1" dirty="0">
                <a:solidFill>
                  <a:srgbClr val="404040"/>
                </a:solidFill>
                <a:latin typeface="Segoe UI"/>
              </a:rPr>
              <a:t>Lúcio Vilar, Endocrinologia Clínica 7</a:t>
            </a:r>
            <a:r>
              <a:rPr lang="pt-BR" sz="1200" b="0" strike="noStrike" spc="-1" baseline="14000000" dirty="0">
                <a:solidFill>
                  <a:srgbClr val="404040"/>
                </a:solidFill>
                <a:latin typeface="Segoe UI"/>
              </a:rPr>
              <a:t>a</a:t>
            </a:r>
            <a:r>
              <a:rPr lang="pt-BR" sz="1200" b="0" strike="noStrike" spc="-1" dirty="0">
                <a:solidFill>
                  <a:srgbClr val="404040"/>
                </a:solidFill>
                <a:latin typeface="Segoe UI"/>
              </a:rPr>
              <a:t> edição , 2021</a:t>
            </a:r>
            <a:endParaRPr lang="pt-BR" sz="1200" b="0" strike="noStrike" spc="-1" dirty="0">
              <a:solidFill>
                <a:srgbClr val="404040"/>
              </a:solidFill>
              <a:latin typeface="Segoe UI"/>
              <a:ea typeface="Verdana"/>
            </a:endParaRPr>
          </a:p>
          <a:p>
            <a:pPr indent="-324000">
              <a:lnSpc>
                <a:spcPct val="125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1200" b="0" strike="noStrike" spc="-1" dirty="0" err="1">
                <a:solidFill>
                  <a:srgbClr val="404040"/>
                </a:solidFill>
                <a:latin typeface="Segoe UI"/>
                <a:ea typeface="Verdana"/>
              </a:rPr>
              <a:t>Surks</a:t>
            </a:r>
            <a:r>
              <a:rPr lang="pt-BR" sz="1200" b="0" strike="noStrike" spc="-1" dirty="0">
                <a:solidFill>
                  <a:srgbClr val="404040"/>
                </a:solidFill>
                <a:latin typeface="Segoe UI"/>
                <a:ea typeface="Verdana"/>
              </a:rPr>
              <a:t> MI, Sievert R. </a:t>
            </a:r>
            <a:r>
              <a:rPr lang="pt-BR" sz="1200" b="0" strike="noStrike" spc="-1" dirty="0" err="1">
                <a:solidFill>
                  <a:srgbClr val="404040"/>
                </a:solidFill>
                <a:latin typeface="Segoe UI"/>
                <a:ea typeface="Verdana"/>
              </a:rPr>
              <a:t>Drugs</a:t>
            </a:r>
            <a:r>
              <a:rPr lang="pt-BR" sz="1200" b="0" strike="noStrike" spc="-1" dirty="0">
                <a:solidFill>
                  <a:srgbClr val="404040"/>
                </a:solidFill>
                <a:latin typeface="Segoe UI"/>
                <a:ea typeface="Verdana"/>
              </a:rPr>
              <a:t> </a:t>
            </a:r>
            <a:r>
              <a:rPr lang="pt-BR" sz="1200" b="0" strike="noStrike" spc="-1" dirty="0" err="1">
                <a:solidFill>
                  <a:srgbClr val="404040"/>
                </a:solidFill>
                <a:latin typeface="Segoe UI"/>
                <a:ea typeface="Verdana"/>
              </a:rPr>
              <a:t>and</a:t>
            </a:r>
            <a:r>
              <a:rPr lang="pt-BR" sz="1200" b="0" strike="noStrike" spc="-1" dirty="0">
                <a:solidFill>
                  <a:srgbClr val="404040"/>
                </a:solidFill>
                <a:latin typeface="Segoe UI"/>
                <a:ea typeface="Verdana"/>
              </a:rPr>
              <a:t> </a:t>
            </a:r>
            <a:r>
              <a:rPr lang="pt-BR" sz="1200" b="0" strike="noStrike" spc="-1" dirty="0" err="1">
                <a:solidFill>
                  <a:srgbClr val="404040"/>
                </a:solidFill>
                <a:latin typeface="Segoe UI"/>
                <a:ea typeface="Verdana"/>
              </a:rPr>
              <a:t>thyroid</a:t>
            </a:r>
            <a:r>
              <a:rPr lang="pt-BR" sz="1200" b="0" strike="noStrike" spc="-1" dirty="0">
                <a:solidFill>
                  <a:srgbClr val="404040"/>
                </a:solidFill>
                <a:latin typeface="Segoe UI"/>
                <a:ea typeface="Verdana"/>
              </a:rPr>
              <a:t> </a:t>
            </a:r>
            <a:r>
              <a:rPr lang="pt-BR" sz="1200" b="0" strike="noStrike" spc="-1" dirty="0" err="1">
                <a:solidFill>
                  <a:srgbClr val="404040"/>
                </a:solidFill>
                <a:latin typeface="Segoe UI"/>
                <a:ea typeface="Verdana"/>
              </a:rPr>
              <a:t>function</a:t>
            </a:r>
            <a:r>
              <a:rPr lang="pt-BR" sz="1200" b="0" strike="noStrike" spc="-1" dirty="0">
                <a:solidFill>
                  <a:srgbClr val="404040"/>
                </a:solidFill>
                <a:latin typeface="Segoe UI"/>
                <a:ea typeface="Verdana"/>
              </a:rPr>
              <a:t>. N </a:t>
            </a:r>
            <a:r>
              <a:rPr lang="pt-BR" sz="1200" b="0" strike="noStrike" spc="-1" dirty="0" err="1">
                <a:solidFill>
                  <a:srgbClr val="404040"/>
                </a:solidFill>
                <a:latin typeface="Segoe UI"/>
                <a:ea typeface="Verdana"/>
              </a:rPr>
              <a:t>Engl</a:t>
            </a:r>
            <a:r>
              <a:rPr lang="pt-BR" sz="1200" b="0" strike="noStrike" spc="-1" dirty="0">
                <a:solidFill>
                  <a:srgbClr val="404040"/>
                </a:solidFill>
                <a:latin typeface="Segoe UI"/>
                <a:ea typeface="Verdana"/>
              </a:rPr>
              <a:t> J Med. 1995 </a:t>
            </a:r>
            <a:r>
              <a:rPr lang="pt-BR" sz="1200" b="0" strike="noStrike" spc="-1" dirty="0" err="1">
                <a:solidFill>
                  <a:srgbClr val="404040"/>
                </a:solidFill>
                <a:latin typeface="Segoe UI"/>
                <a:ea typeface="Verdana"/>
              </a:rPr>
              <a:t>Dec</a:t>
            </a:r>
            <a:r>
              <a:rPr lang="pt-BR" sz="1200" b="0" strike="noStrike" spc="-1" dirty="0">
                <a:solidFill>
                  <a:srgbClr val="404040"/>
                </a:solidFill>
                <a:latin typeface="Segoe UI"/>
                <a:ea typeface="Verdana"/>
              </a:rPr>
              <a:t> 21;333(25):1688-94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99" y="233846"/>
            <a:ext cx="8902701" cy="924041"/>
          </a:xfrm>
        </p:spPr>
        <p:txBody>
          <a:bodyPr>
            <a:normAutofit/>
          </a:bodyPr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Efeitos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biológicos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Shape 1"/>
          <p:cNvSpPr txBox="1"/>
          <p:nvPr/>
        </p:nvSpPr>
        <p:spPr>
          <a:xfrm>
            <a:off x="5218496" y="3036870"/>
            <a:ext cx="4536000" cy="384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pt-BR" sz="1600" b="0" strike="noStrike" spc="-1" dirty="0">
                <a:solidFill>
                  <a:srgbClr val="404040"/>
                </a:solidFill>
                <a:latin typeface="Arial"/>
              </a:rPr>
              <a:t>Efeito inotrópico e cronotrópico positivo no coração (↑ transcrição cadeia  alfa da miosina, Ca </a:t>
            </a:r>
            <a:r>
              <a:rPr lang="pt-BR" sz="1600" b="0" strike="noStrike" spc="-1" dirty="0" err="1">
                <a:solidFill>
                  <a:srgbClr val="404040"/>
                </a:solidFill>
                <a:latin typeface="Arial"/>
              </a:rPr>
              <a:t>ATPase</a:t>
            </a:r>
            <a:r>
              <a:rPr lang="pt-BR" sz="1600" b="0" strike="noStrike" spc="-1" dirty="0">
                <a:solidFill>
                  <a:srgbClr val="404040"/>
                </a:solidFill>
                <a:latin typeface="Arial"/>
              </a:rPr>
              <a:t> no retículo sarcoplasmático, receptores beta -adrenérgicos)</a:t>
            </a:r>
          </a:p>
        </p:txBody>
      </p:sp>
      <p:sp>
        <p:nvSpPr>
          <p:cNvPr id="4" name="TextShape 2"/>
          <p:cNvSpPr txBox="1"/>
          <p:nvPr/>
        </p:nvSpPr>
        <p:spPr>
          <a:xfrm>
            <a:off x="4194893" y="1670020"/>
            <a:ext cx="2798760" cy="888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indent="-324000">
              <a:lnSpc>
                <a:spcPct val="125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1600" b="0" strike="noStrike" spc="-1" dirty="0">
                <a:solidFill>
                  <a:srgbClr val="404040"/>
                </a:solidFill>
                <a:latin typeface="Arial"/>
                <a:ea typeface="Verdana"/>
              </a:rPr>
              <a:t>Produção de calor e consumo de oxigênio</a:t>
            </a:r>
            <a:endParaRPr lang="pt-BR" sz="1600" b="0" strike="noStrike" spc="-1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5" name="TextShape 5"/>
          <p:cNvSpPr txBox="1"/>
          <p:nvPr/>
        </p:nvSpPr>
        <p:spPr>
          <a:xfrm>
            <a:off x="3428245" y="4795300"/>
            <a:ext cx="4087510" cy="1224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pt-BR" sz="1600" b="0" strike="noStrike" spc="-1" dirty="0">
                <a:solidFill>
                  <a:srgbClr val="404040"/>
                </a:solidFill>
                <a:latin typeface="Arial"/>
              </a:rPr>
              <a:t>Aumenta sensibilidade a catecolaminas: ↑ receptores beta-adrenérgicos e ↓ alfa adrenérgicos em músculo, tecido adiposo, linfócitos.↑ ação de catecolaminas pós receptor.</a:t>
            </a:r>
          </a:p>
        </p:txBody>
      </p:sp>
      <p:pic>
        <p:nvPicPr>
          <p:cNvPr id="6" name="Imagem 5"/>
          <p:cNvPicPr/>
          <p:nvPr/>
        </p:nvPicPr>
        <p:blipFill>
          <a:blip r:embed="rId2"/>
          <a:stretch/>
        </p:blipFill>
        <p:spPr>
          <a:xfrm>
            <a:off x="9754496" y="1894780"/>
            <a:ext cx="2344680" cy="2900520"/>
          </a:xfrm>
          <a:prstGeom prst="rect">
            <a:avLst/>
          </a:prstGeom>
          <a:ln>
            <a:noFill/>
          </a:ln>
        </p:spPr>
      </p:pic>
      <p:grpSp>
        <p:nvGrpSpPr>
          <p:cNvPr id="7" name="Agrupar 4">
            <a:extLst>
              <a:ext uri="{FF2B5EF4-FFF2-40B4-BE49-F238E27FC236}">
                <a16:creationId xmlns:a16="http://schemas.microsoft.com/office/drawing/2014/main" xmlns="" id="{87B64D3C-A9A6-A3FB-4150-020E03691FC9}"/>
              </a:ext>
            </a:extLst>
          </p:cNvPr>
          <p:cNvGrpSpPr/>
          <p:nvPr/>
        </p:nvGrpSpPr>
        <p:grpSpPr>
          <a:xfrm>
            <a:off x="576000" y="1296000"/>
            <a:ext cx="3503631" cy="2060149"/>
            <a:chOff x="576000" y="1296000"/>
            <a:chExt cx="3816000" cy="2146320"/>
          </a:xfrm>
        </p:grpSpPr>
        <p:pic>
          <p:nvPicPr>
            <p:cNvPr id="8" name="Imagem 7"/>
            <p:cNvPicPr/>
            <p:nvPr/>
          </p:nvPicPr>
          <p:blipFill>
            <a:blip r:embed="rId3"/>
            <a:stretch/>
          </p:blipFill>
          <p:spPr>
            <a:xfrm>
              <a:off x="576000" y="1296000"/>
              <a:ext cx="3816000" cy="2146320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Explosão: 8 Pontos 3">
              <a:extLst>
                <a:ext uri="{FF2B5EF4-FFF2-40B4-BE49-F238E27FC236}">
                  <a16:creationId xmlns:a16="http://schemas.microsoft.com/office/drawing/2014/main" xmlns="" id="{F38CD30B-B51C-505C-5FE5-DDA8C66D401D}"/>
                </a:ext>
              </a:extLst>
            </p:cNvPr>
            <p:cNvSpPr/>
            <p:nvPr/>
          </p:nvSpPr>
          <p:spPr>
            <a:xfrm>
              <a:off x="2376000" y="2112747"/>
              <a:ext cx="1321084" cy="1151013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A7B88122-4631-F990-2FE0-6636ABFC8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5164" y="3501852"/>
            <a:ext cx="2125301" cy="2517448"/>
          </a:xfrm>
          <a:prstGeom prst="rect">
            <a:avLst/>
          </a:prstGeom>
        </p:spPr>
      </p:pic>
      <p:sp>
        <p:nvSpPr>
          <p:cNvPr id="11" name="TextShape 6"/>
          <p:cNvSpPr txBox="1"/>
          <p:nvPr/>
        </p:nvSpPr>
        <p:spPr>
          <a:xfrm>
            <a:off x="8337053" y="5652592"/>
            <a:ext cx="2777261" cy="665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indent="-324000">
              <a:lnSpc>
                <a:spcPct val="125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1200" b="0" strike="noStrike" spc="-1" dirty="0">
                <a:solidFill>
                  <a:srgbClr val="404040"/>
                </a:solidFill>
                <a:latin typeface="Segoe UI"/>
              </a:rPr>
              <a:t>Greenspan FS, 7</a:t>
            </a:r>
            <a:r>
              <a:rPr lang="pt-BR" sz="1200" b="0" strike="noStrike" spc="-1" baseline="14000000" dirty="0">
                <a:solidFill>
                  <a:srgbClr val="404040"/>
                </a:solidFill>
                <a:latin typeface="Segoe UI"/>
              </a:rPr>
              <a:t>a</a:t>
            </a:r>
            <a:r>
              <a:rPr lang="pt-BR" sz="1200" b="0" strike="noStrike" spc="-1" dirty="0">
                <a:solidFill>
                  <a:srgbClr val="404040"/>
                </a:solidFill>
                <a:latin typeface="Segoe UI"/>
              </a:rPr>
              <a:t> edição , 2004</a:t>
            </a:r>
            <a:endParaRPr lang="pt-BR" sz="1200" b="0" strike="noStrike" spc="-1" dirty="0">
              <a:solidFill>
                <a:srgbClr val="404040"/>
              </a:solidFill>
              <a:latin typeface="Segoe UI"/>
              <a:ea typeface="Verdana"/>
            </a:endParaRPr>
          </a:p>
          <a:p>
            <a:pPr indent="-324000">
              <a:lnSpc>
                <a:spcPct val="125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1200" b="0" strike="noStrike" spc="-1" dirty="0">
                <a:solidFill>
                  <a:srgbClr val="404040"/>
                </a:solidFill>
                <a:latin typeface="Segoe UI"/>
                <a:ea typeface="Verdana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Efeitos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biológicos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89857" y="1757627"/>
            <a:ext cx="10744200" cy="342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900" indent="-342900">
              <a:lnSpc>
                <a:spcPct val="125000"/>
              </a:lnSpc>
              <a:spcBef>
                <a:spcPts val="1001"/>
              </a:spcBef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pt-BR" sz="2000" spc="-1" dirty="0" smtClean="0">
                <a:solidFill>
                  <a:srgbClr val="404040"/>
                </a:solidFill>
                <a:latin typeface="Arial"/>
              </a:rPr>
              <a:t>Desenvolvimento  do cérebro e maturação esquelética fetal;</a:t>
            </a:r>
            <a:endParaRPr lang="pt-BR" sz="2000" spc="-1" dirty="0" smtClean="0">
              <a:solidFill>
                <a:srgbClr val="404040"/>
              </a:solidFill>
              <a:latin typeface="Arial"/>
              <a:ea typeface="Verdana"/>
            </a:endParaRPr>
          </a:p>
          <a:p>
            <a:pPr marL="18900" indent="-342900">
              <a:lnSpc>
                <a:spcPct val="125000"/>
              </a:lnSpc>
              <a:spcBef>
                <a:spcPts val="1001"/>
              </a:spcBef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pt-BR" sz="2000" spc="-1" dirty="0" smtClean="0">
                <a:solidFill>
                  <a:srgbClr val="404040"/>
                </a:solidFill>
                <a:latin typeface="Arial"/>
              </a:rPr>
              <a:t>Ação em centros respiratórios cerebrais (</a:t>
            </a:r>
            <a:r>
              <a:rPr lang="pt-BR" sz="2000" spc="-1" dirty="0" err="1" smtClean="0">
                <a:solidFill>
                  <a:srgbClr val="404040"/>
                </a:solidFill>
                <a:latin typeface="Arial"/>
              </a:rPr>
              <a:t>hipoventilação</a:t>
            </a:r>
            <a:r>
              <a:rPr lang="pt-BR" sz="2000" spc="-1" dirty="0" smtClean="0">
                <a:solidFill>
                  <a:srgbClr val="404040"/>
                </a:solidFill>
                <a:latin typeface="Arial"/>
              </a:rPr>
              <a:t> no </a:t>
            </a:r>
            <a:r>
              <a:rPr lang="pt-BR" sz="2000" spc="-1" dirty="0" err="1" smtClean="0">
                <a:solidFill>
                  <a:srgbClr val="404040"/>
                </a:solidFill>
                <a:latin typeface="Arial"/>
              </a:rPr>
              <a:t>hipotireoidismo</a:t>
            </a:r>
            <a:r>
              <a:rPr lang="pt-BR" sz="2000" spc="-1" dirty="0" smtClean="0">
                <a:solidFill>
                  <a:srgbClr val="404040"/>
                </a:solidFill>
                <a:latin typeface="Arial"/>
              </a:rPr>
              <a:t> grave);</a:t>
            </a:r>
            <a:endParaRPr lang="pt-BR" sz="2000" spc="-1" dirty="0" smtClean="0">
              <a:solidFill>
                <a:srgbClr val="404040"/>
              </a:solidFill>
              <a:latin typeface="Arial"/>
              <a:ea typeface="Verdana"/>
            </a:endParaRPr>
          </a:p>
          <a:p>
            <a:pPr marL="18900" indent="-342900">
              <a:lnSpc>
                <a:spcPct val="125000"/>
              </a:lnSpc>
              <a:spcBef>
                <a:spcPts val="1001"/>
              </a:spcBef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pt-BR" sz="2000" spc="-1" dirty="0" smtClean="0">
                <a:solidFill>
                  <a:srgbClr val="404040"/>
                </a:solidFill>
                <a:latin typeface="Arial"/>
              </a:rPr>
              <a:t>Estímulo a </a:t>
            </a:r>
            <a:r>
              <a:rPr lang="pt-BR" sz="2000" spc="-1" dirty="0" err="1" smtClean="0">
                <a:solidFill>
                  <a:srgbClr val="404040"/>
                </a:solidFill>
                <a:latin typeface="Arial"/>
              </a:rPr>
              <a:t>motilidade</a:t>
            </a:r>
            <a:r>
              <a:rPr lang="pt-BR" sz="2000" spc="-1" dirty="0" smtClean="0">
                <a:solidFill>
                  <a:srgbClr val="404040"/>
                </a:solidFill>
                <a:latin typeface="Arial"/>
              </a:rPr>
              <a:t> gástrica;</a:t>
            </a:r>
            <a:endParaRPr lang="pt-BR" sz="2000" spc="-1" dirty="0" smtClean="0">
              <a:solidFill>
                <a:srgbClr val="404040"/>
              </a:solidFill>
              <a:latin typeface="Arial"/>
              <a:ea typeface="Verdana"/>
            </a:endParaRPr>
          </a:p>
          <a:p>
            <a:pPr marL="18900" indent="-342900">
              <a:lnSpc>
                <a:spcPct val="125000"/>
              </a:lnSpc>
              <a:spcBef>
                <a:spcPts val="1001"/>
              </a:spcBef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pt-BR" sz="2000" spc="-1" dirty="0" smtClean="0">
                <a:solidFill>
                  <a:srgbClr val="404040"/>
                </a:solidFill>
                <a:latin typeface="Arial"/>
              </a:rPr>
              <a:t>Aumenta reabsorção óssea e, em menor grau, a produção;</a:t>
            </a:r>
          </a:p>
          <a:p>
            <a:pPr marL="18900" indent="-342900">
              <a:lnSpc>
                <a:spcPct val="125000"/>
              </a:lnSpc>
              <a:spcBef>
                <a:spcPts val="1001"/>
              </a:spcBef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pt-BR" sz="2000" spc="-1" dirty="0" smtClean="0">
                <a:solidFill>
                  <a:srgbClr val="404040"/>
                </a:solidFill>
                <a:latin typeface="Arial"/>
                <a:ea typeface="Verdana"/>
              </a:rPr>
              <a:t>Reguladores do metabolismo de </a:t>
            </a:r>
            <a:r>
              <a:rPr lang="pt-BR" sz="2000" spc="-1" dirty="0" err="1" smtClean="0">
                <a:solidFill>
                  <a:srgbClr val="404040"/>
                </a:solidFill>
                <a:latin typeface="Arial"/>
                <a:ea typeface="Verdana"/>
              </a:rPr>
              <a:t>carbohidratos</a:t>
            </a:r>
            <a:r>
              <a:rPr lang="pt-BR" sz="2000" spc="-1" dirty="0" smtClean="0">
                <a:solidFill>
                  <a:srgbClr val="404040"/>
                </a:solidFill>
                <a:latin typeface="Arial"/>
                <a:ea typeface="Verdana"/>
              </a:rPr>
              <a:t> e gorduras: reduz ação de insulina e acelera sua degradação; a</a:t>
            </a:r>
            <a:r>
              <a:rPr lang="pt-BR" sz="2000" spc="-1" dirty="0" smtClean="0">
                <a:solidFill>
                  <a:srgbClr val="404040"/>
                </a:solidFill>
                <a:latin typeface="Arial"/>
              </a:rPr>
              <a:t>umento na síntese e degradação de colesterol;</a:t>
            </a:r>
          </a:p>
          <a:p>
            <a:pPr marL="18900" indent="-342900">
              <a:lnSpc>
                <a:spcPct val="125000"/>
              </a:lnSpc>
              <a:spcBef>
                <a:spcPts val="1001"/>
              </a:spcBef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pt-BR" sz="2000" spc="-1" dirty="0" smtClean="0">
                <a:solidFill>
                  <a:srgbClr val="404040"/>
                </a:solidFill>
                <a:latin typeface="Arial"/>
              </a:rPr>
              <a:t> Aumento de lipólise.</a:t>
            </a:r>
            <a:endParaRPr lang="pt-BR" sz="2000" spc="-1" dirty="0">
              <a:solidFill>
                <a:srgbClr val="404040"/>
              </a:solidFill>
              <a:latin typeface="Arial"/>
              <a:ea typeface="Verdana"/>
            </a:endParaRPr>
          </a:p>
        </p:txBody>
      </p:sp>
      <p:sp>
        <p:nvSpPr>
          <p:cNvPr id="4" name="TextShape 6">
            <a:extLst>
              <a:ext uri="{FF2B5EF4-FFF2-40B4-BE49-F238E27FC236}">
                <a16:creationId xmlns:a16="http://schemas.microsoft.com/office/drawing/2014/main" xmlns="" id="{82E7EB20-C807-170B-3E57-8AB65FD1E8E9}"/>
              </a:ext>
            </a:extLst>
          </p:cNvPr>
          <p:cNvSpPr txBox="1"/>
          <p:nvPr/>
        </p:nvSpPr>
        <p:spPr>
          <a:xfrm>
            <a:off x="6697959" y="5639100"/>
            <a:ext cx="6376680" cy="665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indent="-324000">
              <a:lnSpc>
                <a:spcPct val="125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1200" b="0" strike="noStrike" spc="-1" dirty="0">
                <a:solidFill>
                  <a:srgbClr val="404040"/>
                </a:solidFill>
                <a:latin typeface="Segoe UI"/>
              </a:rPr>
              <a:t>Greenspan FS, 7</a:t>
            </a:r>
            <a:r>
              <a:rPr lang="pt-BR" sz="1200" b="0" strike="noStrike" spc="-1" baseline="14000000" dirty="0">
                <a:solidFill>
                  <a:srgbClr val="404040"/>
                </a:solidFill>
                <a:latin typeface="Segoe UI"/>
              </a:rPr>
              <a:t>a</a:t>
            </a:r>
            <a:r>
              <a:rPr lang="pt-BR" sz="1200" b="0" strike="noStrike" spc="-1" dirty="0">
                <a:solidFill>
                  <a:srgbClr val="404040"/>
                </a:solidFill>
                <a:latin typeface="Segoe UI"/>
              </a:rPr>
              <a:t> edição , 2004</a:t>
            </a:r>
            <a:endParaRPr lang="pt-BR" sz="1200" b="0" strike="noStrike" spc="-1" dirty="0">
              <a:solidFill>
                <a:srgbClr val="404040"/>
              </a:solidFill>
              <a:latin typeface="Segoe UI"/>
              <a:ea typeface="Verdana"/>
            </a:endParaRPr>
          </a:p>
          <a:p>
            <a:pPr indent="-324000">
              <a:lnSpc>
                <a:spcPct val="125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1200" b="0" strike="noStrike" spc="-1" dirty="0">
                <a:solidFill>
                  <a:srgbClr val="404040"/>
                </a:solidFill>
                <a:latin typeface="Segoe UI"/>
                <a:ea typeface="Verdana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Efeitos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biológicos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FA1A8C7-27EA-99E6-BC69-DFB1DDFD7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4116" y="1152211"/>
            <a:ext cx="7286064" cy="5030854"/>
          </a:xfrm>
          <a:prstGeom prst="rect">
            <a:avLst/>
          </a:prstGeom>
        </p:spPr>
      </p:pic>
      <p:sp>
        <p:nvSpPr>
          <p:cNvPr id="4" name="TextShape 6">
            <a:extLst>
              <a:ext uri="{FF2B5EF4-FFF2-40B4-BE49-F238E27FC236}">
                <a16:creationId xmlns:a16="http://schemas.microsoft.com/office/drawing/2014/main" xmlns="" id="{6191B565-4A26-EB7B-8A74-AFC127C6681B}"/>
              </a:ext>
            </a:extLst>
          </p:cNvPr>
          <p:cNvSpPr txBox="1"/>
          <p:nvPr/>
        </p:nvSpPr>
        <p:spPr>
          <a:xfrm>
            <a:off x="1980362" y="6094386"/>
            <a:ext cx="5285433" cy="665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indent="-324000">
              <a:lnSpc>
                <a:spcPct val="125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1200" b="0" strike="noStrike" spc="-1" dirty="0">
                <a:solidFill>
                  <a:srgbClr val="404040"/>
                </a:solidFill>
                <a:latin typeface="Segoe UI"/>
              </a:rPr>
              <a:t>http://www.goldanalisa.com.br/arquivos/Funcao_Tireoidiana[1].pdf</a:t>
            </a:r>
            <a:endParaRPr lang="pt-BR" sz="1200" b="0" strike="noStrike" spc="-1" dirty="0">
              <a:solidFill>
                <a:srgbClr val="404040"/>
              </a:solidFill>
              <a:latin typeface="Segoe UI"/>
              <a:ea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03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 typeface="Arial" panose="020B0604020202020204" pitchFamily="34" charset="0"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ysClr val="windowText" lastClr="000000">
                <a:lumMod val="75000"/>
                <a:lumOff val="25000"/>
              </a:sysClr>
            </a:solidFill>
            <a:effectLst/>
            <a:uLnTx/>
            <a:uFillTx/>
            <a:latin typeface="Calibri" panose="020F0502020204030204"/>
            <a:ea typeface="Verdana" pitchFamily="34" charset="0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973</TotalTime>
  <Words>974</Words>
  <Application>Microsoft Office PowerPoint</Application>
  <PresentationFormat>Personalizar</PresentationFormat>
  <Paragraphs>89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03</vt:lpstr>
      <vt:lpstr>Slide 1</vt:lpstr>
      <vt:lpstr>Tópicos</vt:lpstr>
      <vt:lpstr>Tireóide</vt:lpstr>
      <vt:lpstr>Folículo coloíde: a unidade funcional da tireóide</vt:lpstr>
      <vt:lpstr>Regulação pelo eixo hipotálamo-hipófise- tireóide</vt:lpstr>
      <vt:lpstr>Circulação dos hormônios tireoidianos  e ação no núcleo celular</vt:lpstr>
      <vt:lpstr>Efeitos biológicos</vt:lpstr>
      <vt:lpstr>Efeitos biológicos</vt:lpstr>
      <vt:lpstr>Efeitos biológicos</vt:lpstr>
      <vt:lpstr>Uso racional dos testes</vt:lpstr>
      <vt:lpstr>Uso racional dos testes: TSH na avaliação inicial</vt:lpstr>
      <vt:lpstr>TSH: hormônio tireoestimulante</vt:lpstr>
      <vt:lpstr>T4 e T3 livres</vt:lpstr>
      <vt:lpstr>T3 e T4 totais</vt:lpstr>
      <vt:lpstr>Condições que alteram TBG e T3 e T4 totais</vt:lpstr>
      <vt:lpstr>Substâncias ou drogas que influenciam a função tireoidiana</vt:lpstr>
      <vt:lpstr>Interferência de altas doses de biotina</vt:lpstr>
      <vt:lpstr>Obrigada!!!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tiago</dc:creator>
  <cp:lastModifiedBy>vitoria.santana</cp:lastModifiedBy>
  <cp:revision>133</cp:revision>
  <dcterms:created xsi:type="dcterms:W3CDTF">2017-08-31T14:12:02Z</dcterms:created>
  <dcterms:modified xsi:type="dcterms:W3CDTF">2022-09-28T11:20:48Z</dcterms:modified>
</cp:coreProperties>
</file>