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64" r:id="rId2"/>
    <p:sldId id="257" r:id="rId3"/>
    <p:sldId id="260" r:id="rId4"/>
    <p:sldId id="261" r:id="rId5"/>
    <p:sldId id="259" r:id="rId6"/>
    <p:sldId id="269" r:id="rId7"/>
    <p:sldId id="268" r:id="rId8"/>
    <p:sldId id="267" r:id="rId9"/>
    <p:sldId id="270" r:id="rId10"/>
    <p:sldId id="271" r:id="rId11"/>
    <p:sldId id="278" r:id="rId12"/>
    <p:sldId id="277" r:id="rId13"/>
    <p:sldId id="276" r:id="rId14"/>
    <p:sldId id="275" r:id="rId15"/>
    <p:sldId id="274" r:id="rId16"/>
    <p:sldId id="273" r:id="rId17"/>
    <p:sldId id="272" r:id="rId18"/>
    <p:sldId id="279" r:id="rId19"/>
    <p:sldId id="289" r:id="rId20"/>
    <p:sldId id="265" r:id="rId21"/>
    <p:sldId id="288" r:id="rId22"/>
    <p:sldId id="287" r:id="rId23"/>
    <p:sldId id="286" r:id="rId24"/>
    <p:sldId id="290" r:id="rId25"/>
    <p:sldId id="285" r:id="rId26"/>
    <p:sldId id="284" r:id="rId27"/>
    <p:sldId id="283" r:id="rId28"/>
    <p:sldId id="306" r:id="rId29"/>
    <p:sldId id="307" r:id="rId30"/>
    <p:sldId id="282" r:id="rId31"/>
    <p:sldId id="281" r:id="rId32"/>
    <p:sldId id="280" r:id="rId33"/>
    <p:sldId id="293" r:id="rId34"/>
    <p:sldId id="294" r:id="rId35"/>
    <p:sldId id="304" r:id="rId36"/>
    <p:sldId id="292" r:id="rId37"/>
    <p:sldId id="298" r:id="rId38"/>
    <p:sldId id="299" r:id="rId39"/>
    <p:sldId id="297" r:id="rId40"/>
    <p:sldId id="296" r:id="rId41"/>
    <p:sldId id="300" r:id="rId42"/>
    <p:sldId id="291" r:id="rId43"/>
    <p:sldId id="305" r:id="rId44"/>
    <p:sldId id="266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368AA"/>
    <a:srgbClr val="6F8BBE"/>
    <a:srgbClr val="F2F2F2"/>
    <a:srgbClr val="672E9A"/>
    <a:srgbClr val="FF6600"/>
    <a:srgbClr val="8A90BE"/>
    <a:srgbClr val="AA7BD6"/>
    <a:srgbClr val="068197"/>
    <a:srgbClr val="4F9F9B"/>
    <a:srgbClr val="1A88A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50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6" y="-2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C4286-735E-43FA-A8B4-E26851E0837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00103E8-5A5D-4315-98DB-4266ED0C41F7}">
      <dgm:prSet phldrT="[Texto]"/>
      <dgm:spPr>
        <a:xfrm>
          <a:off x="2254269" y="153699"/>
          <a:ext cx="1442992" cy="9163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TSH e T4livre</a:t>
          </a:r>
        </a:p>
      </dgm:t>
    </dgm:pt>
    <dgm:pt modelId="{0D407E72-B4CF-4DB2-BE0F-E45DF4C9D4D9}" type="parTrans" cxnId="{57631893-11FF-4DA0-9AB5-340B9FCDFC4B}">
      <dgm:prSet/>
      <dgm:spPr/>
      <dgm:t>
        <a:bodyPr/>
        <a:lstStyle/>
        <a:p>
          <a:endParaRPr lang="pt-BR"/>
        </a:p>
      </dgm:t>
    </dgm:pt>
    <dgm:pt modelId="{D6883A9A-12E9-41D3-8620-2436C1872DA1}" type="sibTrans" cxnId="{57631893-11FF-4DA0-9AB5-340B9FCDFC4B}">
      <dgm:prSet/>
      <dgm:spPr/>
      <dgm:t>
        <a:bodyPr/>
        <a:lstStyle/>
        <a:p>
          <a:endParaRPr lang="pt-BR"/>
        </a:p>
      </dgm:t>
    </dgm:pt>
    <dgm:pt modelId="{1FEB281B-B691-42E2-9E13-170E90773B62}">
      <dgm:prSet phldrT="[Texto]"/>
      <dgm:spPr>
        <a:xfrm>
          <a:off x="1372440" y="1489670"/>
          <a:ext cx="1442992" cy="9163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TSH alto e T4livre baixo</a:t>
          </a:r>
        </a:p>
      </dgm:t>
    </dgm:pt>
    <dgm:pt modelId="{D3683B33-170E-4723-A258-1EC24B5F7AB1}" type="parTrans" cxnId="{CCD6228E-1A6C-4BE2-ACC9-30ED4FFF9E2C}">
      <dgm:prSet/>
      <dgm:spPr>
        <a:xfrm>
          <a:off x="1933604" y="917683"/>
          <a:ext cx="881828" cy="419670"/>
        </a:xfr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9280F7E8-4BFB-41A7-BB57-9513D9F7FFD5}" type="sibTrans" cxnId="{CCD6228E-1A6C-4BE2-ACC9-30ED4FFF9E2C}">
      <dgm:prSet/>
      <dgm:spPr/>
      <dgm:t>
        <a:bodyPr/>
        <a:lstStyle/>
        <a:p>
          <a:endParaRPr lang="pt-BR"/>
        </a:p>
      </dgm:t>
    </dgm:pt>
    <dgm:pt modelId="{D79484BB-2D77-496B-BA54-D211FE903AA3}">
      <dgm:prSet phldrT="[Texto]"/>
      <dgm:spPr>
        <a:xfrm>
          <a:off x="1372440" y="2825641"/>
          <a:ext cx="1442992" cy="9163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Hipotireoidismo franco</a:t>
          </a:r>
        </a:p>
      </dgm:t>
    </dgm:pt>
    <dgm:pt modelId="{A79934C8-D7F7-48C9-A751-CC486AEE75AF}" type="parTrans" cxnId="{383FF3C9-85F6-4F81-8907-259122BDD694}">
      <dgm:prSet/>
      <dgm:spPr>
        <a:xfrm>
          <a:off x="1887884" y="2253654"/>
          <a:ext cx="91440" cy="419670"/>
        </a:xfr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05D1BAC6-453B-40E4-BC65-2304524A4BE4}" type="sibTrans" cxnId="{383FF3C9-85F6-4F81-8907-259122BDD694}">
      <dgm:prSet/>
      <dgm:spPr/>
      <dgm:t>
        <a:bodyPr/>
        <a:lstStyle/>
        <a:p>
          <a:endParaRPr lang="pt-BR"/>
        </a:p>
      </dgm:t>
    </dgm:pt>
    <dgm:pt modelId="{F47EC0E7-077C-4FF5-BC06-6595128639F4}">
      <dgm:prSet phldrT="[Texto]"/>
      <dgm:spPr>
        <a:xfrm>
          <a:off x="3136098" y="1489670"/>
          <a:ext cx="1442992" cy="9163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TSH alto e T4livre normal</a:t>
          </a:r>
        </a:p>
      </dgm:t>
    </dgm:pt>
    <dgm:pt modelId="{D03E6C8C-1120-4907-AC26-3C37A9120070}" type="parTrans" cxnId="{15C3B83B-A7CD-4DF9-882A-A7879A10780B}">
      <dgm:prSet/>
      <dgm:spPr>
        <a:xfrm>
          <a:off x="2815433" y="917683"/>
          <a:ext cx="881828" cy="419670"/>
        </a:xfr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B092DD71-AEA9-4630-9D3F-39BEEA9FA9EA}" type="sibTrans" cxnId="{15C3B83B-A7CD-4DF9-882A-A7879A10780B}">
      <dgm:prSet/>
      <dgm:spPr/>
      <dgm:t>
        <a:bodyPr/>
        <a:lstStyle/>
        <a:p>
          <a:endParaRPr lang="pt-BR"/>
        </a:p>
      </dgm:t>
    </dgm:pt>
    <dgm:pt modelId="{B01A09C8-805A-4CE9-B458-FEAB8504C493}">
      <dgm:prSet phldrT="[Texto]"/>
      <dgm:spPr>
        <a:xfrm>
          <a:off x="3136098" y="2825641"/>
          <a:ext cx="1442992" cy="9163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Hipotireoidismo </a:t>
          </a:r>
          <a:r>
            <a:rPr lang="pt-BR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subclinico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3589A8B-8112-4213-BC5C-287816B3F7DB}" type="parTrans" cxnId="{DE105805-F549-404B-8E81-4549BDF4AC27}">
      <dgm:prSet/>
      <dgm:spPr>
        <a:xfrm>
          <a:off x="3651542" y="2253654"/>
          <a:ext cx="91440" cy="419670"/>
        </a:xfr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29B5C654-3AD6-4195-B78F-B2AE5DD45639}" type="sibTrans" cxnId="{DE105805-F549-404B-8E81-4549BDF4AC27}">
      <dgm:prSet/>
      <dgm:spPr/>
      <dgm:t>
        <a:bodyPr/>
        <a:lstStyle/>
        <a:p>
          <a:endParaRPr lang="pt-BR"/>
        </a:p>
      </dgm:t>
    </dgm:pt>
    <dgm:pt modelId="{59A1F1CD-6DA2-4C2B-94D0-54CFD520F021}" type="pres">
      <dgm:prSet presAssocID="{9AEC4286-735E-43FA-A8B4-E26851E083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B07F769-EB41-4792-A0E8-7AC30CF90CAE}" type="pres">
      <dgm:prSet presAssocID="{F00103E8-5A5D-4315-98DB-4266ED0C41F7}" presName="hierRoot1" presStyleCnt="0"/>
      <dgm:spPr/>
    </dgm:pt>
    <dgm:pt modelId="{2123DA72-A828-48CB-ABE8-DDA2A6B8C265}" type="pres">
      <dgm:prSet presAssocID="{F00103E8-5A5D-4315-98DB-4266ED0C41F7}" presName="composite" presStyleCnt="0"/>
      <dgm:spPr/>
    </dgm:pt>
    <dgm:pt modelId="{9E84FCAE-67F7-4028-9279-B8B5F8190A1A}" type="pres">
      <dgm:prSet presAssocID="{F00103E8-5A5D-4315-98DB-4266ED0C41F7}" presName="background" presStyleLbl="node0" presStyleIdx="0" presStyleCnt="1"/>
      <dgm:spPr>
        <a:xfrm>
          <a:off x="2093937" y="1383"/>
          <a:ext cx="1442992" cy="91630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EFD7DB8-587D-49C6-B850-4B6B1058B18A}" type="pres">
      <dgm:prSet presAssocID="{F00103E8-5A5D-4315-98DB-4266ED0C41F7}" presName="text" presStyleLbl="fgAcc0" presStyleIdx="0" presStyleCnt="1" custScaleX="70911" custScaleY="3369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CDA8ECE6-97F6-4366-8509-82A598D806D1}" type="pres">
      <dgm:prSet presAssocID="{F00103E8-5A5D-4315-98DB-4266ED0C41F7}" presName="hierChild2" presStyleCnt="0"/>
      <dgm:spPr/>
    </dgm:pt>
    <dgm:pt modelId="{0F321AD5-C8C3-4BD9-80AE-E64D24A72B02}" type="pres">
      <dgm:prSet presAssocID="{D3683B33-170E-4723-A258-1EC24B5F7AB1}" presName="Name10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881828" y="0"/>
              </a:moveTo>
              <a:lnTo>
                <a:pt x="881828" y="285993"/>
              </a:lnTo>
              <a:lnTo>
                <a:pt x="0" y="285993"/>
              </a:lnTo>
              <a:lnTo>
                <a:pt x="0" y="41967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A5F1DF11-6004-4E93-B5CD-0C36A6AA424B}" type="pres">
      <dgm:prSet presAssocID="{1FEB281B-B691-42E2-9E13-170E90773B62}" presName="hierRoot2" presStyleCnt="0"/>
      <dgm:spPr/>
    </dgm:pt>
    <dgm:pt modelId="{E30F4050-E5F6-4AFC-A27B-10F851EC216C}" type="pres">
      <dgm:prSet presAssocID="{1FEB281B-B691-42E2-9E13-170E90773B62}" presName="composite2" presStyleCnt="0"/>
      <dgm:spPr/>
    </dgm:pt>
    <dgm:pt modelId="{EC2D0E20-DE26-4CFC-B1D9-D2D9C0D40928}" type="pres">
      <dgm:prSet presAssocID="{1FEB281B-B691-42E2-9E13-170E90773B62}" presName="background2" presStyleLbl="node2" presStyleIdx="0" presStyleCnt="2"/>
      <dgm:spPr>
        <a:xfrm>
          <a:off x="1212108" y="1337354"/>
          <a:ext cx="1442992" cy="91630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32CD327-CC20-48DF-9773-30C7FD7ADBE9}" type="pres">
      <dgm:prSet presAssocID="{1FEB281B-B691-42E2-9E13-170E90773B62}" presName="text2" presStyleLbl="fgAcc2" presStyleIdx="0" presStyleCnt="2" custScaleX="53051" custScaleY="3996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727F0264-DAE4-44FB-8D41-3F336BA24A98}" type="pres">
      <dgm:prSet presAssocID="{1FEB281B-B691-42E2-9E13-170E90773B62}" presName="hierChild3" presStyleCnt="0"/>
      <dgm:spPr/>
    </dgm:pt>
    <dgm:pt modelId="{EDCAE242-7D83-432B-9FF5-0AA88EE72817}" type="pres">
      <dgm:prSet presAssocID="{A79934C8-D7F7-48C9-A751-CC486AEE75AF}" presName="Name1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67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EC8A9496-F247-43E7-ABF6-92FCA97792C1}" type="pres">
      <dgm:prSet presAssocID="{D79484BB-2D77-496B-BA54-D211FE903AA3}" presName="hierRoot3" presStyleCnt="0"/>
      <dgm:spPr/>
    </dgm:pt>
    <dgm:pt modelId="{85D27E9B-1E23-41BB-A6E3-E43F662C4B8B}" type="pres">
      <dgm:prSet presAssocID="{D79484BB-2D77-496B-BA54-D211FE903AA3}" presName="composite3" presStyleCnt="0"/>
      <dgm:spPr/>
    </dgm:pt>
    <dgm:pt modelId="{3E7CCC5E-22B5-4ADB-AF37-6AEFB5173948}" type="pres">
      <dgm:prSet presAssocID="{D79484BB-2D77-496B-BA54-D211FE903AA3}" presName="background3" presStyleLbl="node3" presStyleIdx="0" presStyleCnt="2"/>
      <dgm:spPr>
        <a:xfrm>
          <a:off x="1212108" y="2673325"/>
          <a:ext cx="1442992" cy="91630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B610846-A74B-4012-A4D2-A65E84CB4166}" type="pres">
      <dgm:prSet presAssocID="{D79484BB-2D77-496B-BA54-D211FE903AA3}" presName="text3" presStyleLbl="fgAcc3" presStyleIdx="0" presStyleCnt="2" custScaleX="66534" custScaleY="49574" custLinFactNeighborX="7629" custLinFactNeighborY="7768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BDA40FB8-FF4A-421A-AEAF-E442796E87C9}" type="pres">
      <dgm:prSet presAssocID="{D79484BB-2D77-496B-BA54-D211FE903AA3}" presName="hierChild4" presStyleCnt="0"/>
      <dgm:spPr/>
    </dgm:pt>
    <dgm:pt modelId="{77F45874-58ED-4FDA-9B05-75FB00ADBA40}" type="pres">
      <dgm:prSet presAssocID="{D03E6C8C-1120-4907-AC26-3C37A9120070}" presName="Name10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993"/>
              </a:lnTo>
              <a:lnTo>
                <a:pt x="881828" y="285993"/>
              </a:lnTo>
              <a:lnTo>
                <a:pt x="881828" y="41967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2C71561A-0B95-4BD3-B9B7-50D1E0D90360}" type="pres">
      <dgm:prSet presAssocID="{F47EC0E7-077C-4FF5-BC06-6595128639F4}" presName="hierRoot2" presStyleCnt="0"/>
      <dgm:spPr/>
    </dgm:pt>
    <dgm:pt modelId="{B251A1E9-57DC-493F-A88B-F9C0AC96D9D6}" type="pres">
      <dgm:prSet presAssocID="{F47EC0E7-077C-4FF5-BC06-6595128639F4}" presName="composite2" presStyleCnt="0"/>
      <dgm:spPr/>
    </dgm:pt>
    <dgm:pt modelId="{2186AB5F-81C4-40DE-92C3-AB0D97BBAA36}" type="pres">
      <dgm:prSet presAssocID="{F47EC0E7-077C-4FF5-BC06-6595128639F4}" presName="background2" presStyleLbl="node2" presStyleIdx="1" presStyleCnt="2"/>
      <dgm:spPr>
        <a:xfrm>
          <a:off x="2975766" y="1337354"/>
          <a:ext cx="1442992" cy="91630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6043898-F31F-45A8-8D5F-EC47EB88F47A}" type="pres">
      <dgm:prSet presAssocID="{F47EC0E7-077C-4FF5-BC06-6595128639F4}" presName="text2" presStyleLbl="fgAcc2" presStyleIdx="1" presStyleCnt="2" custScaleX="51718" custScaleY="4370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67BD3B0E-B8FB-4DD6-BC38-2B9CF06C6661}" type="pres">
      <dgm:prSet presAssocID="{F47EC0E7-077C-4FF5-BC06-6595128639F4}" presName="hierChild3" presStyleCnt="0"/>
      <dgm:spPr/>
    </dgm:pt>
    <dgm:pt modelId="{7626B6C3-D641-4718-AF25-E91A102A2063}" type="pres">
      <dgm:prSet presAssocID="{43589A8B-8112-4213-BC5C-287816B3F7DB}" presName="Name17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67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D7CA1DC1-8AA1-4D80-A62B-3546747E6007}" type="pres">
      <dgm:prSet presAssocID="{B01A09C8-805A-4CE9-B458-FEAB8504C493}" presName="hierRoot3" presStyleCnt="0"/>
      <dgm:spPr/>
    </dgm:pt>
    <dgm:pt modelId="{1BA41065-CED0-4C70-8701-854C7C9ACCA9}" type="pres">
      <dgm:prSet presAssocID="{B01A09C8-805A-4CE9-B458-FEAB8504C493}" presName="composite3" presStyleCnt="0"/>
      <dgm:spPr/>
    </dgm:pt>
    <dgm:pt modelId="{370EA12B-9B0C-4F14-8B0B-B58F2434B2AF}" type="pres">
      <dgm:prSet presAssocID="{B01A09C8-805A-4CE9-B458-FEAB8504C493}" presName="background3" presStyleLbl="node3" presStyleIdx="1" presStyleCnt="2"/>
      <dgm:spPr>
        <a:xfrm>
          <a:off x="2975766" y="2673325"/>
          <a:ext cx="1442992" cy="91630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A3112EC-6750-4BF5-8800-E697DB04A0F3}" type="pres">
      <dgm:prSet presAssocID="{B01A09C8-805A-4CE9-B458-FEAB8504C493}" presName="text3" presStyleLbl="fgAcc3" presStyleIdx="1" presStyleCnt="2" custScaleX="63275" custScaleY="3571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58A9F5AD-73DD-4371-BE6C-C3BAE19B7E44}" type="pres">
      <dgm:prSet presAssocID="{B01A09C8-805A-4CE9-B458-FEAB8504C493}" presName="hierChild4" presStyleCnt="0"/>
      <dgm:spPr/>
    </dgm:pt>
  </dgm:ptLst>
  <dgm:cxnLst>
    <dgm:cxn modelId="{1B42C13B-C1F4-4F89-B186-0B29A514AFC3}" type="presOf" srcId="{F47EC0E7-077C-4FF5-BC06-6595128639F4}" destId="{26043898-F31F-45A8-8D5F-EC47EB88F47A}" srcOrd="0" destOrd="0" presId="urn:microsoft.com/office/officeart/2005/8/layout/hierarchy1"/>
    <dgm:cxn modelId="{DB807C80-2A85-4B91-A063-F4E6C01827AE}" type="presOf" srcId="{9AEC4286-735E-43FA-A8B4-E26851E0837B}" destId="{59A1F1CD-6DA2-4C2B-94D0-54CFD520F021}" srcOrd="0" destOrd="0" presId="urn:microsoft.com/office/officeart/2005/8/layout/hierarchy1"/>
    <dgm:cxn modelId="{15C3B83B-A7CD-4DF9-882A-A7879A10780B}" srcId="{F00103E8-5A5D-4315-98DB-4266ED0C41F7}" destId="{F47EC0E7-077C-4FF5-BC06-6595128639F4}" srcOrd="1" destOrd="0" parTransId="{D03E6C8C-1120-4907-AC26-3C37A9120070}" sibTransId="{B092DD71-AEA9-4630-9D3F-39BEEA9FA9EA}"/>
    <dgm:cxn modelId="{1FA7C143-AE18-47B8-852A-A6871BD60A3A}" type="presOf" srcId="{D3683B33-170E-4723-A258-1EC24B5F7AB1}" destId="{0F321AD5-C8C3-4BD9-80AE-E64D24A72B02}" srcOrd="0" destOrd="0" presId="urn:microsoft.com/office/officeart/2005/8/layout/hierarchy1"/>
    <dgm:cxn modelId="{3604C417-8AD1-4D0B-9867-0B3E270BDF5B}" type="presOf" srcId="{1FEB281B-B691-42E2-9E13-170E90773B62}" destId="{D32CD327-CC20-48DF-9773-30C7FD7ADBE9}" srcOrd="0" destOrd="0" presId="urn:microsoft.com/office/officeart/2005/8/layout/hierarchy1"/>
    <dgm:cxn modelId="{F9BA4D93-55F1-405E-AD1B-FE9F52811701}" type="presOf" srcId="{D03E6C8C-1120-4907-AC26-3C37A9120070}" destId="{77F45874-58ED-4FDA-9B05-75FB00ADBA40}" srcOrd="0" destOrd="0" presId="urn:microsoft.com/office/officeart/2005/8/layout/hierarchy1"/>
    <dgm:cxn modelId="{DE105805-F549-404B-8E81-4549BDF4AC27}" srcId="{F47EC0E7-077C-4FF5-BC06-6595128639F4}" destId="{B01A09C8-805A-4CE9-B458-FEAB8504C493}" srcOrd="0" destOrd="0" parTransId="{43589A8B-8112-4213-BC5C-287816B3F7DB}" sibTransId="{29B5C654-3AD6-4195-B78F-B2AE5DD45639}"/>
    <dgm:cxn modelId="{BEBBD7E6-753D-494D-A578-56797DEA21EF}" type="presOf" srcId="{43589A8B-8112-4213-BC5C-287816B3F7DB}" destId="{7626B6C3-D641-4718-AF25-E91A102A2063}" srcOrd="0" destOrd="0" presId="urn:microsoft.com/office/officeart/2005/8/layout/hierarchy1"/>
    <dgm:cxn modelId="{CCD6228E-1A6C-4BE2-ACC9-30ED4FFF9E2C}" srcId="{F00103E8-5A5D-4315-98DB-4266ED0C41F7}" destId="{1FEB281B-B691-42E2-9E13-170E90773B62}" srcOrd="0" destOrd="0" parTransId="{D3683B33-170E-4723-A258-1EC24B5F7AB1}" sibTransId="{9280F7E8-4BFB-41A7-BB57-9513D9F7FFD5}"/>
    <dgm:cxn modelId="{7B35EF4D-1A08-4115-A90D-61E167B3C6D8}" type="presOf" srcId="{D79484BB-2D77-496B-BA54-D211FE903AA3}" destId="{1B610846-A74B-4012-A4D2-A65E84CB4166}" srcOrd="0" destOrd="0" presId="urn:microsoft.com/office/officeart/2005/8/layout/hierarchy1"/>
    <dgm:cxn modelId="{3F5ADEAE-6057-4C09-AE78-3750F7DF3319}" type="presOf" srcId="{B01A09C8-805A-4CE9-B458-FEAB8504C493}" destId="{DA3112EC-6750-4BF5-8800-E697DB04A0F3}" srcOrd="0" destOrd="0" presId="urn:microsoft.com/office/officeart/2005/8/layout/hierarchy1"/>
    <dgm:cxn modelId="{25726FA4-51FC-4660-A6EB-6A0FCCD2B86E}" type="presOf" srcId="{F00103E8-5A5D-4315-98DB-4266ED0C41F7}" destId="{6EFD7DB8-587D-49C6-B850-4B6B1058B18A}" srcOrd="0" destOrd="0" presId="urn:microsoft.com/office/officeart/2005/8/layout/hierarchy1"/>
    <dgm:cxn modelId="{60DC6B68-1F46-4973-8556-9978CE5CC6A9}" type="presOf" srcId="{A79934C8-D7F7-48C9-A751-CC486AEE75AF}" destId="{EDCAE242-7D83-432B-9FF5-0AA88EE72817}" srcOrd="0" destOrd="0" presId="urn:microsoft.com/office/officeart/2005/8/layout/hierarchy1"/>
    <dgm:cxn modelId="{383FF3C9-85F6-4F81-8907-259122BDD694}" srcId="{1FEB281B-B691-42E2-9E13-170E90773B62}" destId="{D79484BB-2D77-496B-BA54-D211FE903AA3}" srcOrd="0" destOrd="0" parTransId="{A79934C8-D7F7-48C9-A751-CC486AEE75AF}" sibTransId="{05D1BAC6-453B-40E4-BC65-2304524A4BE4}"/>
    <dgm:cxn modelId="{57631893-11FF-4DA0-9AB5-340B9FCDFC4B}" srcId="{9AEC4286-735E-43FA-A8B4-E26851E0837B}" destId="{F00103E8-5A5D-4315-98DB-4266ED0C41F7}" srcOrd="0" destOrd="0" parTransId="{0D407E72-B4CF-4DB2-BE0F-E45DF4C9D4D9}" sibTransId="{D6883A9A-12E9-41D3-8620-2436C1872DA1}"/>
    <dgm:cxn modelId="{E070B219-F190-4159-A93C-B9CF70A4E601}" type="presParOf" srcId="{59A1F1CD-6DA2-4C2B-94D0-54CFD520F021}" destId="{9B07F769-EB41-4792-A0E8-7AC30CF90CAE}" srcOrd="0" destOrd="0" presId="urn:microsoft.com/office/officeart/2005/8/layout/hierarchy1"/>
    <dgm:cxn modelId="{A0AD97FA-03A5-4B17-8871-F86CCC65BAE5}" type="presParOf" srcId="{9B07F769-EB41-4792-A0E8-7AC30CF90CAE}" destId="{2123DA72-A828-48CB-ABE8-DDA2A6B8C265}" srcOrd="0" destOrd="0" presId="urn:microsoft.com/office/officeart/2005/8/layout/hierarchy1"/>
    <dgm:cxn modelId="{317652F9-B3A3-4780-9A3D-18B4048C6036}" type="presParOf" srcId="{2123DA72-A828-48CB-ABE8-DDA2A6B8C265}" destId="{9E84FCAE-67F7-4028-9279-B8B5F8190A1A}" srcOrd="0" destOrd="0" presId="urn:microsoft.com/office/officeart/2005/8/layout/hierarchy1"/>
    <dgm:cxn modelId="{FC9C6BD2-2693-42D6-A4DA-E31DEC00AE1C}" type="presParOf" srcId="{2123DA72-A828-48CB-ABE8-DDA2A6B8C265}" destId="{6EFD7DB8-587D-49C6-B850-4B6B1058B18A}" srcOrd="1" destOrd="0" presId="urn:microsoft.com/office/officeart/2005/8/layout/hierarchy1"/>
    <dgm:cxn modelId="{53E7C0E5-FB64-416A-A628-5460ED6F3C5A}" type="presParOf" srcId="{9B07F769-EB41-4792-A0E8-7AC30CF90CAE}" destId="{CDA8ECE6-97F6-4366-8509-82A598D806D1}" srcOrd="1" destOrd="0" presId="urn:microsoft.com/office/officeart/2005/8/layout/hierarchy1"/>
    <dgm:cxn modelId="{B7DC5BDE-61AD-4BCF-9840-8656090CA0FB}" type="presParOf" srcId="{CDA8ECE6-97F6-4366-8509-82A598D806D1}" destId="{0F321AD5-C8C3-4BD9-80AE-E64D24A72B02}" srcOrd="0" destOrd="0" presId="urn:microsoft.com/office/officeart/2005/8/layout/hierarchy1"/>
    <dgm:cxn modelId="{C33CE48B-2A02-44F7-8914-28C8A885870E}" type="presParOf" srcId="{CDA8ECE6-97F6-4366-8509-82A598D806D1}" destId="{A5F1DF11-6004-4E93-B5CD-0C36A6AA424B}" srcOrd="1" destOrd="0" presId="urn:microsoft.com/office/officeart/2005/8/layout/hierarchy1"/>
    <dgm:cxn modelId="{58BFB64A-0B83-4180-A683-2668A5F7D922}" type="presParOf" srcId="{A5F1DF11-6004-4E93-B5CD-0C36A6AA424B}" destId="{E30F4050-E5F6-4AFC-A27B-10F851EC216C}" srcOrd="0" destOrd="0" presId="urn:microsoft.com/office/officeart/2005/8/layout/hierarchy1"/>
    <dgm:cxn modelId="{CA487080-306B-415F-8CD7-D1B37D195F5E}" type="presParOf" srcId="{E30F4050-E5F6-4AFC-A27B-10F851EC216C}" destId="{EC2D0E20-DE26-4CFC-B1D9-D2D9C0D40928}" srcOrd="0" destOrd="0" presId="urn:microsoft.com/office/officeart/2005/8/layout/hierarchy1"/>
    <dgm:cxn modelId="{8609772E-D913-405C-B147-321277BFC48B}" type="presParOf" srcId="{E30F4050-E5F6-4AFC-A27B-10F851EC216C}" destId="{D32CD327-CC20-48DF-9773-30C7FD7ADBE9}" srcOrd="1" destOrd="0" presId="urn:microsoft.com/office/officeart/2005/8/layout/hierarchy1"/>
    <dgm:cxn modelId="{2AE2E216-62F4-402C-B8EC-0E81E50C48F2}" type="presParOf" srcId="{A5F1DF11-6004-4E93-B5CD-0C36A6AA424B}" destId="{727F0264-DAE4-44FB-8D41-3F336BA24A98}" srcOrd="1" destOrd="0" presId="urn:microsoft.com/office/officeart/2005/8/layout/hierarchy1"/>
    <dgm:cxn modelId="{52886D78-8860-47EC-AB39-B87B4BA19E04}" type="presParOf" srcId="{727F0264-DAE4-44FB-8D41-3F336BA24A98}" destId="{EDCAE242-7D83-432B-9FF5-0AA88EE72817}" srcOrd="0" destOrd="0" presId="urn:microsoft.com/office/officeart/2005/8/layout/hierarchy1"/>
    <dgm:cxn modelId="{5CE305D2-B6C4-4131-ABB9-DCDC482F7E8B}" type="presParOf" srcId="{727F0264-DAE4-44FB-8D41-3F336BA24A98}" destId="{EC8A9496-F247-43E7-ABF6-92FCA97792C1}" srcOrd="1" destOrd="0" presId="urn:microsoft.com/office/officeart/2005/8/layout/hierarchy1"/>
    <dgm:cxn modelId="{42387086-FC52-414B-9EDF-F7B61FE2DC71}" type="presParOf" srcId="{EC8A9496-F247-43E7-ABF6-92FCA97792C1}" destId="{85D27E9B-1E23-41BB-A6E3-E43F662C4B8B}" srcOrd="0" destOrd="0" presId="urn:microsoft.com/office/officeart/2005/8/layout/hierarchy1"/>
    <dgm:cxn modelId="{69F6A83E-DD77-43BA-822F-295F31619437}" type="presParOf" srcId="{85D27E9B-1E23-41BB-A6E3-E43F662C4B8B}" destId="{3E7CCC5E-22B5-4ADB-AF37-6AEFB5173948}" srcOrd="0" destOrd="0" presId="urn:microsoft.com/office/officeart/2005/8/layout/hierarchy1"/>
    <dgm:cxn modelId="{DAB0AD54-1517-40D6-B32F-FE6E5FAE81E0}" type="presParOf" srcId="{85D27E9B-1E23-41BB-A6E3-E43F662C4B8B}" destId="{1B610846-A74B-4012-A4D2-A65E84CB4166}" srcOrd="1" destOrd="0" presId="urn:microsoft.com/office/officeart/2005/8/layout/hierarchy1"/>
    <dgm:cxn modelId="{4B6227CE-6C09-44B7-AAC2-02243F9DF487}" type="presParOf" srcId="{EC8A9496-F247-43E7-ABF6-92FCA97792C1}" destId="{BDA40FB8-FF4A-421A-AEAF-E442796E87C9}" srcOrd="1" destOrd="0" presId="urn:microsoft.com/office/officeart/2005/8/layout/hierarchy1"/>
    <dgm:cxn modelId="{329E6DCD-8E2A-4928-B351-5609DDA7A0F7}" type="presParOf" srcId="{CDA8ECE6-97F6-4366-8509-82A598D806D1}" destId="{77F45874-58ED-4FDA-9B05-75FB00ADBA40}" srcOrd="2" destOrd="0" presId="urn:microsoft.com/office/officeart/2005/8/layout/hierarchy1"/>
    <dgm:cxn modelId="{CFBDA109-9D0E-4628-AD4E-E359FEAEF3FC}" type="presParOf" srcId="{CDA8ECE6-97F6-4366-8509-82A598D806D1}" destId="{2C71561A-0B95-4BD3-B9B7-50D1E0D90360}" srcOrd="3" destOrd="0" presId="urn:microsoft.com/office/officeart/2005/8/layout/hierarchy1"/>
    <dgm:cxn modelId="{AEFC4FF7-3149-4C8C-9DE4-00C501B99836}" type="presParOf" srcId="{2C71561A-0B95-4BD3-B9B7-50D1E0D90360}" destId="{B251A1E9-57DC-493F-A88B-F9C0AC96D9D6}" srcOrd="0" destOrd="0" presId="urn:microsoft.com/office/officeart/2005/8/layout/hierarchy1"/>
    <dgm:cxn modelId="{4C97B585-1E89-451D-902D-7E44E46C0514}" type="presParOf" srcId="{B251A1E9-57DC-493F-A88B-F9C0AC96D9D6}" destId="{2186AB5F-81C4-40DE-92C3-AB0D97BBAA36}" srcOrd="0" destOrd="0" presId="urn:microsoft.com/office/officeart/2005/8/layout/hierarchy1"/>
    <dgm:cxn modelId="{7988AB75-1FEA-4955-92B2-38CBF94FC360}" type="presParOf" srcId="{B251A1E9-57DC-493F-A88B-F9C0AC96D9D6}" destId="{26043898-F31F-45A8-8D5F-EC47EB88F47A}" srcOrd="1" destOrd="0" presId="urn:microsoft.com/office/officeart/2005/8/layout/hierarchy1"/>
    <dgm:cxn modelId="{A4C6D01F-1A8E-4214-B12E-90B6C01D511F}" type="presParOf" srcId="{2C71561A-0B95-4BD3-B9B7-50D1E0D90360}" destId="{67BD3B0E-B8FB-4DD6-BC38-2B9CF06C6661}" srcOrd="1" destOrd="0" presId="urn:microsoft.com/office/officeart/2005/8/layout/hierarchy1"/>
    <dgm:cxn modelId="{1922F546-B1BC-42CD-A504-DF90AF906972}" type="presParOf" srcId="{67BD3B0E-B8FB-4DD6-BC38-2B9CF06C6661}" destId="{7626B6C3-D641-4718-AF25-E91A102A2063}" srcOrd="0" destOrd="0" presId="urn:microsoft.com/office/officeart/2005/8/layout/hierarchy1"/>
    <dgm:cxn modelId="{6C7379F5-41D8-41EE-B123-266910406D64}" type="presParOf" srcId="{67BD3B0E-B8FB-4DD6-BC38-2B9CF06C6661}" destId="{D7CA1DC1-8AA1-4D80-A62B-3546747E6007}" srcOrd="1" destOrd="0" presId="urn:microsoft.com/office/officeart/2005/8/layout/hierarchy1"/>
    <dgm:cxn modelId="{85E8FDAE-A757-4549-9A8E-B581B7551F0C}" type="presParOf" srcId="{D7CA1DC1-8AA1-4D80-A62B-3546747E6007}" destId="{1BA41065-CED0-4C70-8701-854C7C9ACCA9}" srcOrd="0" destOrd="0" presId="urn:microsoft.com/office/officeart/2005/8/layout/hierarchy1"/>
    <dgm:cxn modelId="{D8E38015-96AB-4E13-9654-0BDBB3F88C9F}" type="presParOf" srcId="{1BA41065-CED0-4C70-8701-854C7C9ACCA9}" destId="{370EA12B-9B0C-4F14-8B0B-B58F2434B2AF}" srcOrd="0" destOrd="0" presId="urn:microsoft.com/office/officeart/2005/8/layout/hierarchy1"/>
    <dgm:cxn modelId="{DDA0ECC5-D45E-45ED-852A-7D25680BA72E}" type="presParOf" srcId="{1BA41065-CED0-4C70-8701-854C7C9ACCA9}" destId="{DA3112EC-6750-4BF5-8800-E697DB04A0F3}" srcOrd="1" destOrd="0" presId="urn:microsoft.com/office/officeart/2005/8/layout/hierarchy1"/>
    <dgm:cxn modelId="{4CC1B75A-03AA-4C64-99AF-22CFF59D858E}" type="presParOf" srcId="{D7CA1DC1-8AA1-4D80-A62B-3546747E6007}" destId="{58A9F5AD-73DD-4371-BE6C-C3BAE19B7E44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19911-E978-4D05-9E17-4FAC463E7C8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7D22C5B-BD5F-4A35-8BBA-2D6938F4DBF9}">
      <dgm:prSet phldrT="[Texto]" custT="1"/>
      <dgm:spPr>
        <a:xfrm>
          <a:off x="1919657" y="136961"/>
          <a:ext cx="1285042" cy="81600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TSH e T4livre </a:t>
          </a:r>
        </a:p>
      </dgm:t>
    </dgm:pt>
    <dgm:pt modelId="{2EF80220-EA04-4BA8-A2D2-11A95E0FED25}" type="parTrans" cxnId="{B9659870-7EBC-4255-B55E-5F8D65D4CA7C}">
      <dgm:prSet/>
      <dgm:spPr/>
      <dgm:t>
        <a:bodyPr/>
        <a:lstStyle/>
        <a:p>
          <a:endParaRPr lang="pt-BR"/>
        </a:p>
      </dgm:t>
    </dgm:pt>
    <dgm:pt modelId="{02D5646A-2BBE-4362-97DF-C9B456BB6B90}" type="sibTrans" cxnId="{B9659870-7EBC-4255-B55E-5F8D65D4CA7C}">
      <dgm:prSet/>
      <dgm:spPr/>
      <dgm:t>
        <a:bodyPr/>
        <a:lstStyle/>
        <a:p>
          <a:endParaRPr lang="pt-BR"/>
        </a:p>
      </dgm:t>
    </dgm:pt>
    <dgm:pt modelId="{5E35BA9B-4B86-46A6-950D-9556809A15CD}">
      <dgm:prSet phldrT="[Texto]" custT="1"/>
      <dgm:spPr>
        <a:xfrm>
          <a:off x="1134354" y="1326695"/>
          <a:ext cx="1285042" cy="81600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TSH normal e T4livre baixo </a:t>
          </a:r>
        </a:p>
      </dgm:t>
    </dgm:pt>
    <dgm:pt modelId="{0931EAF8-56E7-45A5-BA0A-928683A86C8E}" type="parTrans" cxnId="{CEDC9B82-3A15-4A82-B365-918B63128992}">
      <dgm:prSet/>
      <dgm:spPr>
        <a:xfrm>
          <a:off x="1634092" y="817319"/>
          <a:ext cx="785303" cy="373733"/>
        </a:xfr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089C77D4-F384-4ED6-9D8B-BCEC0037117C}" type="sibTrans" cxnId="{CEDC9B82-3A15-4A82-B365-918B63128992}">
      <dgm:prSet/>
      <dgm:spPr/>
      <dgm:t>
        <a:bodyPr/>
        <a:lstStyle/>
        <a:p>
          <a:endParaRPr lang="pt-BR"/>
        </a:p>
      </dgm:t>
    </dgm:pt>
    <dgm:pt modelId="{A9807F46-BF7E-4157-BC76-AB8B70015DDA}">
      <dgm:prSet phldrT="[Texto]" custT="1"/>
      <dgm:spPr>
        <a:xfrm>
          <a:off x="1134354" y="2516430"/>
          <a:ext cx="1285042" cy="81600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Hipotireoidismo central</a:t>
          </a:r>
        </a:p>
        <a:p>
          <a:pPr>
            <a:buNone/>
          </a:pPr>
          <a:r>
            <a:rPr lang="pt-BR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doença não tireoidiana</a:t>
          </a:r>
        </a:p>
        <a:p>
          <a:pPr>
            <a:buNone/>
          </a:pPr>
          <a:r>
            <a:rPr lang="pt-BR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Efeito de medicação</a:t>
          </a:r>
        </a:p>
      </dgm:t>
    </dgm:pt>
    <dgm:pt modelId="{03B8D7D6-A500-40E8-8D14-8C7A85A7CE20}" type="parTrans" cxnId="{DEE16907-C308-4AE6-9BEA-529880A46E28}">
      <dgm:prSet/>
      <dgm:spPr>
        <a:xfrm>
          <a:off x="1588372" y="2007054"/>
          <a:ext cx="91440" cy="373733"/>
        </a:xfr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63A2029B-05D3-4EB6-A645-E85068306B22}" type="sibTrans" cxnId="{DEE16907-C308-4AE6-9BEA-529880A46E28}">
      <dgm:prSet/>
      <dgm:spPr/>
      <dgm:t>
        <a:bodyPr/>
        <a:lstStyle/>
        <a:p>
          <a:endParaRPr lang="pt-BR"/>
        </a:p>
      </dgm:t>
    </dgm:pt>
    <dgm:pt modelId="{2F995EF1-BDB1-41EB-89D6-6B72A54D33CC}">
      <dgm:prSet phldrT="[Texto]" custT="1"/>
      <dgm:spPr>
        <a:xfrm>
          <a:off x="2704961" y="1326695"/>
          <a:ext cx="1285042" cy="81600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TSH normal e T4livre normal </a:t>
          </a:r>
        </a:p>
      </dgm:t>
    </dgm:pt>
    <dgm:pt modelId="{2F03D022-D35E-4BEB-800F-683B70CD63C0}" type="parTrans" cxnId="{9ED408BB-936E-4465-BFC0-1A61C8D660A0}">
      <dgm:prSet/>
      <dgm:spPr>
        <a:xfrm>
          <a:off x="2419396" y="817319"/>
          <a:ext cx="785303" cy="373733"/>
        </a:xfr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0C402DF0-5053-494B-858F-B78DB6C48882}" type="sibTrans" cxnId="{9ED408BB-936E-4465-BFC0-1A61C8D660A0}">
      <dgm:prSet/>
      <dgm:spPr/>
      <dgm:t>
        <a:bodyPr/>
        <a:lstStyle/>
        <a:p>
          <a:endParaRPr lang="pt-BR"/>
        </a:p>
      </dgm:t>
    </dgm:pt>
    <dgm:pt modelId="{5587E6FB-3C98-47C9-A066-C9E1A18618A6}">
      <dgm:prSet phldrT="[Texto]" custT="1"/>
      <dgm:spPr>
        <a:xfrm>
          <a:off x="2704961" y="2516430"/>
          <a:ext cx="1285042" cy="81600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Normal</a:t>
          </a:r>
          <a:r>
            <a:rPr lang="pt-BR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</a:t>
          </a:r>
        </a:p>
      </dgm:t>
    </dgm:pt>
    <dgm:pt modelId="{24C4C3B8-13AF-4A70-819C-E521C82B3F76}" type="parTrans" cxnId="{CAA42C33-BF5F-4D14-8184-3D60D7FDCEEE}">
      <dgm:prSet/>
      <dgm:spPr>
        <a:xfrm>
          <a:off x="3158979" y="2007054"/>
          <a:ext cx="91440" cy="373733"/>
        </a:xfr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E79687C4-A7ED-4F46-BD65-EE3F1D0CFB4D}" type="sibTrans" cxnId="{CAA42C33-BF5F-4D14-8184-3D60D7FDCEEE}">
      <dgm:prSet/>
      <dgm:spPr/>
      <dgm:t>
        <a:bodyPr/>
        <a:lstStyle/>
        <a:p>
          <a:endParaRPr lang="pt-BR"/>
        </a:p>
      </dgm:t>
    </dgm:pt>
    <dgm:pt modelId="{D0B8EC32-4DDB-434B-87FD-2A0BBAF86904}" type="pres">
      <dgm:prSet presAssocID="{F9F19911-E978-4D05-9E17-4FAC463E7C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C1C0C97-E725-4138-BC50-C0F2061D9F21}" type="pres">
      <dgm:prSet presAssocID="{77D22C5B-BD5F-4A35-8BBA-2D6938F4DBF9}" presName="hierRoot1" presStyleCnt="0"/>
      <dgm:spPr/>
    </dgm:pt>
    <dgm:pt modelId="{2B7A2BF2-C153-40C5-AE6C-DC6B27FD39D1}" type="pres">
      <dgm:prSet presAssocID="{77D22C5B-BD5F-4A35-8BBA-2D6938F4DBF9}" presName="composite" presStyleCnt="0"/>
      <dgm:spPr/>
    </dgm:pt>
    <dgm:pt modelId="{423D6202-ACA0-4F1C-A9F8-E8D4416BE04F}" type="pres">
      <dgm:prSet presAssocID="{77D22C5B-BD5F-4A35-8BBA-2D6938F4DBF9}" presName="background" presStyleLbl="node0" presStyleIdx="0" presStyleCnt="1"/>
      <dgm:spPr>
        <a:xfrm>
          <a:off x="1776875" y="1317"/>
          <a:ext cx="1285042" cy="816001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156984F-29D2-416C-AE31-65FD21929B75}" type="pres">
      <dgm:prSet presAssocID="{77D22C5B-BD5F-4A35-8BBA-2D6938F4DBF9}" presName="text" presStyleLbl="fgAcc0" presStyleIdx="0" presStyleCnt="1" custScaleY="6640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F4C19C15-76AC-4157-A5AF-723AE74F5A9C}" type="pres">
      <dgm:prSet presAssocID="{77D22C5B-BD5F-4A35-8BBA-2D6938F4DBF9}" presName="hierChild2" presStyleCnt="0"/>
      <dgm:spPr/>
    </dgm:pt>
    <dgm:pt modelId="{C2B655A3-B56A-4C7C-B2D8-4FE60C8C1F16}" type="pres">
      <dgm:prSet presAssocID="{0931EAF8-56E7-45A5-BA0A-928683A86C8E}" presName="Name10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785303" y="0"/>
              </a:moveTo>
              <a:lnTo>
                <a:pt x="785303" y="254688"/>
              </a:lnTo>
              <a:lnTo>
                <a:pt x="0" y="254688"/>
              </a:lnTo>
              <a:lnTo>
                <a:pt x="0" y="373733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3D5A5E1B-200F-4155-92B0-AEFC13C0E37A}" type="pres">
      <dgm:prSet presAssocID="{5E35BA9B-4B86-46A6-950D-9556809A15CD}" presName="hierRoot2" presStyleCnt="0"/>
      <dgm:spPr/>
    </dgm:pt>
    <dgm:pt modelId="{1C885EDB-A582-49E2-BB53-92D5F5E44533}" type="pres">
      <dgm:prSet presAssocID="{5E35BA9B-4B86-46A6-950D-9556809A15CD}" presName="composite2" presStyleCnt="0"/>
      <dgm:spPr/>
    </dgm:pt>
    <dgm:pt modelId="{35E86B6A-6A78-42EE-8072-CFCF2261E759}" type="pres">
      <dgm:prSet presAssocID="{5E35BA9B-4B86-46A6-950D-9556809A15CD}" presName="background2" presStyleLbl="node2" presStyleIdx="0" presStyleCnt="2"/>
      <dgm:spPr>
        <a:xfrm>
          <a:off x="991571" y="1191052"/>
          <a:ext cx="1285042" cy="816001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87F1461-7AAA-4975-92D3-5B965B1B643C}" type="pres">
      <dgm:prSet presAssocID="{5E35BA9B-4B86-46A6-950D-9556809A15CD}" presName="text2" presStyleLbl="fgAcc2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844FF1ED-32AE-4117-B828-F234B17956C5}" type="pres">
      <dgm:prSet presAssocID="{5E35BA9B-4B86-46A6-950D-9556809A15CD}" presName="hierChild3" presStyleCnt="0"/>
      <dgm:spPr/>
    </dgm:pt>
    <dgm:pt modelId="{C46F0C7A-9172-4A18-AF44-7878A6F4CFFE}" type="pres">
      <dgm:prSet presAssocID="{03B8D7D6-A500-40E8-8D14-8C7A85A7CE20}" presName="Name1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733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49FAE4BE-9BDA-4634-9F4A-59DBE7D81DEE}" type="pres">
      <dgm:prSet presAssocID="{A9807F46-BF7E-4157-BC76-AB8B70015DDA}" presName="hierRoot3" presStyleCnt="0"/>
      <dgm:spPr/>
    </dgm:pt>
    <dgm:pt modelId="{D053EBDF-9454-4963-BD2B-B105D608F7EC}" type="pres">
      <dgm:prSet presAssocID="{A9807F46-BF7E-4157-BC76-AB8B70015DDA}" presName="composite3" presStyleCnt="0"/>
      <dgm:spPr/>
    </dgm:pt>
    <dgm:pt modelId="{6C863BF4-1AB0-4712-A7A1-B907E0DCF63F}" type="pres">
      <dgm:prSet presAssocID="{A9807F46-BF7E-4157-BC76-AB8B70015DDA}" presName="background3" presStyleLbl="node3" presStyleIdx="0" presStyleCnt="2"/>
      <dgm:spPr>
        <a:xfrm>
          <a:off x="991571" y="2380787"/>
          <a:ext cx="1285042" cy="816001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875F4FB-5CA4-4438-970A-F394810B080D}" type="pres">
      <dgm:prSet presAssocID="{A9807F46-BF7E-4157-BC76-AB8B70015DDA}" presName="text3" presStyleLbl="fgAcc3" presStyleIdx="0" presStyleCnt="2" custScaleX="285157" custLinFactNeighborX="1600" custLinFactNeighborY="-625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41195AD7-1C2B-461C-862B-49B32E0D88FC}" type="pres">
      <dgm:prSet presAssocID="{A9807F46-BF7E-4157-BC76-AB8B70015DDA}" presName="hierChild4" presStyleCnt="0"/>
      <dgm:spPr/>
    </dgm:pt>
    <dgm:pt modelId="{E8136413-CB25-4076-8F27-002CE9233F8D}" type="pres">
      <dgm:prSet presAssocID="{2F03D022-D35E-4BEB-800F-683B70CD63C0}" presName="Name10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88"/>
              </a:lnTo>
              <a:lnTo>
                <a:pt x="785303" y="254688"/>
              </a:lnTo>
              <a:lnTo>
                <a:pt x="785303" y="373733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1F3FB183-9D54-4021-A072-3D5F3987F775}" type="pres">
      <dgm:prSet presAssocID="{2F995EF1-BDB1-41EB-89D6-6B72A54D33CC}" presName="hierRoot2" presStyleCnt="0"/>
      <dgm:spPr/>
    </dgm:pt>
    <dgm:pt modelId="{9895E9EC-C632-4E8A-A8B7-E6484E620CD0}" type="pres">
      <dgm:prSet presAssocID="{2F995EF1-BDB1-41EB-89D6-6B72A54D33CC}" presName="composite2" presStyleCnt="0"/>
      <dgm:spPr/>
    </dgm:pt>
    <dgm:pt modelId="{D7000791-0410-4C34-8218-1BBCCB5B1B88}" type="pres">
      <dgm:prSet presAssocID="{2F995EF1-BDB1-41EB-89D6-6B72A54D33CC}" presName="background2" presStyleLbl="node2" presStyleIdx="1" presStyleCnt="2"/>
      <dgm:spPr>
        <a:xfrm>
          <a:off x="2562178" y="1191052"/>
          <a:ext cx="1285042" cy="816001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1695A92-B4D2-4205-BB9D-5B14BA16CF44}" type="pres">
      <dgm:prSet presAssocID="{2F995EF1-BDB1-41EB-89D6-6B72A54D33CC}" presName="text2" presStyleLbl="fgAcc2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E812E93A-ED5F-42F7-8FAA-E88BDDE89E06}" type="pres">
      <dgm:prSet presAssocID="{2F995EF1-BDB1-41EB-89D6-6B72A54D33CC}" presName="hierChild3" presStyleCnt="0"/>
      <dgm:spPr/>
    </dgm:pt>
    <dgm:pt modelId="{4DC7CDEF-3417-41A7-AF48-634A2549D098}" type="pres">
      <dgm:prSet presAssocID="{24C4C3B8-13AF-4A70-819C-E521C82B3F76}" presName="Name17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733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79F1E70A-5F95-4BD3-9628-FB766B2A7FC6}" type="pres">
      <dgm:prSet presAssocID="{5587E6FB-3C98-47C9-A066-C9E1A18618A6}" presName="hierRoot3" presStyleCnt="0"/>
      <dgm:spPr/>
    </dgm:pt>
    <dgm:pt modelId="{4C7C0151-DA79-418B-84D3-1FDA03D89428}" type="pres">
      <dgm:prSet presAssocID="{5587E6FB-3C98-47C9-A066-C9E1A18618A6}" presName="composite3" presStyleCnt="0"/>
      <dgm:spPr/>
    </dgm:pt>
    <dgm:pt modelId="{E835CC61-8EDA-4E6E-86CA-FCE304F88A82}" type="pres">
      <dgm:prSet presAssocID="{5587E6FB-3C98-47C9-A066-C9E1A18618A6}" presName="background3" presStyleLbl="node3" presStyleIdx="1" presStyleCnt="2"/>
      <dgm:spPr>
        <a:xfrm>
          <a:off x="2562178" y="2380787"/>
          <a:ext cx="1285042" cy="816001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F78DE4C-BACA-49D3-BD12-4B5DA5E2452A}" type="pres">
      <dgm:prSet presAssocID="{5587E6FB-3C98-47C9-A066-C9E1A18618A6}" presName="text3" presStyleLbl="fgAcc3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9A80DAAE-3A4C-419F-9C0C-A371FD889CE3}" type="pres">
      <dgm:prSet presAssocID="{5587E6FB-3C98-47C9-A066-C9E1A18618A6}" presName="hierChild4" presStyleCnt="0"/>
      <dgm:spPr/>
    </dgm:pt>
  </dgm:ptLst>
  <dgm:cxnLst>
    <dgm:cxn modelId="{8C8FFF66-DF2E-4E76-889D-B76EB082F957}" type="presOf" srcId="{2F995EF1-BDB1-41EB-89D6-6B72A54D33CC}" destId="{61695A92-B4D2-4205-BB9D-5B14BA16CF44}" srcOrd="0" destOrd="0" presId="urn:microsoft.com/office/officeart/2005/8/layout/hierarchy1"/>
    <dgm:cxn modelId="{8D4C7CB8-4905-4CFB-87F6-67E32B6C8594}" type="presOf" srcId="{F9F19911-E978-4D05-9E17-4FAC463E7C84}" destId="{D0B8EC32-4DDB-434B-87FD-2A0BBAF86904}" srcOrd="0" destOrd="0" presId="urn:microsoft.com/office/officeart/2005/8/layout/hierarchy1"/>
    <dgm:cxn modelId="{DEE16907-C308-4AE6-9BEA-529880A46E28}" srcId="{5E35BA9B-4B86-46A6-950D-9556809A15CD}" destId="{A9807F46-BF7E-4157-BC76-AB8B70015DDA}" srcOrd="0" destOrd="0" parTransId="{03B8D7D6-A500-40E8-8D14-8C7A85A7CE20}" sibTransId="{63A2029B-05D3-4EB6-A645-E85068306B22}"/>
    <dgm:cxn modelId="{9ED408BB-936E-4465-BFC0-1A61C8D660A0}" srcId="{77D22C5B-BD5F-4A35-8BBA-2D6938F4DBF9}" destId="{2F995EF1-BDB1-41EB-89D6-6B72A54D33CC}" srcOrd="1" destOrd="0" parTransId="{2F03D022-D35E-4BEB-800F-683B70CD63C0}" sibTransId="{0C402DF0-5053-494B-858F-B78DB6C48882}"/>
    <dgm:cxn modelId="{B9659870-7EBC-4255-B55E-5F8D65D4CA7C}" srcId="{F9F19911-E978-4D05-9E17-4FAC463E7C84}" destId="{77D22C5B-BD5F-4A35-8BBA-2D6938F4DBF9}" srcOrd="0" destOrd="0" parTransId="{2EF80220-EA04-4BA8-A2D2-11A95E0FED25}" sibTransId="{02D5646A-2BBE-4362-97DF-C9B456BB6B90}"/>
    <dgm:cxn modelId="{ED88B1D0-A47D-4CD2-A6F6-757046181938}" type="presOf" srcId="{5587E6FB-3C98-47C9-A066-C9E1A18618A6}" destId="{4F78DE4C-BACA-49D3-BD12-4B5DA5E2452A}" srcOrd="0" destOrd="0" presId="urn:microsoft.com/office/officeart/2005/8/layout/hierarchy1"/>
    <dgm:cxn modelId="{C35757CC-FAA3-4AD7-9388-E518FD72D985}" type="presOf" srcId="{A9807F46-BF7E-4157-BC76-AB8B70015DDA}" destId="{F875F4FB-5CA4-4438-970A-F394810B080D}" srcOrd="0" destOrd="0" presId="urn:microsoft.com/office/officeart/2005/8/layout/hierarchy1"/>
    <dgm:cxn modelId="{E6BFC4D2-FCDB-4EBA-9EFE-10BFC406F37D}" type="presOf" srcId="{03B8D7D6-A500-40E8-8D14-8C7A85A7CE20}" destId="{C46F0C7A-9172-4A18-AF44-7878A6F4CFFE}" srcOrd="0" destOrd="0" presId="urn:microsoft.com/office/officeart/2005/8/layout/hierarchy1"/>
    <dgm:cxn modelId="{5CB2D8CA-D1BC-48AC-B859-B2ADADC8E1F5}" type="presOf" srcId="{0931EAF8-56E7-45A5-BA0A-928683A86C8E}" destId="{C2B655A3-B56A-4C7C-B2D8-4FE60C8C1F16}" srcOrd="0" destOrd="0" presId="urn:microsoft.com/office/officeart/2005/8/layout/hierarchy1"/>
    <dgm:cxn modelId="{D2E9036E-87DE-4152-94B4-2A925465F191}" type="presOf" srcId="{24C4C3B8-13AF-4A70-819C-E521C82B3F76}" destId="{4DC7CDEF-3417-41A7-AF48-634A2549D098}" srcOrd="0" destOrd="0" presId="urn:microsoft.com/office/officeart/2005/8/layout/hierarchy1"/>
    <dgm:cxn modelId="{CAA42C33-BF5F-4D14-8184-3D60D7FDCEEE}" srcId="{2F995EF1-BDB1-41EB-89D6-6B72A54D33CC}" destId="{5587E6FB-3C98-47C9-A066-C9E1A18618A6}" srcOrd="0" destOrd="0" parTransId="{24C4C3B8-13AF-4A70-819C-E521C82B3F76}" sibTransId="{E79687C4-A7ED-4F46-BD65-EE3F1D0CFB4D}"/>
    <dgm:cxn modelId="{02AD6A84-D555-471E-B599-A94CBE46E977}" type="presOf" srcId="{2F03D022-D35E-4BEB-800F-683B70CD63C0}" destId="{E8136413-CB25-4076-8F27-002CE9233F8D}" srcOrd="0" destOrd="0" presId="urn:microsoft.com/office/officeart/2005/8/layout/hierarchy1"/>
    <dgm:cxn modelId="{6AEC2EEA-D71A-4DF4-A0D6-542F8018E541}" type="presOf" srcId="{5E35BA9B-4B86-46A6-950D-9556809A15CD}" destId="{A87F1461-7AAA-4975-92D3-5B965B1B643C}" srcOrd="0" destOrd="0" presId="urn:microsoft.com/office/officeart/2005/8/layout/hierarchy1"/>
    <dgm:cxn modelId="{A27ECAFB-09B6-406D-83C6-A8905047D95B}" type="presOf" srcId="{77D22C5B-BD5F-4A35-8BBA-2D6938F4DBF9}" destId="{A156984F-29D2-416C-AE31-65FD21929B75}" srcOrd="0" destOrd="0" presId="urn:microsoft.com/office/officeart/2005/8/layout/hierarchy1"/>
    <dgm:cxn modelId="{CEDC9B82-3A15-4A82-B365-918B63128992}" srcId="{77D22C5B-BD5F-4A35-8BBA-2D6938F4DBF9}" destId="{5E35BA9B-4B86-46A6-950D-9556809A15CD}" srcOrd="0" destOrd="0" parTransId="{0931EAF8-56E7-45A5-BA0A-928683A86C8E}" sibTransId="{089C77D4-F384-4ED6-9D8B-BCEC0037117C}"/>
    <dgm:cxn modelId="{5E598148-D158-4D7C-9CB6-D95DADC2780B}" type="presParOf" srcId="{D0B8EC32-4DDB-434B-87FD-2A0BBAF86904}" destId="{FC1C0C97-E725-4138-BC50-C0F2061D9F21}" srcOrd="0" destOrd="0" presId="urn:microsoft.com/office/officeart/2005/8/layout/hierarchy1"/>
    <dgm:cxn modelId="{5CA245BE-EB10-4346-8386-3852C10BFFD2}" type="presParOf" srcId="{FC1C0C97-E725-4138-BC50-C0F2061D9F21}" destId="{2B7A2BF2-C153-40C5-AE6C-DC6B27FD39D1}" srcOrd="0" destOrd="0" presId="urn:microsoft.com/office/officeart/2005/8/layout/hierarchy1"/>
    <dgm:cxn modelId="{EAA47449-D7F7-4CA8-AC7D-AE04C7199459}" type="presParOf" srcId="{2B7A2BF2-C153-40C5-AE6C-DC6B27FD39D1}" destId="{423D6202-ACA0-4F1C-A9F8-E8D4416BE04F}" srcOrd="0" destOrd="0" presId="urn:microsoft.com/office/officeart/2005/8/layout/hierarchy1"/>
    <dgm:cxn modelId="{F2F3CA5A-745F-4985-B04E-D7565A7DF2F9}" type="presParOf" srcId="{2B7A2BF2-C153-40C5-AE6C-DC6B27FD39D1}" destId="{A156984F-29D2-416C-AE31-65FD21929B75}" srcOrd="1" destOrd="0" presId="urn:microsoft.com/office/officeart/2005/8/layout/hierarchy1"/>
    <dgm:cxn modelId="{8B940F3E-458C-4ECA-B538-1EEFB88376A7}" type="presParOf" srcId="{FC1C0C97-E725-4138-BC50-C0F2061D9F21}" destId="{F4C19C15-76AC-4157-A5AF-723AE74F5A9C}" srcOrd="1" destOrd="0" presId="urn:microsoft.com/office/officeart/2005/8/layout/hierarchy1"/>
    <dgm:cxn modelId="{BE4E7747-705F-4B5E-8F3C-32947361E089}" type="presParOf" srcId="{F4C19C15-76AC-4157-A5AF-723AE74F5A9C}" destId="{C2B655A3-B56A-4C7C-B2D8-4FE60C8C1F16}" srcOrd="0" destOrd="0" presId="urn:microsoft.com/office/officeart/2005/8/layout/hierarchy1"/>
    <dgm:cxn modelId="{91C6604F-F18D-49CA-851D-03913FB76EFB}" type="presParOf" srcId="{F4C19C15-76AC-4157-A5AF-723AE74F5A9C}" destId="{3D5A5E1B-200F-4155-92B0-AEFC13C0E37A}" srcOrd="1" destOrd="0" presId="urn:microsoft.com/office/officeart/2005/8/layout/hierarchy1"/>
    <dgm:cxn modelId="{787FC975-16B8-49A8-AD7B-EEAED2BA2632}" type="presParOf" srcId="{3D5A5E1B-200F-4155-92B0-AEFC13C0E37A}" destId="{1C885EDB-A582-49E2-BB53-92D5F5E44533}" srcOrd="0" destOrd="0" presId="urn:microsoft.com/office/officeart/2005/8/layout/hierarchy1"/>
    <dgm:cxn modelId="{97F3C097-173E-48B7-9924-0C4F7E0161D0}" type="presParOf" srcId="{1C885EDB-A582-49E2-BB53-92D5F5E44533}" destId="{35E86B6A-6A78-42EE-8072-CFCF2261E759}" srcOrd="0" destOrd="0" presId="urn:microsoft.com/office/officeart/2005/8/layout/hierarchy1"/>
    <dgm:cxn modelId="{18623C94-C475-4537-9C2C-6B97AE36799B}" type="presParOf" srcId="{1C885EDB-A582-49E2-BB53-92D5F5E44533}" destId="{A87F1461-7AAA-4975-92D3-5B965B1B643C}" srcOrd="1" destOrd="0" presId="urn:microsoft.com/office/officeart/2005/8/layout/hierarchy1"/>
    <dgm:cxn modelId="{ECCDBF99-F374-4B7E-B465-82D941982FA8}" type="presParOf" srcId="{3D5A5E1B-200F-4155-92B0-AEFC13C0E37A}" destId="{844FF1ED-32AE-4117-B828-F234B17956C5}" srcOrd="1" destOrd="0" presId="urn:microsoft.com/office/officeart/2005/8/layout/hierarchy1"/>
    <dgm:cxn modelId="{2956E06B-FDC3-4E92-9BB1-0D448A2FA616}" type="presParOf" srcId="{844FF1ED-32AE-4117-B828-F234B17956C5}" destId="{C46F0C7A-9172-4A18-AF44-7878A6F4CFFE}" srcOrd="0" destOrd="0" presId="urn:microsoft.com/office/officeart/2005/8/layout/hierarchy1"/>
    <dgm:cxn modelId="{97DE429B-76C5-4057-815E-684DAB6F9D61}" type="presParOf" srcId="{844FF1ED-32AE-4117-B828-F234B17956C5}" destId="{49FAE4BE-9BDA-4634-9F4A-59DBE7D81DEE}" srcOrd="1" destOrd="0" presId="urn:microsoft.com/office/officeart/2005/8/layout/hierarchy1"/>
    <dgm:cxn modelId="{2797A40C-459A-4343-9371-A079BB39F6B9}" type="presParOf" srcId="{49FAE4BE-9BDA-4634-9F4A-59DBE7D81DEE}" destId="{D053EBDF-9454-4963-BD2B-B105D608F7EC}" srcOrd="0" destOrd="0" presId="urn:microsoft.com/office/officeart/2005/8/layout/hierarchy1"/>
    <dgm:cxn modelId="{409DE74D-8D2A-4BC4-B188-7812112220BA}" type="presParOf" srcId="{D053EBDF-9454-4963-BD2B-B105D608F7EC}" destId="{6C863BF4-1AB0-4712-A7A1-B907E0DCF63F}" srcOrd="0" destOrd="0" presId="urn:microsoft.com/office/officeart/2005/8/layout/hierarchy1"/>
    <dgm:cxn modelId="{EFF477AB-1D07-4AEA-9533-F406DD2CE1F3}" type="presParOf" srcId="{D053EBDF-9454-4963-BD2B-B105D608F7EC}" destId="{F875F4FB-5CA4-4438-970A-F394810B080D}" srcOrd="1" destOrd="0" presId="urn:microsoft.com/office/officeart/2005/8/layout/hierarchy1"/>
    <dgm:cxn modelId="{0C75DF4C-8E5F-4435-A936-7FCEA18CE96A}" type="presParOf" srcId="{49FAE4BE-9BDA-4634-9F4A-59DBE7D81DEE}" destId="{41195AD7-1C2B-461C-862B-49B32E0D88FC}" srcOrd="1" destOrd="0" presId="urn:microsoft.com/office/officeart/2005/8/layout/hierarchy1"/>
    <dgm:cxn modelId="{C9E7A6D8-0769-4199-8CBC-D2A6EF809A8B}" type="presParOf" srcId="{F4C19C15-76AC-4157-A5AF-723AE74F5A9C}" destId="{E8136413-CB25-4076-8F27-002CE9233F8D}" srcOrd="2" destOrd="0" presId="urn:microsoft.com/office/officeart/2005/8/layout/hierarchy1"/>
    <dgm:cxn modelId="{71ED2AC4-A9E5-445B-8CA7-EFF2D33EAA8C}" type="presParOf" srcId="{F4C19C15-76AC-4157-A5AF-723AE74F5A9C}" destId="{1F3FB183-9D54-4021-A072-3D5F3987F775}" srcOrd="3" destOrd="0" presId="urn:microsoft.com/office/officeart/2005/8/layout/hierarchy1"/>
    <dgm:cxn modelId="{56007AA5-19B2-4663-93AF-BB02F35F5864}" type="presParOf" srcId="{1F3FB183-9D54-4021-A072-3D5F3987F775}" destId="{9895E9EC-C632-4E8A-A8B7-E6484E620CD0}" srcOrd="0" destOrd="0" presId="urn:microsoft.com/office/officeart/2005/8/layout/hierarchy1"/>
    <dgm:cxn modelId="{86B4C5C4-1417-48DE-BD21-7DAC96CFB1F3}" type="presParOf" srcId="{9895E9EC-C632-4E8A-A8B7-E6484E620CD0}" destId="{D7000791-0410-4C34-8218-1BBCCB5B1B88}" srcOrd="0" destOrd="0" presId="urn:microsoft.com/office/officeart/2005/8/layout/hierarchy1"/>
    <dgm:cxn modelId="{4CE0F260-A556-4DB9-B065-907B56381DA9}" type="presParOf" srcId="{9895E9EC-C632-4E8A-A8B7-E6484E620CD0}" destId="{61695A92-B4D2-4205-BB9D-5B14BA16CF44}" srcOrd="1" destOrd="0" presId="urn:microsoft.com/office/officeart/2005/8/layout/hierarchy1"/>
    <dgm:cxn modelId="{027160DF-076E-49D0-BEBE-BEF58B0F168F}" type="presParOf" srcId="{1F3FB183-9D54-4021-A072-3D5F3987F775}" destId="{E812E93A-ED5F-42F7-8FAA-E88BDDE89E06}" srcOrd="1" destOrd="0" presId="urn:microsoft.com/office/officeart/2005/8/layout/hierarchy1"/>
    <dgm:cxn modelId="{23E536AF-E554-448B-92AC-EFDB3CDC46F1}" type="presParOf" srcId="{E812E93A-ED5F-42F7-8FAA-E88BDDE89E06}" destId="{4DC7CDEF-3417-41A7-AF48-634A2549D098}" srcOrd="0" destOrd="0" presId="urn:microsoft.com/office/officeart/2005/8/layout/hierarchy1"/>
    <dgm:cxn modelId="{F8C49405-080A-4125-B916-599600620D44}" type="presParOf" srcId="{E812E93A-ED5F-42F7-8FAA-E88BDDE89E06}" destId="{79F1E70A-5F95-4BD3-9628-FB766B2A7FC6}" srcOrd="1" destOrd="0" presId="urn:microsoft.com/office/officeart/2005/8/layout/hierarchy1"/>
    <dgm:cxn modelId="{204D1494-3B32-40E8-88D5-B3FCE40CDF11}" type="presParOf" srcId="{79F1E70A-5F95-4BD3-9628-FB766B2A7FC6}" destId="{4C7C0151-DA79-418B-84D3-1FDA03D89428}" srcOrd="0" destOrd="0" presId="urn:microsoft.com/office/officeart/2005/8/layout/hierarchy1"/>
    <dgm:cxn modelId="{3C24C30F-4A3C-4C4D-88C3-AC2F34603635}" type="presParOf" srcId="{4C7C0151-DA79-418B-84D3-1FDA03D89428}" destId="{E835CC61-8EDA-4E6E-86CA-FCE304F88A82}" srcOrd="0" destOrd="0" presId="urn:microsoft.com/office/officeart/2005/8/layout/hierarchy1"/>
    <dgm:cxn modelId="{114C2B98-E17C-4466-B07A-2AE49272B69D}" type="presParOf" srcId="{4C7C0151-DA79-418B-84D3-1FDA03D89428}" destId="{4F78DE4C-BACA-49D3-BD12-4B5DA5E2452A}" srcOrd="1" destOrd="0" presId="urn:microsoft.com/office/officeart/2005/8/layout/hierarchy1"/>
    <dgm:cxn modelId="{5F5BD6A1-588B-43CB-8E1D-FC5244D8A475}" type="presParOf" srcId="{79F1E70A-5F95-4BD3-9628-FB766B2A7FC6}" destId="{9A80DAAE-3A4C-419F-9C0C-A371FD889CE3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3645"/>
                    </a14:imgEffect>
                    <a14:imgEffect>
                      <a14:saturation sat="283000"/>
                    </a14:imgEffect>
                    <a14:imgEffect>
                      <a14:brightnessContrast bright="-40000" contrast="-1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98"/>
          <a:stretch/>
        </p:blipFill>
        <p:spPr>
          <a:xfrm>
            <a:off x="-382" y="-14515"/>
            <a:ext cx="12192765" cy="6603999"/>
          </a:xfrm>
          <a:prstGeom prst="rect">
            <a:avLst/>
          </a:prstGeom>
        </p:spPr>
      </p:pic>
      <p:sp>
        <p:nvSpPr>
          <p:cNvPr id="18" name="Retângulo 17"/>
          <p:cNvSpPr/>
          <p:nvPr userDrawn="1"/>
        </p:nvSpPr>
        <p:spPr>
          <a:xfrm>
            <a:off x="-9716" y="6506308"/>
            <a:ext cx="12192382" cy="351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-382" y="0"/>
            <a:ext cx="12192382" cy="2002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798"/>
          <a:stretch/>
        </p:blipFill>
        <p:spPr>
          <a:xfrm>
            <a:off x="-382" y="428"/>
            <a:ext cx="12192765" cy="2002543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2989562" y="0"/>
            <a:ext cx="6197600" cy="2002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Texto 11">
            <a:extLst>
              <a:ext uri="{FF2B5EF4-FFF2-40B4-BE49-F238E27FC236}">
                <a16:creationId xmlns="" xmlns:a16="http://schemas.microsoft.com/office/drawing/2014/main" id="{3E01FCFE-CBC7-4D40-A8AD-03AF6C6A9C4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205693" y="3746500"/>
            <a:ext cx="6685134" cy="87552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lang="pt-BR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Editar nome do(s) palestrante(s)</a:t>
            </a:r>
          </a:p>
        </p:txBody>
      </p:sp>
      <p:sp>
        <p:nvSpPr>
          <p:cNvPr id="21" name="Espaço Reservado para Texto 5">
            <a:extLst>
              <a:ext uri="{FF2B5EF4-FFF2-40B4-BE49-F238E27FC236}">
                <a16:creationId xmlns="" xmlns:a16="http://schemas.microsoft.com/office/drawing/2014/main" id="{E886994B-A055-4B8C-91B5-95C48B01AB6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205693" y="4629274"/>
            <a:ext cx="6685134" cy="819150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25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25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currículo do palestrante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="" xmlns:a16="http://schemas.microsoft.com/office/drawing/2014/main" id="{E9F2055F-6246-4669-BDE7-148262133FC8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1276350" y="2360313"/>
            <a:ext cx="9620250" cy="1233787"/>
          </a:xfrm>
        </p:spPr>
        <p:txBody>
          <a:bodyPr anchor="ctr">
            <a:normAutofit/>
          </a:bodyPr>
          <a:lstStyle>
            <a:lvl1pPr algn="ctr">
              <a:defRPr lang="pt-BR" sz="3200" b="1" kern="1200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69" y="164833"/>
            <a:ext cx="1854462" cy="1675268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-9717" y="6634574"/>
            <a:ext cx="12201717" cy="2234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3" y="5902036"/>
            <a:ext cx="2961114" cy="839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964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2"/>
          </p:nvPr>
        </p:nvSpPr>
        <p:spPr>
          <a:xfrm>
            <a:off x="571499" y="1393825"/>
            <a:ext cx="10960102" cy="4427538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="" xmlns:p14="http://schemas.microsoft.com/office/powerpoint/2010/main" val="360837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0"/>
          </p:nvPr>
        </p:nvSpPr>
        <p:spPr>
          <a:xfrm>
            <a:off x="571499" y="1458913"/>
            <a:ext cx="10972802" cy="4408487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="" xmlns:p14="http://schemas.microsoft.com/office/powerpoint/2010/main" val="75287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uma image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71499" y="5315818"/>
            <a:ext cx="6141600" cy="665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2" hasCustomPrompt="1"/>
          </p:nvPr>
        </p:nvSpPr>
        <p:spPr>
          <a:xfrm>
            <a:off x="571499" y="1320954"/>
            <a:ext cx="6141536" cy="3938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dirty="0"/>
              <a:t>Imagem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6846849" y="1320954"/>
            <a:ext cx="4684751" cy="466073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="" xmlns:p14="http://schemas.microsoft.com/office/powerpoint/2010/main" val="344101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2 image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2"/>
          <p:cNvSpPr>
            <a:spLocks noGrp="1"/>
          </p:cNvSpPr>
          <p:nvPr>
            <p:ph type="pic" idx="10" hasCustomPrompt="1"/>
          </p:nvPr>
        </p:nvSpPr>
        <p:spPr>
          <a:xfrm>
            <a:off x="571499" y="1408882"/>
            <a:ext cx="5435652" cy="2849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2800"/>
            </a:lvl2pPr>
            <a:lvl3pPr marL="914477" indent="0">
              <a:buNone/>
              <a:defRPr sz="2400"/>
            </a:lvl3pPr>
            <a:lvl4pPr marL="1371716" indent="0">
              <a:buNone/>
              <a:defRPr sz="2000"/>
            </a:lvl4pPr>
            <a:lvl5pPr marL="1828955" indent="0">
              <a:buNone/>
              <a:defRPr sz="2000"/>
            </a:lvl5pPr>
            <a:lvl6pPr marL="2286193" indent="0">
              <a:buNone/>
              <a:defRPr sz="2000"/>
            </a:lvl6pPr>
            <a:lvl7pPr marL="2743432" indent="0">
              <a:buNone/>
              <a:defRPr sz="2000"/>
            </a:lvl7pPr>
            <a:lvl8pPr marL="3200670" indent="0">
              <a:buNone/>
              <a:defRPr sz="2000"/>
            </a:lvl8pPr>
            <a:lvl9pPr marL="3657909" indent="0">
              <a:buNone/>
              <a:defRPr sz="2000"/>
            </a:lvl9pPr>
          </a:lstStyle>
          <a:p>
            <a:r>
              <a:rPr lang="pt-BR" dirty="0"/>
              <a:t>Imagem 1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007151" y="4374383"/>
            <a:ext cx="5491358" cy="384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half" idx="11" hasCustomPrompt="1"/>
          </p:nvPr>
        </p:nvSpPr>
        <p:spPr>
          <a:xfrm>
            <a:off x="571499" y="4858003"/>
            <a:ext cx="10927010" cy="110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77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71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955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idx="12" hasCustomPrompt="1"/>
          </p:nvPr>
        </p:nvSpPr>
        <p:spPr>
          <a:xfrm>
            <a:off x="6007151" y="1408882"/>
            <a:ext cx="5491358" cy="2849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2800"/>
            </a:lvl2pPr>
            <a:lvl3pPr marL="914477" indent="0">
              <a:buNone/>
              <a:defRPr sz="2400"/>
            </a:lvl3pPr>
            <a:lvl4pPr marL="1371716" indent="0">
              <a:buNone/>
              <a:defRPr sz="2000"/>
            </a:lvl4pPr>
            <a:lvl5pPr marL="1828955" indent="0">
              <a:buNone/>
              <a:defRPr sz="2000"/>
            </a:lvl5pPr>
            <a:lvl6pPr marL="2286193" indent="0">
              <a:buNone/>
              <a:defRPr sz="2000"/>
            </a:lvl6pPr>
            <a:lvl7pPr marL="2743432" indent="0">
              <a:buNone/>
              <a:defRPr sz="2000"/>
            </a:lvl7pPr>
            <a:lvl8pPr marL="3200670" indent="0">
              <a:buNone/>
              <a:defRPr sz="2000"/>
            </a:lvl8pPr>
            <a:lvl9pPr marL="3657909" indent="0">
              <a:buNone/>
              <a:defRPr sz="2000"/>
            </a:lvl9pPr>
          </a:lstStyle>
          <a:p>
            <a:r>
              <a:rPr lang="pt-BR" dirty="0"/>
              <a:t>Imagem 2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571500" y="4357131"/>
            <a:ext cx="5435652" cy="384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</p:spTree>
    <p:extLst>
      <p:ext uri="{BB962C8B-B14F-4D97-AF65-F5344CB8AC3E}">
        <p14:creationId xmlns="" xmlns:p14="http://schemas.microsoft.com/office/powerpoint/2010/main" val="270980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</p:spTree>
    <p:extLst>
      <p:ext uri="{BB962C8B-B14F-4D97-AF65-F5344CB8AC3E}">
        <p14:creationId xmlns="" xmlns:p14="http://schemas.microsoft.com/office/powerpoint/2010/main" val="397962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 userDrawn="1"/>
        </p:nvGrpSpPr>
        <p:grpSpPr>
          <a:xfrm>
            <a:off x="0" y="-14514"/>
            <a:ext cx="12192000" cy="6463892"/>
            <a:chOff x="0" y="-14514"/>
            <a:chExt cx="12192000" cy="6463892"/>
          </a:xfrm>
        </p:grpSpPr>
        <p:sp>
          <p:nvSpPr>
            <p:cNvPr id="9" name="Retângulo 8"/>
            <p:cNvSpPr/>
            <p:nvPr userDrawn="1"/>
          </p:nvSpPr>
          <p:spPr>
            <a:xfrm>
              <a:off x="0" y="0"/>
              <a:ext cx="12190730" cy="644937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517"/>
            <a:stretch/>
          </p:blipFill>
          <p:spPr>
            <a:xfrm>
              <a:off x="8280400" y="-14514"/>
              <a:ext cx="3911600" cy="478595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097034"/>
              <a:ext cx="2336800" cy="337831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681051" y="0"/>
            <a:ext cx="11510949" cy="924041"/>
          </a:xfrm>
        </p:spPr>
        <p:txBody>
          <a:bodyPr/>
          <a:lstStyle>
            <a:lvl1pPr algn="l">
              <a:defRPr>
                <a:solidFill>
                  <a:srgbClr val="4368AA"/>
                </a:solidFill>
              </a:defRPr>
            </a:lvl1pPr>
          </a:lstStyle>
          <a:p>
            <a:r>
              <a:rPr lang="pt-BR" dirty="0"/>
              <a:t>Título mestre do slide em até duas linhas, fonte Arial ou Calibre, tamanho 20pts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86" y="5910638"/>
            <a:ext cx="2686162" cy="54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529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do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>
            <a:extLst>
              <a:ext uri="{FF2B5EF4-FFF2-40B4-BE49-F238E27FC236}">
                <a16:creationId xmlns="" xmlns:a16="http://schemas.microsoft.com/office/drawing/2014/main" id="{92C43AEB-75CB-4A5C-95EA-7219A2F2D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3645"/>
                    </a14:imgEffect>
                    <a14:imgEffect>
                      <a14:saturation sat="283000"/>
                    </a14:imgEffect>
                    <a14:imgEffect>
                      <a14:brightnessContrast bright="-40000" contrast="-1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56" y="1591053"/>
            <a:ext cx="4069088" cy="3675895"/>
          </a:xfrm>
          <a:prstGeom prst="rect">
            <a:avLst/>
          </a:prstGeom>
        </p:spPr>
      </p:pic>
      <p:pic>
        <p:nvPicPr>
          <p:cNvPr id="10" name="Gráfico 6">
            <a:extLst>
              <a:ext uri="{FF2B5EF4-FFF2-40B4-BE49-F238E27FC236}">
                <a16:creationId xmlns="" xmlns:a16="http://schemas.microsoft.com/office/drawing/2014/main" id="{165D6766-5A08-46B2-8AC6-13771D52BD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22" y="3954542"/>
            <a:ext cx="4349796" cy="1233714"/>
          </a:xfrm>
          <a:prstGeom prst="rect">
            <a:avLst/>
          </a:prstGeom>
        </p:spPr>
      </p:pic>
      <p:sp>
        <p:nvSpPr>
          <p:cNvPr id="11" name="CaixaDeTexto 10"/>
          <p:cNvSpPr txBox="1"/>
          <p:nvPr userDrawn="1"/>
        </p:nvSpPr>
        <p:spPr>
          <a:xfrm>
            <a:off x="6117770" y="2190676"/>
            <a:ext cx="4584097" cy="146957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pt-BR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 TELESSAUDE BAHIA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da Saúde, 4ª Avenida, 400, Centro Administrativo da Bahia/CAB, 1º andar - Salvador/BA. Tel.: 3115-9650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Verdana" pitchFamily="34" charset="0"/>
              <a:cs typeface="+mn-cs"/>
            </a:endParaRPr>
          </a:p>
        </p:txBody>
      </p:sp>
      <p:sp>
        <p:nvSpPr>
          <p:cNvPr id="12" name="Retângulo 11"/>
          <p:cNvSpPr/>
          <p:nvPr userDrawn="1"/>
        </p:nvSpPr>
        <p:spPr>
          <a:xfrm>
            <a:off x="-9716" y="6506308"/>
            <a:ext cx="12192382" cy="351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 userDrawn="1"/>
        </p:nvSpPr>
        <p:spPr>
          <a:xfrm>
            <a:off x="-9717" y="6634574"/>
            <a:ext cx="12201717" cy="2234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120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m 7">
              <a:extLst>
                <a:ext uri="{FF2B5EF4-FFF2-40B4-BE49-F238E27FC236}">
                  <a16:creationId xmlns="" xmlns:a16="http://schemas.microsoft.com/office/drawing/2014/main" id="{AF27F593-B7E3-4C41-AFD7-47190B1C8F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colorTemperature colorTemp="3650"/>
                      </a14:imgEffect>
                      <a14:imgEffect>
                        <a14:saturation sat="283000"/>
                      </a14:imgEffect>
                      <a14:imgEffect>
                        <a14:brightnessContrast bright="-40000" contrast="-12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" y="0"/>
              <a:ext cx="12189460" cy="6858000"/>
            </a:xfrm>
            <a:prstGeom prst="rect">
              <a:avLst/>
            </a:prstGeom>
          </p:spPr>
        </p:pic>
        <p:grpSp>
          <p:nvGrpSpPr>
            <p:cNvPr id="13" name="Agrupar 12"/>
            <p:cNvGrpSpPr/>
            <p:nvPr userDrawn="1"/>
          </p:nvGrpSpPr>
          <p:grpSpPr>
            <a:xfrm>
              <a:off x="0" y="1130301"/>
              <a:ext cx="12192000" cy="5371576"/>
              <a:chOff x="0" y="1130301"/>
              <a:chExt cx="12192000" cy="5371576"/>
            </a:xfrm>
          </p:grpSpPr>
          <p:sp>
            <p:nvSpPr>
              <p:cNvPr id="12" name="Retângulo 11"/>
              <p:cNvSpPr/>
              <p:nvPr userDrawn="1"/>
            </p:nvSpPr>
            <p:spPr>
              <a:xfrm>
                <a:off x="0" y="1130301"/>
                <a:ext cx="12190730" cy="537157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" name="Imagem 4"/>
              <p:cNvPicPr>
                <a:picLocks noChangeAspect="1"/>
              </p:cNvPicPr>
              <p:nvPr userDrawn="1"/>
            </p:nvPicPr>
            <p:blipFill rotWithShape="1"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3527"/>
              <a:stretch/>
            </p:blipFill>
            <p:spPr>
              <a:xfrm>
                <a:off x="8280400" y="1130301"/>
                <a:ext cx="3911600" cy="3641140"/>
              </a:xfrm>
              <a:prstGeom prst="rect">
                <a:avLst/>
              </a:prstGeom>
            </p:spPr>
          </p:pic>
          <p:pic>
            <p:nvPicPr>
              <p:cNvPr id="6" name="Imagem 5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6097034"/>
                <a:ext cx="2336800" cy="337831"/>
              </a:xfrm>
              <a:prstGeom prst="rect">
                <a:avLst/>
              </a:prstGeom>
            </p:spPr>
          </p:pic>
        </p:grpSp>
      </p:grp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86" y="5910638"/>
            <a:ext cx="2686162" cy="5488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71499" y="1458686"/>
            <a:ext cx="109601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marL="457239" lvl="1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Segundo nível</a:t>
            </a:r>
          </a:p>
          <a:p>
            <a:pPr marL="914477" lvl="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Terceiro nível</a:t>
            </a:r>
          </a:p>
          <a:p>
            <a:pPr marL="1371716" lvl="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Quarto nível</a:t>
            </a:r>
          </a:p>
          <a:p>
            <a:pPr marL="1828955" lvl="4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71499" y="135872"/>
            <a:ext cx="8902701" cy="92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Título mestre do slide em até duas linhas, fonte Arial ou Calibre, tamanho 20pts</a:t>
            </a:r>
            <a:endParaRPr lang="en-US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509" y="101453"/>
            <a:ext cx="1735377" cy="1567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983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2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None/>
        <a:defRPr lang="pt-BR" sz="1800" kern="120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pt-BR" sz="16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pt-BR" sz="14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pt-BR" sz="14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err="1" smtClean="0"/>
              <a:t>Dra</a:t>
            </a:r>
            <a:r>
              <a:rPr lang="en-US" sz="2000" dirty="0" smtClean="0"/>
              <a:t> Luciana Leone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600" dirty="0" err="1" smtClean="0"/>
              <a:t>Mestre</a:t>
            </a:r>
            <a:r>
              <a:rPr lang="en-US" sz="1600" dirty="0" smtClean="0"/>
              <a:t> e </a:t>
            </a:r>
            <a:r>
              <a:rPr lang="en-US" sz="1600" dirty="0" err="1" smtClean="0"/>
              <a:t>Doutoranda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Ciências</a:t>
            </a:r>
            <a:r>
              <a:rPr lang="en-US" sz="1600" dirty="0" smtClean="0"/>
              <a:t>  (ICS/UFBA)/  </a:t>
            </a:r>
            <a:r>
              <a:rPr lang="en-US" sz="1600" dirty="0" err="1" smtClean="0">
                <a:sym typeface="Alegreya"/>
              </a:rPr>
              <a:t>Preceptora</a:t>
            </a:r>
            <a:r>
              <a:rPr lang="en-US" sz="1600" dirty="0" smtClean="0">
                <a:sym typeface="Alegreya"/>
              </a:rPr>
              <a:t> </a:t>
            </a:r>
            <a:r>
              <a:rPr lang="en-US" sz="1600" dirty="0" err="1" smtClean="0">
                <a:sym typeface="Alegreya"/>
              </a:rPr>
              <a:t>da</a:t>
            </a:r>
            <a:r>
              <a:rPr lang="en-US" sz="1600" dirty="0" smtClean="0">
                <a:sym typeface="Alegreya"/>
              </a:rPr>
              <a:t> </a:t>
            </a:r>
            <a:r>
              <a:rPr lang="en-US" sz="1600" dirty="0" err="1" smtClean="0">
                <a:sym typeface="Alegreya"/>
              </a:rPr>
              <a:t>residência</a:t>
            </a:r>
            <a:r>
              <a:rPr lang="en-US" sz="1600" dirty="0" smtClean="0">
                <a:sym typeface="Alegreya"/>
              </a:rPr>
              <a:t> de </a:t>
            </a:r>
            <a:r>
              <a:rPr lang="en-US" sz="1600" dirty="0" err="1" smtClean="0">
                <a:sym typeface="Alegreya"/>
              </a:rPr>
              <a:t>endocrinologia</a:t>
            </a:r>
            <a:r>
              <a:rPr lang="en-US" sz="1600" dirty="0" smtClean="0">
                <a:sym typeface="Alegreya"/>
              </a:rPr>
              <a:t> do CEDEBA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altLang="pt-BR"/>
              <a:t>Hipotireoidismo: classificação, diagnóstico e Seguimento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5427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3" name="Espaço Reservado para Conteúdo 3">
            <a:extLst>
              <a:ext uri="{FF2B5EF4-FFF2-40B4-BE49-F238E27FC236}">
                <a16:creationId xmlns="" xmlns:a16="http://schemas.microsoft.com/office/drawing/2014/main" id="{41706DA8-7615-47B2-B650-E4BDD346E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31203398"/>
              </p:ext>
            </p:extLst>
          </p:nvPr>
        </p:nvGraphicFramePr>
        <p:xfrm>
          <a:off x="2096007" y="1150872"/>
          <a:ext cx="6563072" cy="4957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63072">
                  <a:extLst>
                    <a:ext uri="{9D8B030D-6E8A-4147-A177-3AD203B41FA5}">
                      <a16:colId xmlns="" xmlns:a16="http://schemas.microsoft.com/office/drawing/2014/main" val="1789281860"/>
                    </a:ext>
                  </a:extLst>
                </a:gridCol>
              </a:tblGrid>
              <a:tr h="148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1" marR="67351" marT="0" marB="0"/>
                </a:tc>
                <a:extLst>
                  <a:ext uri="{0D108BD9-81ED-4DB2-BD59-A6C34878D82A}">
                    <a16:rowId xmlns="" xmlns:a16="http://schemas.microsoft.com/office/drawing/2014/main" val="2302247640"/>
                  </a:ext>
                </a:extLst>
              </a:tr>
              <a:tr h="356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Condições clínicas a serem consideradas para avaliação tireoidiana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1" marR="6735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36263"/>
                  </a:ext>
                </a:extLst>
              </a:tr>
              <a:tr h="148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1" marR="6735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4982035"/>
                  </a:ext>
                </a:extLst>
              </a:tr>
              <a:tr h="29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Mulheres em idade fértil ou maiores que 60 anos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1" marR="6735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99180007"/>
                  </a:ext>
                </a:extLst>
              </a:tr>
              <a:tr h="29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Mulheres grávidas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1" marR="6735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5899298"/>
                  </a:ext>
                </a:extLst>
              </a:tr>
              <a:tr h="29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Tratamento anterior de radiação da tireoide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1" marR="6735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9473867"/>
                  </a:ext>
                </a:extLst>
              </a:tr>
              <a:tr h="29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Cirurgia tireoidiana ou disfunção tireoidiana prévia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1" marR="6735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8228667"/>
                  </a:ext>
                </a:extLst>
              </a:tr>
              <a:tr h="297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Síndrome de Down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1" marR="6735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9567407"/>
                  </a:ext>
                </a:extLst>
              </a:tr>
              <a:tr h="449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Sintomas clínicos de hipotireoidismo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Uso de Lítio,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amiodarona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interferon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1" marR="6735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90349195"/>
                  </a:ext>
                </a:extLst>
              </a:tr>
              <a:tr h="145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</a:rPr>
                        <a:t>Hiperprolactinemia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1" marR="6735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1232899"/>
                  </a:ext>
                </a:extLst>
              </a:tr>
              <a:tr h="145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Dislipidemia/</a:t>
                      </a:r>
                      <a:r>
                        <a:rPr lang="pt-BR" sz="1600" baseline="0" dirty="0">
                          <a:solidFill>
                            <a:schemeClr val="tx1"/>
                          </a:solidFill>
                          <a:effectLst/>
                        </a:rPr>
                        <a:t> anemia/ ICC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1" marR="6735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87345115"/>
                  </a:ext>
                </a:extLst>
              </a:tr>
              <a:tr h="72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Anemia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1" marR="6735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668694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ea typeface="Calibri" panose="020F0502020204030204" pitchFamily="34" charset="0"/>
                <a:cs typeface="AGaramond"/>
              </a:rPr>
              <a:t>Devemos ter atenção especial em algumas situações específicas ao se analisar o resultado do TSH</a:t>
            </a:r>
            <a:endParaRPr lang="pt-BR" sz="2400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697ED770-0327-42C0-83F7-BA5B95751C39}"/>
              </a:ext>
            </a:extLst>
          </p:cNvPr>
          <p:cNvSpPr txBox="1"/>
          <p:nvPr/>
        </p:nvSpPr>
        <p:spPr>
          <a:xfrm>
            <a:off x="674914" y="1690954"/>
            <a:ext cx="10243457" cy="3909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</a:t>
            </a:r>
            <a:r>
              <a:rPr lang="pt-BR" sz="2000" b="1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</a:t>
            </a:r>
            <a:endParaRPr lang="pt-BR" sz="2400" dirty="0">
              <a:solidFill>
                <a:srgbClr val="00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BR" sz="20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Na presença de doença hipotalâmica ou hipofisária, pois o TSH pode não se elevar, mas ocorre redução do T4livre.</a:t>
            </a:r>
          </a:p>
          <a:p>
            <a:pPr marL="342900" lvl="0" indent="-342900">
              <a:buFont typeface="+mj-lt"/>
              <a:buAutoNum type="arabicPeriod"/>
            </a:pPr>
            <a:endParaRPr lang="pt-BR" sz="2000" dirty="0">
              <a:solidFill>
                <a:srgbClr val="00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BR" sz="20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Pacientes hospitalizados, com doença sistêmica grave, pois existem possibilidade de interferência na dosagem de TSH</a:t>
            </a:r>
          </a:p>
          <a:p>
            <a:pPr marL="342900" lvl="0" indent="-342900">
              <a:buFont typeface="+mj-lt"/>
              <a:buAutoNum type="arabicPeriod"/>
            </a:pPr>
            <a:endParaRPr lang="pt-BR" sz="2000" dirty="0">
              <a:solidFill>
                <a:srgbClr val="00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BR" sz="20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Em pacientes recebendo drogas que afetem a liberação do TSH como dopamina, 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glicocor­ticóides</a:t>
            </a:r>
            <a:r>
              <a:rPr lang="pt-BR" sz="20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fenitoína</a:t>
            </a:r>
            <a:r>
              <a:rPr lang="pt-BR" sz="20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entre outras.</a:t>
            </a:r>
          </a:p>
          <a:p>
            <a:pPr marL="342900" lvl="0" indent="-342900">
              <a:buFont typeface="+mj-lt"/>
              <a:buAutoNum type="arabicPeriod"/>
            </a:pPr>
            <a:endParaRPr lang="pt-BR" sz="2000" dirty="0">
              <a:solidFill>
                <a:srgbClr val="00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BR" sz="20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Situações de hipotireoidismo transitório, como tireoidite subaguda ou outras tireoidites</a:t>
            </a:r>
            <a:r>
              <a:rPr lang="pt-BR" sz="20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99" y="135872"/>
            <a:ext cx="9802587" cy="924041"/>
          </a:xfrm>
        </p:spPr>
        <p:txBody>
          <a:bodyPr>
            <a:noAutofit/>
          </a:bodyPr>
          <a:lstStyle/>
          <a:p>
            <a:r>
              <a:rPr lang="pt-BR" sz="2400" dirty="0" smtClean="0"/>
              <a:t>Como devemos tratar o </a:t>
            </a:r>
            <a:r>
              <a:rPr lang="pt-BR" sz="2400" dirty="0" err="1" smtClean="0"/>
              <a:t>hipotireoidismo</a:t>
            </a:r>
            <a:r>
              <a:rPr lang="pt-BR" sz="2400" dirty="0" smtClean="0"/>
              <a:t>? Quais as recomendações para o uso da medicação?</a:t>
            </a:r>
            <a:endParaRPr lang="pt-BR" sz="2400" dirty="0"/>
          </a:p>
        </p:txBody>
      </p:sp>
      <p:pic>
        <p:nvPicPr>
          <p:cNvPr id="3" name="Picture 4" descr="Cure sua tireoide com estas 8 dicas e 1 remédio natural de ...">
            <a:extLst>
              <a:ext uri="{FF2B5EF4-FFF2-40B4-BE49-F238E27FC236}">
                <a16:creationId xmlns="" xmlns:a16="http://schemas.microsoft.com/office/drawing/2014/main" id="{1B60C519-E7A4-4488-8713-9559E3C8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68" y="3252100"/>
            <a:ext cx="5413475" cy="3154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ratar o hipotireoidismo: conheça 5 infusões naturais">
            <a:extLst>
              <a:ext uri="{FF2B5EF4-FFF2-40B4-BE49-F238E27FC236}">
                <a16:creationId xmlns="" xmlns:a16="http://schemas.microsoft.com/office/drawing/2014/main" id="{9912E652-B2EE-4D3D-9F54-C509202D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397" y="1188575"/>
            <a:ext cx="3005604" cy="1962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ura da Tireoide: Como curar Hipertireoidismo, Hashimoto, Graves ...">
            <a:extLst>
              <a:ext uri="{FF2B5EF4-FFF2-40B4-BE49-F238E27FC236}">
                <a16:creationId xmlns="" xmlns:a16="http://schemas.microsoft.com/office/drawing/2014/main" id="{1989E125-061F-4EB4-A96D-6CB0C2D462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584"/>
          <a:stretch/>
        </p:blipFill>
        <p:spPr bwMode="auto">
          <a:xfrm>
            <a:off x="1012118" y="1409757"/>
            <a:ext cx="3886453" cy="4685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8" descr="Como desenhar uma caveira - 9 passos">
            <a:extLst>
              <a:ext uri="{FF2B5EF4-FFF2-40B4-BE49-F238E27FC236}">
                <a16:creationId xmlns="" xmlns:a16="http://schemas.microsoft.com/office/drawing/2014/main" id="{F562690C-E919-4A67-9F66-1978A6C78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77" y="1994374"/>
            <a:ext cx="4841780" cy="3615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1B955F7-0814-4262-8BE6-53C0E0C7232A}"/>
              </a:ext>
            </a:extLst>
          </p:cNvPr>
          <p:cNvSpPr txBox="1"/>
          <p:nvPr/>
        </p:nvSpPr>
        <p:spPr>
          <a:xfrm>
            <a:off x="3550332" y="3257295"/>
            <a:ext cx="5004249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000" dirty="0"/>
              <a:t>LEVOTIROXINA</a:t>
            </a:r>
            <a:r>
              <a:rPr lang="pt-BR" dirty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99" y="135872"/>
            <a:ext cx="9563101" cy="92404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 smtClean="0">
                <a:ea typeface="Calibri" panose="020F0502020204030204" pitchFamily="34" charset="0"/>
                <a:cs typeface="AGaramond"/>
              </a:rPr>
              <a:t>Quais as </a:t>
            </a:r>
            <a:r>
              <a:rPr lang="pt-BR" sz="2800" dirty="0" err="1" smtClean="0">
                <a:ea typeface="Calibri" panose="020F0502020204030204" pitchFamily="34" charset="0"/>
                <a:cs typeface="AGaramond"/>
              </a:rPr>
              <a:t>Levotiroxina</a:t>
            </a:r>
            <a:r>
              <a:rPr lang="pt-BR" sz="2800" dirty="0" smtClean="0">
                <a:ea typeface="Calibri" panose="020F0502020204030204" pitchFamily="34" charset="0"/>
                <a:cs typeface="AGaramond"/>
              </a:rPr>
              <a:t> disponível no comércio? além dos medicamentos genéricos? 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849086" y="1774095"/>
            <a:ext cx="103631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err="1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Euthyrox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pt-BR" sz="2000" dirty="0" err="1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Merck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 - comprimidos de: 25; 50; 75; 88; 100; 112; 125; 137; 150; 175; 200mcg.</a:t>
            </a:r>
            <a:b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pt-BR" sz="2000" b="1" dirty="0" err="1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Levoid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(Aché) - comprimidos de: 25; 38; 50; 75; 88; 100; 112; 125; 150; 175; 200 </a:t>
            </a:r>
            <a:r>
              <a:rPr lang="pt-BR" sz="2000" dirty="0" err="1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mcg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b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pt-BR" sz="2000" b="1" dirty="0" err="1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Puran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T4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pt-BR" sz="2000" dirty="0" err="1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Sanofi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 - comprimidos de: 12,5; 25; 37,5; 50; 62,5; 75; 88; 100; 112; 125; 150;175; 200; 300 </a:t>
            </a:r>
            <a:r>
              <a:rPr lang="pt-BR" sz="2000" dirty="0" err="1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mcg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b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pt-BR" sz="2000" b="1" dirty="0" err="1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Synthroid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pt-BR" sz="2000" dirty="0" err="1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Abbott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 - comprimidos de: 25; 50; 75; 88; 100; 112; 125; 137; 150; 175; 200 </a:t>
            </a:r>
            <a:r>
              <a:rPr lang="pt-BR" sz="2000" dirty="0" err="1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mcg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Como devemos tratar o </a:t>
            </a:r>
            <a:r>
              <a:rPr lang="pt-BR" sz="2400" dirty="0" err="1" smtClean="0"/>
              <a:t>hipotireoidismo</a:t>
            </a:r>
            <a:r>
              <a:rPr lang="pt-BR" sz="2400" dirty="0" smtClean="0"/>
              <a:t>? Quais as recomendações para o uso da medicação?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1105318" y="2138834"/>
            <a:ext cx="9638881" cy="315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400" b="1" dirty="0">
                <a:latin typeface="Arial" pitchFamily="34" charset="0"/>
                <a:ea typeface="GalliardStd-Roman"/>
                <a:cs typeface="Arial" pitchFamily="34" charset="0"/>
              </a:rPr>
              <a:t>Atenção para o uso correto!!!!!! Não mudar marca!!!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400" b="1" dirty="0">
              <a:latin typeface="Arial" pitchFamily="34" charset="0"/>
              <a:ea typeface="GalliardStd-Roman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400" b="1" dirty="0">
                <a:latin typeface="Arial" pitchFamily="34" charset="0"/>
                <a:ea typeface="GalliardStd-Roman"/>
                <a:cs typeface="Arial" pitchFamily="34" charset="0"/>
              </a:rPr>
              <a:t>Alguns alimentos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ea typeface="GalliardStd-Roman"/>
                <a:cs typeface="Arial" pitchFamily="34" charset="0"/>
              </a:rPr>
              <a:t>(café expresso, proteína de soja, fibras dietéticas</a:t>
            </a:r>
            <a:r>
              <a:rPr lang="pt-BR" sz="2400" b="1" dirty="0">
                <a:latin typeface="Arial" pitchFamily="34" charset="0"/>
                <a:ea typeface="GalliardStd-Roman"/>
                <a:cs typeface="Arial" pitchFamily="34" charset="0"/>
              </a:rPr>
              <a:t>) e drogas (ferro, cálcio, agentes sequestradores de ácidos biliares, </a:t>
            </a:r>
            <a:r>
              <a:rPr lang="pt-BR" sz="2400" b="1" dirty="0" err="1">
                <a:latin typeface="Arial" pitchFamily="34" charset="0"/>
                <a:ea typeface="GalliardStd-Roman"/>
                <a:cs typeface="Arial" pitchFamily="34" charset="0"/>
              </a:rPr>
              <a:t>sucralfato</a:t>
            </a:r>
            <a:r>
              <a:rPr lang="pt-BR" sz="2400" b="1" dirty="0">
                <a:latin typeface="Arial" pitchFamily="34" charset="0"/>
                <a:ea typeface="GalliardStd-Roman"/>
                <a:cs typeface="Arial" pitchFamily="34" charset="0"/>
              </a:rPr>
              <a:t>, hidróxido de alumínio e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ea typeface="GalliardStd-Roman"/>
                <a:cs typeface="Arial" pitchFamily="34" charset="0"/>
              </a:rPr>
              <a:t>os inibidores da bomba de prótons, </a:t>
            </a:r>
            <a:r>
              <a:rPr lang="pt-BR" sz="2400" b="1" dirty="0" err="1">
                <a:solidFill>
                  <a:srgbClr val="FF0000"/>
                </a:solidFill>
                <a:latin typeface="Arial" pitchFamily="34" charset="0"/>
                <a:ea typeface="GalliardStd-Roman"/>
                <a:cs typeface="Arial" pitchFamily="34" charset="0"/>
              </a:rPr>
              <a:t>bifosfonatos</a:t>
            </a:r>
            <a:r>
              <a:rPr lang="pt-BR" sz="2400" b="1" dirty="0">
                <a:latin typeface="Arial" pitchFamily="34" charset="0"/>
                <a:ea typeface="GalliardStd-Roman"/>
                <a:cs typeface="Arial" pitchFamily="34" charset="0"/>
              </a:rPr>
              <a:t>) podem diminuir a absorção intestinal da </a:t>
            </a:r>
            <a:r>
              <a:rPr lang="pt-BR" sz="2400" b="1" dirty="0" err="1">
                <a:latin typeface="Arial" pitchFamily="34" charset="0"/>
                <a:ea typeface="GalliardStd-Roman"/>
                <a:cs typeface="Arial" pitchFamily="34" charset="0"/>
              </a:rPr>
              <a:t>levotiroxina</a:t>
            </a:r>
            <a:r>
              <a:rPr lang="pt-BR" sz="2400" b="1" dirty="0">
                <a:latin typeface="Arial" pitchFamily="34" charset="0"/>
                <a:ea typeface="GalliardStd-Roman"/>
                <a:cs typeface="Arial" pitchFamily="34" charset="0"/>
              </a:rPr>
              <a:t>. </a:t>
            </a:r>
            <a:endParaRPr lang="pt-BR" sz="24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Como devemos tratar o </a:t>
            </a:r>
            <a:r>
              <a:rPr lang="pt-BR" sz="2800" dirty="0" err="1" smtClean="0"/>
              <a:t>hipotireoidismo</a:t>
            </a:r>
            <a:r>
              <a:rPr lang="pt-BR" sz="2800" dirty="0" smtClean="0"/>
              <a:t>? Quais as recomendações para o uso da medicação?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609600" y="2126004"/>
            <a:ext cx="107986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latin typeface="Arial" pitchFamily="34" charset="0"/>
                <a:ea typeface="Calibri" panose="020F0502020204030204" pitchFamily="34" charset="0"/>
              </a:rPr>
              <a:t> </a:t>
            </a:r>
            <a:r>
              <a:rPr lang="pt-BR" sz="2400" b="1" dirty="0">
                <a:latin typeface="Arial" pitchFamily="34" charset="0"/>
                <a:ea typeface="GalliardStd-Roman"/>
              </a:rPr>
              <a:t>Devem ser consideradas algumas doenças digestivas como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ea typeface="GalliardStd-Roman"/>
              </a:rPr>
              <a:t>gastrite crônica, infecções por </a:t>
            </a:r>
            <a:r>
              <a:rPr lang="pt-BR" sz="2400" b="1" i="1" dirty="0" err="1">
                <a:solidFill>
                  <a:srgbClr val="FF0000"/>
                </a:solidFill>
                <a:latin typeface="Arial" pitchFamily="34" charset="0"/>
                <a:ea typeface="GalliardStd-Italic"/>
              </a:rPr>
              <a:t>Helicobacter</a:t>
            </a:r>
            <a:r>
              <a:rPr lang="pt-BR" sz="2400" b="1" i="1" dirty="0">
                <a:solidFill>
                  <a:srgbClr val="FF0000"/>
                </a:solidFill>
                <a:latin typeface="Arial" pitchFamily="34" charset="0"/>
                <a:ea typeface="GalliardStd-Italic"/>
              </a:rPr>
              <a:t> </a:t>
            </a:r>
            <a:r>
              <a:rPr lang="pt-BR" sz="2400" b="1" i="1" dirty="0" err="1">
                <a:solidFill>
                  <a:srgbClr val="FF0000"/>
                </a:solidFill>
                <a:latin typeface="Arial" pitchFamily="34" charset="0"/>
                <a:ea typeface="GalliardStd-Italic"/>
              </a:rPr>
              <a:t>pylori</a:t>
            </a:r>
            <a:r>
              <a:rPr lang="pt-BR" sz="2400" b="1" i="1" dirty="0">
                <a:solidFill>
                  <a:srgbClr val="FF0000"/>
                </a:solidFill>
                <a:latin typeface="Arial" pitchFamily="34" charset="0"/>
                <a:ea typeface="GalliardStd-Italic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ea typeface="GalliardStd-Roman"/>
              </a:rPr>
              <a:t>e </a:t>
            </a:r>
            <a:r>
              <a:rPr lang="pt-BR" sz="2400" b="1" dirty="0" err="1">
                <a:solidFill>
                  <a:srgbClr val="FF0000"/>
                </a:solidFill>
                <a:latin typeface="Arial" pitchFamily="34" charset="0"/>
                <a:ea typeface="GalliardStd-Roman"/>
              </a:rPr>
              <a:t>Giardia</a:t>
            </a:r>
            <a:r>
              <a:rPr lang="pt-BR" sz="2400" b="1" dirty="0">
                <a:latin typeface="Arial" pitchFamily="34" charset="0"/>
                <a:ea typeface="GalliardStd-Roman"/>
              </a:rPr>
              <a:t>, as quais podem também diminuir a absorção da </a:t>
            </a:r>
            <a:r>
              <a:rPr lang="pt-BR" sz="2400" b="1" dirty="0" err="1">
                <a:latin typeface="Arial" pitchFamily="34" charset="0"/>
                <a:ea typeface="GalliardStd-Roman"/>
              </a:rPr>
              <a:t>levotiroxina</a:t>
            </a:r>
            <a:r>
              <a:rPr lang="pt-BR" sz="2400" b="1" dirty="0">
                <a:latin typeface="Arial" pitchFamily="34" charset="0"/>
                <a:ea typeface="GalliardStd-Roman"/>
              </a:rPr>
              <a:t>. Outros medicamentos podem acelerar o metabolismo da medicação (</a:t>
            </a:r>
            <a:r>
              <a:rPr lang="pt-BR" sz="2400" b="1" dirty="0" err="1">
                <a:solidFill>
                  <a:srgbClr val="FF0000"/>
                </a:solidFill>
                <a:latin typeface="Arial" pitchFamily="34" charset="0"/>
                <a:ea typeface="GalliardStd-Roman"/>
              </a:rPr>
              <a:t>fenitoína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ea typeface="GalliardStd-Roman"/>
              </a:rPr>
              <a:t>, </a:t>
            </a:r>
            <a:r>
              <a:rPr lang="pt-BR" sz="2400" b="1" dirty="0" err="1">
                <a:solidFill>
                  <a:srgbClr val="FF0000"/>
                </a:solidFill>
                <a:latin typeface="Arial" pitchFamily="34" charset="0"/>
                <a:ea typeface="GalliardStd-Roman"/>
              </a:rPr>
              <a:t>carbamazepina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ea typeface="GalliardStd-Roman"/>
              </a:rPr>
              <a:t>, rifampicina</a:t>
            </a:r>
            <a:r>
              <a:rPr lang="pt-BR" sz="2400" b="1" dirty="0">
                <a:latin typeface="Arial" pitchFamily="34" charset="0"/>
                <a:ea typeface="GalliardStd-Roman"/>
              </a:rPr>
              <a:t>), levando a um aumento da necessidade da </a:t>
            </a:r>
            <a:r>
              <a:rPr lang="pt-BR" sz="2400" b="1" dirty="0" err="1">
                <a:latin typeface="Arial" pitchFamily="34" charset="0"/>
                <a:ea typeface="GalliardStd-Roman"/>
              </a:rPr>
              <a:t>levotiroxina</a:t>
            </a:r>
            <a:r>
              <a:rPr lang="pt-BR" sz="2400" b="1" dirty="0">
                <a:latin typeface="Arial" pitchFamily="34" charset="0"/>
                <a:ea typeface="GalliardStd-Roman"/>
              </a:rPr>
              <a:t>.</a:t>
            </a:r>
            <a:r>
              <a:rPr lang="pt-BR" sz="2400" b="1" dirty="0">
                <a:latin typeface="Arial" pitchFamily="34" charset="0"/>
                <a:ea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Como iniciamos o tratamento com a </a:t>
            </a:r>
            <a:r>
              <a:rPr lang="pt-BR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Levotiroxina</a:t>
            </a:r>
            <a:r>
              <a:rPr lang="pt-B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pt-BR" sz="28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54810" y="1645501"/>
            <a:ext cx="9616503" cy="351634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</a:t>
            </a:r>
            <a:r>
              <a:rPr kumimoji="0" lang="pt-BR" sz="1800" b="1" i="0" u="none" strike="noStrike" kern="1200" cap="none" spc="0" normalizeH="0" baseline="0" noProof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pt-BR" sz="1800" b="1" i="0" u="none" strike="noStrike" kern="1200" cap="none" spc="0" normalizeH="0" baseline="0" noProof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1800" b="1" i="0" u="none" strike="noStrike" kern="1200" cap="none" spc="0" normalizeH="0" baseline="0" noProof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</a:t>
            </a:r>
            <a:r>
              <a:rPr kumimoji="0" lang="pt-BR" sz="2000" b="1" i="0" u="none" strike="noStrike" kern="1200" cap="none" spc="0" normalizeH="0" baseline="0" noProof="0" dirty="0" smtClean="0">
                <a:ln w="0"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 w="0"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 w="0"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Para pacientes saudáveis e com menos de 60 anos de idade: 1,6-1,8</a:t>
            </a:r>
            <a:r>
              <a:rPr kumimoji="0" lang="pt-BR" sz="2000" b="1" i="0" u="none" strike="noStrike" kern="1200" cap="none" spc="0" normalizeH="0" baseline="0" noProof="0" dirty="0" err="1" smtClean="0">
                <a:ln w="0"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mcg</a:t>
            </a:r>
            <a:r>
              <a:rPr kumimoji="0" lang="pt-BR" sz="2000" b="1" i="0" u="none" strike="noStrike" kern="1200" cap="none" spc="0" normalizeH="0" baseline="0" noProof="0" dirty="0" smtClean="0">
                <a:ln w="0"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/kg de peso</a:t>
            </a:r>
            <a:br>
              <a:rPr kumimoji="0" lang="pt-BR" sz="2000" b="1" i="0" u="none" strike="noStrike" kern="1200" cap="none" spc="0" normalizeH="0" baseline="0" noProof="0" dirty="0" smtClean="0">
                <a:ln w="0"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 w="0"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 w="0"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 w="0"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Em pacientes idosos ou com doença cardíaca, recomenda-se iniciar com 25 </a:t>
            </a:r>
            <a:r>
              <a:rPr kumimoji="0" lang="pt-BR" sz="2000" b="1" i="0" u="none" strike="noStrike" kern="1200" cap="none" spc="0" normalizeH="0" baseline="0" noProof="0" dirty="0" err="1" smtClean="0">
                <a:ln w="0"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mcg</a:t>
            </a:r>
            <a:r>
              <a:rPr kumimoji="0" lang="pt-BR" sz="2000" b="1" i="0" u="none" strike="noStrike" kern="1200" cap="none" spc="0" normalizeH="0" baseline="0" noProof="0" dirty="0" smtClean="0">
                <a:ln w="0"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/dia aumentando de maneira gradual 12,5 a 25 </a:t>
            </a:r>
            <a:r>
              <a:rPr kumimoji="0" lang="pt-BR" sz="2000" b="1" i="0" u="none" strike="noStrike" kern="1200" cap="none" spc="0" normalizeH="0" baseline="0" noProof="0" dirty="0" err="1" smtClean="0">
                <a:ln w="0"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mcg</a:t>
            </a:r>
            <a:r>
              <a:rPr kumimoji="0" lang="pt-BR" sz="2000" b="1" i="0" u="none" strike="noStrike" kern="1200" cap="none" spc="0" normalizeH="0" baseline="0" noProof="0" dirty="0" smtClean="0">
                <a:ln w="0"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/dia a cada duas semanas até atingir a dose adequada de acordo com o resultado do TSH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097F38A-DFC8-4CFF-BD90-E0D26787A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086" y="4073974"/>
            <a:ext cx="1778209" cy="1907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no </a:t>
            </a:r>
            <a:r>
              <a:rPr lang="pt-BR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hipotireoidismo</a:t>
            </a:r>
            <a:r>
              <a:rPr lang="pt-B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subclínico</a:t>
            </a:r>
            <a:r>
              <a:rPr lang="pt-B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Quando devemos tratar?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555172" y="1745311"/>
            <a:ext cx="1058091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No </a:t>
            </a:r>
            <a:r>
              <a:rPr lang="pt-B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hipotiroidismo</a:t>
            </a:r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subclinico</a:t>
            </a:r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, uma dose mais baixa (1,1-1,2 </a:t>
            </a:r>
            <a:r>
              <a:rPr lang="pt-B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mcg</a:t>
            </a:r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/kg)</a:t>
            </a:r>
            <a:b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Apesar de controverso recomenda-se tratamento se: </a:t>
            </a:r>
            <a:b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b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--TSH </a:t>
            </a:r>
            <a:r>
              <a:rPr lang="pt-BR" b="1" dirty="0" smtClean="0">
                <a:ln w="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persistentemente</a:t>
            </a:r>
            <a:r>
              <a:rPr lang="pt-BR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&gt; 10 </a:t>
            </a:r>
            <a:r>
              <a:rPr lang="pt-BR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mcUI</a:t>
            </a:r>
            <a:r>
              <a:rPr lang="pt-BR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/ml; ou</a:t>
            </a:r>
            <a:br>
              <a:rPr lang="pt-BR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n w="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---TSH acima do limite normal do</a:t>
            </a:r>
            <a:r>
              <a:rPr lang="pt-BR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n w="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laboratório e inferior a 7 </a:t>
            </a:r>
            <a:r>
              <a:rPr lang="pt-BR" b="1" dirty="0" err="1" smtClean="0">
                <a:ln w="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mcUI</a:t>
            </a:r>
            <a:r>
              <a:rPr lang="pt-BR" b="1" dirty="0" smtClean="0">
                <a:ln w="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/ml </a:t>
            </a:r>
            <a:r>
              <a:rPr lang="pt-BR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em pessoa com idade inferior a 65 anos e mais um dos fatores: </a:t>
            </a:r>
            <a:br>
              <a:rPr lang="pt-BR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  <a:r>
              <a:rPr lang="pt-BR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1- </a:t>
            </a:r>
            <a:r>
              <a:rPr lang="pt-BR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anti-TPO</a:t>
            </a:r>
            <a:r>
              <a:rPr lang="pt-BR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positivo em altos títulos; 2- bócio; 3- sintomas muito sugestivos de </a:t>
            </a:r>
            <a:r>
              <a:rPr lang="pt-BR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hipotireoidismo</a:t>
            </a:r>
            <a:r>
              <a:rPr lang="pt-BR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--- TSH </a:t>
            </a:r>
            <a:r>
              <a:rPr lang="pt-BR" b="1" dirty="0" smtClean="0">
                <a:ln w="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persistentemente</a:t>
            </a:r>
            <a:r>
              <a:rPr lang="pt-BR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≥ 7 </a:t>
            </a:r>
            <a:r>
              <a:rPr lang="pt-BR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mcUI</a:t>
            </a:r>
            <a:r>
              <a:rPr lang="pt-BR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/ml (mas inferior a 10 </a:t>
            </a:r>
            <a:r>
              <a:rPr lang="pt-BR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mcUI</a:t>
            </a:r>
            <a:r>
              <a:rPr lang="pt-BR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/ml) e mais um dos fatores:</a:t>
            </a:r>
            <a:r>
              <a:rPr lang="pt-BR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                    1- idade &lt; 65 anos; ou 2- idade ≥ 65 anos e sintomas muito sugestivos de </a:t>
            </a:r>
            <a:r>
              <a:rPr lang="pt-BR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hipotireoidismo</a:t>
            </a:r>
            <a:r>
              <a:rPr lang="pt-BR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; ou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Existe um objetivo?</a:t>
            </a:r>
            <a:endParaRPr lang="pt-BR" sz="2800" dirty="0"/>
          </a:p>
        </p:txBody>
      </p:sp>
      <p:pic>
        <p:nvPicPr>
          <p:cNvPr id="3" name="Picture 2" descr="Infográfico: Meta Smart - Como aplicar esse conceito em seu negócio?">
            <a:extLst>
              <a:ext uri="{FF2B5EF4-FFF2-40B4-BE49-F238E27FC236}">
                <a16:creationId xmlns="" xmlns:a16="http://schemas.microsoft.com/office/drawing/2014/main" id="{BCF9862A-EA14-46FC-97C1-79FC4660F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4" y="0"/>
            <a:ext cx="3394827" cy="1871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970839" y="2346805"/>
            <a:ext cx="9316161" cy="23815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O objetivo geral da terapia é normalizar os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niveis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de TSH 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 específico:  paciente mais jovem (&lt; 60 anos) deve atingir níveis de TSH de 1-2,5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mU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/L; em pacientes entre 60-70 anos, o alvo de TSH deve ser 3-4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mU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/L e, em pacientes com mais de 70anos, 4-6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mU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/L.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 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99" y="135872"/>
            <a:ext cx="9203872" cy="924041"/>
          </a:xfrm>
        </p:spPr>
        <p:txBody>
          <a:bodyPr>
            <a:noAutofit/>
          </a:bodyPr>
          <a:lstStyle/>
          <a:p>
            <a:r>
              <a:rPr lang="pt-BR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Como deve ser feito o acompanhamento destes pacientes?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402771" y="1598948"/>
            <a:ext cx="10265229" cy="334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GalliardStd-Roman"/>
                <a:cs typeface="Arial" pitchFamily="34" charset="0"/>
              </a:rPr>
              <a:t> Devem ser feitas dosagens de TSH e T4 livre, 6 a 8 semanas após cada ajuste da dose, para evitar o sub ou </a:t>
            </a:r>
            <a:r>
              <a:rPr lang="pt-BR" sz="2000" dirty="0" err="1" smtClean="0">
                <a:solidFill>
                  <a:srgbClr val="000000"/>
                </a:solidFill>
                <a:latin typeface="Arial" pitchFamily="34" charset="0"/>
                <a:ea typeface="GalliardStd-Roman"/>
                <a:cs typeface="Arial" pitchFamily="34" charset="0"/>
              </a:rPr>
              <a:t>supertratamento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GalliardStd-Roman"/>
                <a:cs typeface="Arial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pt-BR" sz="2000" dirty="0" smtClean="0">
              <a:solidFill>
                <a:srgbClr val="000000"/>
              </a:solidFill>
              <a:latin typeface="Arial" pitchFamily="34" charset="0"/>
              <a:ea typeface="GalliardStd-Roman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GalliardStd-Roman"/>
                <a:cs typeface="Arial" pitchFamily="34" charset="0"/>
              </a:rPr>
              <a:t>Posteriormente: 6 meses e depois anualmente, durante toda a vida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GalliardStd-Italic"/>
                <a:cs typeface="Arial" pitchFamily="34" charset="0"/>
              </a:rPr>
              <a:t>Atenção para o dia da coleta do exame!!!!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000" i="1" dirty="0" smtClean="0">
                <a:solidFill>
                  <a:srgbClr val="000000"/>
                </a:solidFill>
                <a:latin typeface="Arial" pitchFamily="34" charset="0"/>
                <a:ea typeface="GalliardStd-Italic"/>
                <a:cs typeface="Arial" pitchFamily="34" charset="0"/>
              </a:rPr>
              <a:t/>
            </a:r>
            <a:br>
              <a:rPr lang="pt-BR" sz="2000" i="1" dirty="0" smtClean="0">
                <a:solidFill>
                  <a:srgbClr val="000000"/>
                </a:solidFill>
                <a:latin typeface="Arial" pitchFamily="34" charset="0"/>
                <a:ea typeface="GalliardStd-Italic"/>
                <a:cs typeface="Arial" pitchFamily="34" charset="0"/>
              </a:rPr>
            </a:br>
            <a:r>
              <a:rPr lang="pt-BR" sz="2000" i="1" dirty="0" smtClean="0">
                <a:solidFill>
                  <a:srgbClr val="000000"/>
                </a:solidFill>
                <a:latin typeface="Arial" pitchFamily="34" charset="0"/>
                <a:ea typeface="GalliardStd-Italic"/>
                <a:cs typeface="Arial" pitchFamily="34" charset="0"/>
              </a:rPr>
              <a:t>  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Nos casos de </a:t>
            </a:r>
            <a:r>
              <a:rPr lang="pt-BR" sz="2000" dirty="0" err="1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hipotireoidismo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subclínico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em que foi optado por não iniciar o tratamento, deve-se repetir o TSH após seis meses a um ano e manter acompanhamento posterior.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C6FC6DF-54AB-4CDC-AEE0-D55E9FF7D8C5}"/>
              </a:ext>
            </a:extLst>
          </p:cNvPr>
          <p:cNvSpPr txBox="1"/>
          <p:nvPr/>
        </p:nvSpPr>
        <p:spPr>
          <a:xfrm>
            <a:off x="4889375" y="5353355"/>
            <a:ext cx="625523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Atenção para grávidas, mudança de peso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606909E2-3607-41C2-9CD9-0A5B3BE8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 que é o </a:t>
            </a:r>
            <a:r>
              <a:rPr lang="pt-BR" sz="2800" dirty="0" err="1" smtClean="0"/>
              <a:t>Hipotireoidismo</a:t>
            </a:r>
            <a:r>
              <a:rPr lang="pt-BR" sz="2800" dirty="0" smtClean="0"/>
              <a:t>? </a:t>
            </a:r>
            <a:endParaRPr lang="pt-BR" sz="2800" dirty="0"/>
          </a:p>
        </p:txBody>
      </p:sp>
      <p:grpSp>
        <p:nvGrpSpPr>
          <p:cNvPr id="4" name="Grupo 3"/>
          <p:cNvGrpSpPr/>
          <p:nvPr/>
        </p:nvGrpSpPr>
        <p:grpSpPr>
          <a:xfrm>
            <a:off x="569723" y="1282631"/>
            <a:ext cx="9662848" cy="4470016"/>
            <a:chOff x="610785" y="1282632"/>
            <a:chExt cx="7527964" cy="3150486"/>
          </a:xfrm>
        </p:grpSpPr>
        <p:sp>
          <p:nvSpPr>
            <p:cNvPr id="6" name="CaixaDeTexto 5">
              <a:extLst>
                <a:ext uri="{FF2B5EF4-FFF2-40B4-BE49-F238E27FC236}">
                  <a16:creationId xmlns="" xmlns:a16="http://schemas.microsoft.com/office/drawing/2014/main" id="{52634224-0B37-48C8-9762-443FD0B3DF25}"/>
                </a:ext>
              </a:extLst>
            </p:cNvPr>
            <p:cNvSpPr txBox="1"/>
            <p:nvPr/>
          </p:nvSpPr>
          <p:spPr>
            <a:xfrm>
              <a:off x="755576" y="1282632"/>
              <a:ext cx="7072579" cy="325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effectLst/>
                  <a:latin typeface="+mn-lt"/>
                  <a:ea typeface="Calibri" panose="020F0502020204030204" pitchFamily="34" charset="0"/>
                </a:rPr>
                <a:t>Trata-se da deficiência de produção de hormônio pela glândula tireoide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="" xmlns:a16="http://schemas.microsoft.com/office/drawing/2014/main" id="{0CF601BE-3208-40E3-B558-462B8655E30D}"/>
                </a:ext>
              </a:extLst>
            </p:cNvPr>
            <p:cNvSpPr txBox="1"/>
            <p:nvPr/>
          </p:nvSpPr>
          <p:spPr>
            <a:xfrm>
              <a:off x="678630" y="1920735"/>
              <a:ext cx="7460119" cy="1062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4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D</a:t>
              </a:r>
              <a:r>
                <a:rPr lang="pt-BR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eficiência grave-  Hipotiroidismo franco </a:t>
              </a:r>
              <a:endParaRPr lang="pt-BR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endParaRPr>
            </a:p>
            <a:p>
              <a:endParaRPr lang="pt-BR" sz="28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endParaRPr>
            </a:p>
            <a:p>
              <a:r>
                <a:rPr lang="pt-BR" sz="2000" dirty="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H</a:t>
              </a:r>
              <a:r>
                <a:rPr lang="pt-BR" sz="2000" dirty="0">
                  <a:effectLst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ormônio estimulador da tireoide (TSH) acima do limite superior da normalidade e níveis de Tiroxina livre (T4livre) abaixo dos valores de referência. </a:t>
              </a:r>
              <a:endParaRPr lang="pt-BR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="" xmlns:a16="http://schemas.microsoft.com/office/drawing/2014/main" id="{019900DB-20D7-4BE6-B121-16D4A465411D}"/>
                </a:ext>
              </a:extLst>
            </p:cNvPr>
            <p:cNvSpPr txBox="1"/>
            <p:nvPr/>
          </p:nvSpPr>
          <p:spPr>
            <a:xfrm>
              <a:off x="610785" y="3413584"/>
              <a:ext cx="6589277" cy="1019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tx2">
                      <a:lumMod val="75000"/>
                    </a:schemeClr>
                  </a:solidFill>
                  <a:effectLst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Deficiência moderada- Hipotiroidismo subclínico</a:t>
              </a:r>
            </a:p>
            <a:p>
              <a:endParaRPr lang="pt-BR" sz="24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endParaRPr>
            </a:p>
            <a:p>
              <a:r>
                <a:rPr lang="pt-BR" sz="2000" dirty="0">
                  <a:effectLst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Concentração de TSH acima do limite superior do intervalo de referência</a:t>
              </a:r>
            </a:p>
            <a:p>
              <a:r>
                <a:rPr lang="pt-BR" sz="2000" dirty="0">
                  <a:effectLst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com os níveis de T4livre dentro dos limites de referência</a:t>
              </a:r>
              <a:endParaRPr lang="pt-BR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34015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496862D0-E8BF-416B-B171-9B8D7EA5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51" y="816428"/>
            <a:ext cx="11510949" cy="92404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sym typeface="Lobster Two"/>
              </a:rPr>
              <a:t>HIPOTIREOIDISMO E GESTAÇÃO</a:t>
            </a:r>
            <a:endParaRPr lang="pt-BR" sz="4000" dirty="0"/>
          </a:p>
        </p:txBody>
      </p:sp>
      <p:pic>
        <p:nvPicPr>
          <p:cNvPr id="4" name="Picture 2" descr="10 Coisas que Você Precisa Saber Sobre Tireoide e Gestação">
            <a:extLst>
              <a:ext uri="{FF2B5EF4-FFF2-40B4-BE49-F238E27FC236}">
                <a16:creationId xmlns="" xmlns:a16="http://schemas.microsoft.com/office/drawing/2014/main" id="{D661CB67-1B33-481C-A219-4F8A6408A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25" r="-1" b="-1"/>
          <a:stretch/>
        </p:blipFill>
        <p:spPr bwMode="auto">
          <a:xfrm>
            <a:off x="3047817" y="1641827"/>
            <a:ext cx="6422753" cy="3760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7668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47204E6-F210-4E87-A381-F486533CDCC8}"/>
              </a:ext>
            </a:extLst>
          </p:cNvPr>
          <p:cNvSpPr txBox="1"/>
          <p:nvPr/>
        </p:nvSpPr>
        <p:spPr>
          <a:xfrm>
            <a:off x="538674" y="1568709"/>
            <a:ext cx="102926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Indicações: 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História de hipotireoidismo/ Hipertireoidismo atual ou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prévio;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Sinais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sintomas de disfunção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tireoidiana;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Bocio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ou anticorpos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positivos;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História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radiação de cabeça e pescoço ou cirurgia da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tireoide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anterior;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Idade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maior 30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anos;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-1 ou outras doenças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auto-imunes;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História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perda gestacional, prematuridade ou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infertilidade;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D4734ADE-5A52-4C30-BEB3-82B6CCB860E4}"/>
              </a:ext>
            </a:extLst>
          </p:cNvPr>
          <p:cNvSpPr txBox="1"/>
          <p:nvPr/>
        </p:nvSpPr>
        <p:spPr>
          <a:xfrm>
            <a:off x="1552878" y="245722"/>
            <a:ext cx="7938392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Não há indicação para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screening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universal !!!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D4734ADE-5A52-4C30-BEB3-82B6CCB860E4}"/>
              </a:ext>
            </a:extLst>
          </p:cNvPr>
          <p:cNvSpPr txBox="1"/>
          <p:nvPr/>
        </p:nvSpPr>
        <p:spPr>
          <a:xfrm>
            <a:off x="1565877" y="322191"/>
            <a:ext cx="7938392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Não há indicação para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screening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universal !!!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47204E6-F210-4E87-A381-F486533CDCC8}"/>
              </a:ext>
            </a:extLst>
          </p:cNvPr>
          <p:cNvSpPr txBox="1"/>
          <p:nvPr/>
        </p:nvSpPr>
        <p:spPr>
          <a:xfrm>
            <a:off x="1490145" y="1721619"/>
            <a:ext cx="860091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Indicações: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err="1">
                <a:latin typeface="Arial" pitchFamily="34" charset="0"/>
                <a:cs typeface="Arial" pitchFamily="34" charset="0"/>
              </a:rPr>
              <a:t>Multiplas</a:t>
            </a:r>
            <a:r>
              <a:rPr lang="pt-BR" dirty="0">
                <a:latin typeface="Arial" pitchFamily="34" charset="0"/>
                <a:cs typeface="Arial" pitchFamily="34" charset="0"/>
              </a:rPr>
              <a:t> gestações anteriores (&gt; 2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);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Historia familiar de doença auto-imune ou disfunção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tireoidiana;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Obesidade grau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3;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Uso de amiodarona, lítio ou contraste radiológico iodado (recente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);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Residir </a:t>
            </a:r>
            <a:r>
              <a:rPr lang="pt-BR" dirty="0">
                <a:latin typeface="Arial" pitchFamily="34" charset="0"/>
                <a:cs typeface="Arial" pitchFamily="34" charset="0"/>
              </a:rPr>
              <a:t>em área de moderada a grave insuficiência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iodo;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Adaptações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tireoidiana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gestação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4800208" y="847315"/>
            <a:ext cx="148123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x-none" sz="4050" b="1" dirty="0">
                <a:ln w="11430"/>
                <a:solidFill>
                  <a:srgbClr val="A539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x-none" sz="4050" b="1" dirty="0">
                <a:ln w="11430"/>
                <a:solidFill>
                  <a:srgbClr val="A539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hCG</a:t>
            </a:r>
          </a:p>
        </p:txBody>
      </p:sp>
      <p:sp>
        <p:nvSpPr>
          <p:cNvPr id="4" name="Rectangle 5"/>
          <p:cNvSpPr/>
          <p:nvPr/>
        </p:nvSpPr>
        <p:spPr>
          <a:xfrm>
            <a:off x="1746234" y="1729391"/>
            <a:ext cx="2574424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x-none" sz="2400" b="1" dirty="0">
                <a:ln w="11430"/>
                <a:solidFill>
                  <a:srgbClr val="A539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x-none" sz="2400" b="1" dirty="0">
                <a:ln w="11430"/>
                <a:solidFill>
                  <a:srgbClr val="A539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Estrogênio</a:t>
            </a:r>
          </a:p>
          <a:p>
            <a:pPr algn="ctr"/>
            <a:endParaRPr lang="x-none" sz="2400" b="1" dirty="0">
              <a:ln w="11430"/>
              <a:solidFill>
                <a:srgbClr val="A539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sym typeface="Wingdings"/>
            </a:endParaRPr>
          </a:p>
          <a:p>
            <a:pPr marL="342900" indent="-342900" algn="ctr">
              <a:buFont typeface="Wingdings" charset="0"/>
              <a:buChar char="é"/>
            </a:pPr>
            <a:r>
              <a:rPr lang="x-none" sz="2400" b="1" dirty="0">
                <a:ln w="11430"/>
                <a:solidFill>
                  <a:srgbClr val="A539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Wingdings"/>
                <a:cs typeface="Wingdings"/>
                <a:sym typeface="Wingdings"/>
              </a:rPr>
              <a:t>TBG</a:t>
            </a:r>
          </a:p>
          <a:p>
            <a:pPr marL="342900" indent="-342900" algn="ctr">
              <a:buFont typeface="Wingdings" charset="0"/>
              <a:buChar char="é"/>
            </a:pPr>
            <a:r>
              <a:rPr lang="x-none" sz="2400" b="1" dirty="0">
                <a:ln w="11430"/>
                <a:solidFill>
                  <a:srgbClr val="A539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Wingdings"/>
                <a:cs typeface="Wingdings"/>
                <a:sym typeface="Wingdings"/>
              </a:rPr>
              <a:t>T4 total</a:t>
            </a:r>
          </a:p>
          <a:p>
            <a:pPr algn="ctr"/>
            <a:endParaRPr lang="x-none" sz="2400" b="1" dirty="0">
              <a:ln w="11430"/>
              <a:solidFill>
                <a:srgbClr val="A539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Wingdings"/>
              <a:ea typeface="Wingdings"/>
              <a:cs typeface="Wingdings"/>
              <a:sym typeface="Wingdings"/>
            </a:endParaRPr>
          </a:p>
          <a:p>
            <a:pPr algn="ctr"/>
            <a:r>
              <a:rPr lang="x-none" sz="2400" b="1" dirty="0">
                <a:ln w="11430"/>
                <a:solidFill>
                  <a:srgbClr val="A539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x-none" sz="2100" b="1" dirty="0">
                <a:ln w="11430"/>
                <a:solidFill>
                  <a:srgbClr val="A539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x-none" sz="2100" b="1" dirty="0">
                <a:ln w="11430"/>
                <a:solidFill>
                  <a:srgbClr val="A539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 frações livres HT</a:t>
            </a:r>
          </a:p>
          <a:p>
            <a:pPr algn="ctr"/>
            <a:endParaRPr lang="x-none" sz="2400" b="1" dirty="0">
              <a:ln w="11430"/>
              <a:solidFill>
                <a:srgbClr val="A539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sym typeface="Wingdings"/>
            </a:endParaRPr>
          </a:p>
          <a:p>
            <a:pPr algn="ctr"/>
            <a:endParaRPr lang="x-none" sz="2400" b="1" dirty="0">
              <a:ln w="11430"/>
              <a:solidFill>
                <a:srgbClr val="A539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145832" y="1821461"/>
            <a:ext cx="1845698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x-none" sz="2400" b="1" dirty="0">
                <a:ln w="11430"/>
                <a:solidFill>
                  <a:srgbClr val="A539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x-none" sz="2400" b="1" dirty="0">
                <a:ln w="11430"/>
                <a:solidFill>
                  <a:srgbClr val="A539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Desiodases</a:t>
            </a:r>
          </a:p>
          <a:p>
            <a:pPr algn="ctr"/>
            <a:r>
              <a:rPr lang="x-none" sz="2400" b="1" dirty="0">
                <a:ln w="11430"/>
                <a:solidFill>
                  <a:srgbClr val="A539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placentárias</a:t>
            </a:r>
            <a:endParaRPr lang="x-none" sz="2400" b="1" dirty="0">
              <a:ln w="11430"/>
              <a:solidFill>
                <a:srgbClr val="A539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7" descr="Captura de Tela 2016-09-09 às 10.41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08" y="2209800"/>
            <a:ext cx="1889060" cy="2158926"/>
          </a:xfrm>
          <a:prstGeom prst="rect">
            <a:avLst/>
          </a:prstGeom>
        </p:spPr>
      </p:pic>
      <p:sp>
        <p:nvSpPr>
          <p:cNvPr id="7" name="Striped Right Arrow 8"/>
          <p:cNvSpPr/>
          <p:nvPr/>
        </p:nvSpPr>
        <p:spPr>
          <a:xfrm rot="5400000">
            <a:off x="5340549" y="1686993"/>
            <a:ext cx="643788" cy="652309"/>
          </a:xfrm>
          <a:prstGeom prst="striped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7419427" y="3648839"/>
            <a:ext cx="1767792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x-none" b="1" dirty="0">
                <a:ln w="11430"/>
                <a:solidFill>
                  <a:srgbClr val="A539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x-none" b="1" dirty="0">
                <a:ln w="11430"/>
                <a:solidFill>
                  <a:srgbClr val="A539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Cl renal Iodo e </a:t>
            </a:r>
          </a:p>
          <a:p>
            <a:pPr algn="ctr"/>
            <a:r>
              <a:rPr lang="x-none" b="1" dirty="0">
                <a:ln w="11430"/>
                <a:solidFill>
                  <a:srgbClr val="A539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transporte feto</a:t>
            </a:r>
          </a:p>
        </p:txBody>
      </p:sp>
      <p:sp>
        <p:nvSpPr>
          <p:cNvPr id="9" name="Striped Right Arrow 10"/>
          <p:cNvSpPr/>
          <p:nvPr/>
        </p:nvSpPr>
        <p:spPr>
          <a:xfrm>
            <a:off x="4140482" y="2912511"/>
            <a:ext cx="643788" cy="652309"/>
          </a:xfrm>
          <a:prstGeom prst="striped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11"/>
          <p:cNvSpPr/>
          <p:nvPr/>
        </p:nvSpPr>
        <p:spPr>
          <a:xfrm rot="8348513">
            <a:off x="6413898" y="2088758"/>
            <a:ext cx="643788" cy="652309"/>
          </a:xfrm>
          <a:prstGeom prst="striped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2"/>
          <p:cNvSpPr/>
          <p:nvPr/>
        </p:nvSpPr>
        <p:spPr>
          <a:xfrm rot="12887381">
            <a:off x="6712322" y="3456379"/>
            <a:ext cx="643788" cy="652309"/>
          </a:xfrm>
          <a:prstGeom prst="striped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012371" y="4821374"/>
            <a:ext cx="9514115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latin typeface="Calibri"/>
                <a:cs typeface="Calibri"/>
              </a:rPr>
              <a:t>Sem doença </a:t>
            </a:r>
            <a:r>
              <a:rPr lang="pt-BR" sz="2400" dirty="0" err="1">
                <a:latin typeface="Calibri"/>
                <a:cs typeface="Calibri"/>
              </a:rPr>
              <a:t>auto-imune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tireoidana</a:t>
            </a:r>
            <a:r>
              <a:rPr lang="pt-BR" sz="2400" dirty="0">
                <a:latin typeface="Calibri"/>
                <a:cs typeface="Calibri"/>
              </a:rPr>
              <a:t> e na suficiência de Iodo (250 </a:t>
            </a:r>
            <a:r>
              <a:rPr lang="pt-BR" sz="2400" dirty="0" err="1">
                <a:latin typeface="Calibri"/>
                <a:cs typeface="Calibri"/>
              </a:rPr>
              <a:t>mcg</a:t>
            </a:r>
            <a:r>
              <a:rPr lang="pt-BR" sz="2400" dirty="0">
                <a:latin typeface="Calibri"/>
                <a:cs typeface="Calibri"/>
              </a:rPr>
              <a:t>/dia)</a:t>
            </a:r>
          </a:p>
          <a:p>
            <a:pPr algn="ctr">
              <a:defRPr/>
            </a:pPr>
            <a:r>
              <a:rPr lang="pt-BR" sz="2400" b="1" dirty="0">
                <a:latin typeface="Calibri"/>
                <a:cs typeface="Calibri"/>
              </a:rPr>
              <a:t>ADAPTAÇÃO FISIOLÓGICA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578429" y="5638801"/>
            <a:ext cx="8501741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>
                <a:latin typeface="Calibri"/>
                <a:cs typeface="Calibri"/>
              </a:rPr>
              <a:t>Aumento precoce nas necessidades de LT4 em mulheres com hipotireoidismo  ( </a:t>
            </a:r>
            <a:r>
              <a:rPr lang="pt-BR" b="1" dirty="0">
                <a:latin typeface="Calibri"/>
                <a:cs typeface="Calibri"/>
              </a:rPr>
              <a:t>25-50%)</a:t>
            </a:r>
          </a:p>
        </p:txBody>
      </p:sp>
      <p:pic>
        <p:nvPicPr>
          <p:cNvPr id="14" name="Picture 39" descr="MCj034794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58" y="3995059"/>
            <a:ext cx="2071785" cy="165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092749" y="1771651"/>
            <a:ext cx="9978022" cy="165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Como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definir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3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Hipotireoidismo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gestação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117170" y="3061778"/>
            <a:ext cx="7772400" cy="11251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Sabendo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-se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tais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adaptações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668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HIPOTIREOIDISMO NA GESTAÇÃO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48838" y="1200150"/>
            <a:ext cx="8755133" cy="3657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FRANCO</a:t>
            </a:r>
          </a:p>
          <a:p>
            <a:pPr marL="685800" marR="0" lvl="1" indent="-228600" algn="l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Wingdings"/>
                <a:cs typeface="Arial" pitchFamily="34" charset="0"/>
                <a:sym typeface="Wingdings"/>
              </a:rPr>
              <a:t>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  <a:sym typeface="Wingdings"/>
              </a:rPr>
              <a:t>T4L com TSH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Wingdings"/>
                <a:cs typeface="Arial" pitchFamily="34" charset="0"/>
                <a:sym typeface="Wingdings"/>
              </a:rPr>
              <a:t>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  <a:sym typeface="Wingdings"/>
              </a:rPr>
              <a:t> (&gt;VR p/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  <a:sym typeface="Wingdings"/>
              </a:rPr>
              <a:t>gestantes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  <a:sym typeface="Wingding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  <a:sym typeface="Wingdings"/>
              </a:rPr>
              <a:t> TSH &gt; 10μUI/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  <a:sym typeface="Wingdings"/>
              </a:rPr>
              <a:t>mL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SUBCLÍNICO</a:t>
            </a:r>
          </a:p>
          <a:p>
            <a:pPr marL="685800" marR="0" lvl="1" indent="-228600" algn="l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TSH &gt; VR p/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gestantes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(&lt;10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  <a:sym typeface="Wingding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  <a:sym typeface="Wingdings"/>
              </a:rPr>
              <a:t>μUI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  <a:sym typeface="Wingdings"/>
              </a:rPr>
              <a:t>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  <a:sym typeface="Wingdings"/>
              </a:rPr>
              <a:t>mL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) c/ T4L normal</a:t>
            </a:r>
          </a:p>
          <a:p>
            <a:pPr marL="342900" marR="0" lvl="1" indent="0" algn="l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HIPOTIROXINEMIA ISOLADA DA GESTAÇÃO</a:t>
            </a:r>
          </a:p>
          <a:p>
            <a:pPr marL="685800" marR="0" lvl="1" indent="-228600" algn="l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T4L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ou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T4t &lt;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percentil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2,5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th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 (VR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específico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p/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gestantes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ou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&lt;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percentil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5,0</a:t>
            </a:r>
          </a:p>
          <a:p>
            <a:pPr marL="685800" marR="0" lvl="1" indent="-228600" algn="l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alguns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autores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consideram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&lt;10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th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leve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5" descr="Captura de Tela 2017-06-10 às 06.02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29" y="0"/>
            <a:ext cx="6172200" cy="2756714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520043" y="3378607"/>
            <a:ext cx="6172200" cy="20016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Recomendacão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1-</a:t>
            </a:r>
          </a:p>
          <a:p>
            <a:pPr marL="685800" marR="0" lvl="1" indent="-228600" algn="l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IDEAL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VR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população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local!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ausência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estudos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recomenda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-se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&lt; 0,5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mUI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/L do VR superior p/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não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gestantes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aptura de Tela 2016-09-22 às 21.34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99" y="3875946"/>
            <a:ext cx="1432701" cy="1413406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3" descr="Captura de Tela 2019-05-10 às 14.39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89"/>
            <a:ext cx="7295673" cy="3467154"/>
          </a:xfrm>
          <a:prstGeom prst="rect">
            <a:avLst/>
          </a:prstGeom>
        </p:spPr>
      </p:pic>
      <p:pic>
        <p:nvPicPr>
          <p:cNvPr id="4" name="Picture 4" descr="Captura de Tela 2019-05-10 às 14.40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03" y="3875315"/>
            <a:ext cx="7513126" cy="2579914"/>
          </a:xfrm>
          <a:prstGeom prst="rect">
            <a:avLst/>
          </a:prstGeom>
        </p:spPr>
      </p:pic>
      <p:sp>
        <p:nvSpPr>
          <p:cNvPr id="5" name="Oval 5"/>
          <p:cNvSpPr/>
          <p:nvPr/>
        </p:nvSpPr>
        <p:spPr>
          <a:xfrm>
            <a:off x="10478616" y="5411976"/>
            <a:ext cx="657119" cy="381000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Riscos do </a:t>
            </a:r>
            <a:r>
              <a:rPr 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hipotireoidismo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franco na gestação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EEE347F2-542E-432C-A490-15353F4C5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98" y="2025787"/>
            <a:ext cx="11024172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Desfechos obstétricos e neonatais desfavoráveis, bem como déficits intelectuais em seus filhos</a:t>
            </a:r>
          </a:p>
        </p:txBody>
      </p:sp>
      <p:sp>
        <p:nvSpPr>
          <p:cNvPr id="4" name="Fluxograma: Processo 3">
            <a:extLst>
              <a:ext uri="{FF2B5EF4-FFF2-40B4-BE49-F238E27FC236}">
                <a16:creationId xmlns:a16="http://schemas.microsoft.com/office/drawing/2014/main" xmlns="" id="{B2F0AE17-FA59-41CE-9FEB-B29E4F4C2AA7}"/>
              </a:ext>
            </a:extLst>
          </p:cNvPr>
          <p:cNvSpPr/>
          <p:nvPr/>
        </p:nvSpPr>
        <p:spPr>
          <a:xfrm>
            <a:off x="7538998" y="3721606"/>
            <a:ext cx="2006446" cy="103303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Aumento de peso placentário</a:t>
            </a:r>
          </a:p>
        </p:txBody>
      </p:sp>
      <p:sp>
        <p:nvSpPr>
          <p:cNvPr id="5" name="Fluxograma: Processo 4">
            <a:extLst>
              <a:ext uri="{FF2B5EF4-FFF2-40B4-BE49-F238E27FC236}">
                <a16:creationId xmlns:a16="http://schemas.microsoft.com/office/drawing/2014/main" xmlns="" id="{96E7E2B0-C253-42B8-92D6-733B2E2A002A}"/>
              </a:ext>
            </a:extLst>
          </p:cNvPr>
          <p:cNvSpPr/>
          <p:nvPr/>
        </p:nvSpPr>
        <p:spPr>
          <a:xfrm>
            <a:off x="5094529" y="4288478"/>
            <a:ext cx="960527" cy="5535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RCIU</a:t>
            </a:r>
          </a:p>
        </p:txBody>
      </p:sp>
      <p:sp>
        <p:nvSpPr>
          <p:cNvPr id="6" name="Fluxograma: Processo 5">
            <a:extLst>
              <a:ext uri="{FF2B5EF4-FFF2-40B4-BE49-F238E27FC236}">
                <a16:creationId xmlns:a16="http://schemas.microsoft.com/office/drawing/2014/main" xmlns="" id="{B5118B39-20E4-495C-9080-D575CCB4D55B}"/>
              </a:ext>
            </a:extLst>
          </p:cNvPr>
          <p:cNvSpPr/>
          <p:nvPr/>
        </p:nvSpPr>
        <p:spPr>
          <a:xfrm>
            <a:off x="5547301" y="5045764"/>
            <a:ext cx="1545605" cy="7327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Hipertensão gestacional</a:t>
            </a:r>
          </a:p>
        </p:txBody>
      </p:sp>
      <p:sp>
        <p:nvSpPr>
          <p:cNvPr id="7" name="Fluxograma: Processo 6">
            <a:extLst>
              <a:ext uri="{FF2B5EF4-FFF2-40B4-BE49-F238E27FC236}">
                <a16:creationId xmlns:a16="http://schemas.microsoft.com/office/drawing/2014/main" xmlns="" id="{146A4D8E-FADA-458F-866A-E4DDC336BA2D}"/>
              </a:ext>
            </a:extLst>
          </p:cNvPr>
          <p:cNvSpPr/>
          <p:nvPr/>
        </p:nvSpPr>
        <p:spPr>
          <a:xfrm>
            <a:off x="3265239" y="3761136"/>
            <a:ext cx="1395970" cy="5535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Cretinismo</a:t>
            </a:r>
          </a:p>
        </p:txBody>
      </p:sp>
      <p:sp>
        <p:nvSpPr>
          <p:cNvPr id="8" name="Fluxograma: Processo 7">
            <a:extLst>
              <a:ext uri="{FF2B5EF4-FFF2-40B4-BE49-F238E27FC236}">
                <a16:creationId xmlns:a16="http://schemas.microsoft.com/office/drawing/2014/main" xmlns="" id="{92959E83-CF4F-4DE5-94F2-108E8FEE953D}"/>
              </a:ext>
            </a:extLst>
          </p:cNvPr>
          <p:cNvSpPr/>
          <p:nvPr/>
        </p:nvSpPr>
        <p:spPr>
          <a:xfrm>
            <a:off x="2260491" y="4733608"/>
            <a:ext cx="1654967" cy="6888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Baixo peso ao nascer </a:t>
            </a:r>
          </a:p>
        </p:txBody>
      </p:sp>
      <p:sp>
        <p:nvSpPr>
          <p:cNvPr id="9" name="Fluxograma: Processo 8">
            <a:extLst>
              <a:ext uri="{FF2B5EF4-FFF2-40B4-BE49-F238E27FC236}">
                <a16:creationId xmlns:a16="http://schemas.microsoft.com/office/drawing/2014/main" xmlns="" id="{161273AC-0A34-4646-9F21-E2596BC907FB}"/>
              </a:ext>
            </a:extLst>
          </p:cNvPr>
          <p:cNvSpPr/>
          <p:nvPr/>
        </p:nvSpPr>
        <p:spPr>
          <a:xfrm>
            <a:off x="1022584" y="2838913"/>
            <a:ext cx="1876733" cy="107828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Aborto espontâneo</a:t>
            </a:r>
          </a:p>
        </p:txBody>
      </p:sp>
      <p:sp>
        <p:nvSpPr>
          <p:cNvPr id="10" name="Fluxograma: Processo 9">
            <a:extLst>
              <a:ext uri="{FF2B5EF4-FFF2-40B4-BE49-F238E27FC236}">
                <a16:creationId xmlns:a16="http://schemas.microsoft.com/office/drawing/2014/main" xmlns="" id="{F1577831-EB4E-4881-BECB-D26AC0192AD1}"/>
              </a:ext>
            </a:extLst>
          </p:cNvPr>
          <p:cNvSpPr/>
          <p:nvPr/>
        </p:nvSpPr>
        <p:spPr>
          <a:xfrm>
            <a:off x="7060510" y="2687444"/>
            <a:ext cx="1603987" cy="5693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latin typeface="Arial" pitchFamily="34" charset="0"/>
                <a:cs typeface="Arial" pitchFamily="34" charset="0"/>
              </a:rPr>
              <a:t>Pré</a:t>
            </a:r>
            <a:r>
              <a:rPr lang="pt-BR" dirty="0">
                <a:latin typeface="Arial" pitchFamily="34" charset="0"/>
                <a:cs typeface="Arial" pitchFamily="34" charset="0"/>
              </a:rPr>
              <a:t> eclampsia  </a:t>
            </a:r>
          </a:p>
        </p:txBody>
      </p:sp>
      <p:sp>
        <p:nvSpPr>
          <p:cNvPr id="11" name="Fluxograma: Processo 10">
            <a:extLst>
              <a:ext uri="{FF2B5EF4-FFF2-40B4-BE49-F238E27FC236}">
                <a16:creationId xmlns:a16="http://schemas.microsoft.com/office/drawing/2014/main" xmlns="" id="{FC94232B-FB52-487E-8E24-954B6A668B1D}"/>
              </a:ext>
            </a:extLst>
          </p:cNvPr>
          <p:cNvSpPr/>
          <p:nvPr/>
        </p:nvSpPr>
        <p:spPr>
          <a:xfrm>
            <a:off x="5411842" y="3256156"/>
            <a:ext cx="1178527" cy="5328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Morte fetal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Quando devemos considerar tratamento do </a:t>
            </a:r>
            <a:r>
              <a:rPr lang="pt-BR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hipotireoidismo</a:t>
            </a:r>
            <a:r>
              <a:rPr lang="pt-BR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na gestação</a:t>
            </a:r>
            <a:r>
              <a:rPr lang="pt-BR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BR" sz="28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4AFA7363-5053-417C-B590-9CDAEA6C7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8" y="5854113"/>
            <a:ext cx="109259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Recomendações da ATA 2017 para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início 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da reposição com </a:t>
            </a:r>
            <a:r>
              <a:rPr kumimoji="0" lang="pt-BR" altLang="pt-B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levotiroxina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em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gestantes.</a:t>
            </a:r>
            <a:endParaRPr kumimoji="0" lang="pt-BR" altLang="pt-B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CB2742A6-1673-494C-96D5-F125C2638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4947289"/>
              </p:ext>
            </p:extLst>
          </p:nvPr>
        </p:nvGraphicFramePr>
        <p:xfrm>
          <a:off x="1647074" y="1223076"/>
          <a:ext cx="9002341" cy="4611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5511">
                  <a:extLst>
                    <a:ext uri="{9D8B030D-6E8A-4147-A177-3AD203B41FA5}">
                      <a16:colId xmlns:a16="http://schemas.microsoft.com/office/drawing/2014/main" xmlns="" val="335044001"/>
                    </a:ext>
                  </a:extLst>
                </a:gridCol>
                <a:gridCol w="2313261">
                  <a:extLst>
                    <a:ext uri="{9D8B030D-6E8A-4147-A177-3AD203B41FA5}">
                      <a16:colId xmlns:a16="http://schemas.microsoft.com/office/drawing/2014/main" xmlns="" val="1543978755"/>
                    </a:ext>
                  </a:extLst>
                </a:gridCol>
                <a:gridCol w="2983569">
                  <a:extLst>
                    <a:ext uri="{9D8B030D-6E8A-4147-A177-3AD203B41FA5}">
                      <a16:colId xmlns:a16="http://schemas.microsoft.com/office/drawing/2014/main" xmlns="" val="4005847273"/>
                    </a:ext>
                  </a:extLst>
                </a:gridCol>
              </a:tblGrid>
              <a:tr h="4564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 anticorpos anti-  tireoidianos circulantes</a:t>
                      </a:r>
                      <a:endParaRPr lang="pt-BR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Sem anticorpos</a:t>
                      </a:r>
                      <a:endParaRPr lang="pt-BR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2808473267"/>
                  </a:ext>
                </a:extLst>
              </a:tr>
              <a:tr h="4404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TSH sérico – com T4 livre normal</a:t>
                      </a:r>
                      <a:endParaRPr lang="pt-BR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159494259"/>
                  </a:ext>
                </a:extLst>
              </a:tr>
              <a:tr h="7671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&gt;2,5 mUI/L &lt; VRS* 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Considerado tratamento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Não recomenda tratamento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3184097678"/>
                  </a:ext>
                </a:extLst>
              </a:tr>
              <a:tr h="563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&gt; VRS* &lt; 10,0 mUI/L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Recomendação forte para tratamento 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Considerado tratamento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756847120"/>
                  </a:ext>
                </a:extLst>
              </a:tr>
              <a:tr h="4564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&gt; 10,0 mUI/L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Recomendação forte para tratamento</a:t>
                      </a:r>
                      <a:endParaRPr lang="pt-BR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Recomendação forte 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871546435"/>
                  </a:ext>
                </a:extLst>
              </a:tr>
              <a:tr h="215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TSH sérico – com T4 livre baixo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1009453892"/>
                  </a:ext>
                </a:extLst>
              </a:tr>
              <a:tr h="215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&gt; VRS*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Recomendação forte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Recomendação forte</a:t>
                      </a:r>
                      <a:endParaRPr lang="pt-B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xmlns="" val="3839120646"/>
                  </a:ext>
                </a:extLst>
              </a:tr>
              <a:tr h="563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Normal  (</a:t>
                      </a:r>
                      <a:r>
                        <a:rPr lang="pt-BR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hipotiroxinemia</a:t>
                      </a: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isolada da gestação) </a:t>
                      </a:r>
                      <a:endParaRPr lang="pt-BR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Não recomenda tratamento universalmente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97" marR="6029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09803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NIVERSIDADE ESTADUAL DO OESTE DO PARANÁ CAMPUS DE CASCAVEL CENTRO ...">
            <a:extLst>
              <a:ext uri="{FF2B5EF4-FFF2-40B4-BE49-F238E27FC236}">
                <a16:creationId xmlns="" xmlns:a16="http://schemas.microsoft.com/office/drawing/2014/main" id="{4C05AAF9-2FCD-4250-BC9C-2CDF0890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6" y="1136659"/>
            <a:ext cx="7300155" cy="5186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8039278-A634-4181-B251-18DB94AABD65}"/>
              </a:ext>
            </a:extLst>
          </p:cNvPr>
          <p:cNvSpPr txBox="1"/>
          <p:nvPr/>
        </p:nvSpPr>
        <p:spPr>
          <a:xfrm>
            <a:off x="7499207" y="4695598"/>
            <a:ext cx="299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</a:rPr>
              <a:t>Hipotireoidismo primário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C2A98520-7C25-47E7-87FA-9F4BD9027046}"/>
              </a:ext>
            </a:extLst>
          </p:cNvPr>
          <p:cNvSpPr txBox="1"/>
          <p:nvPr/>
        </p:nvSpPr>
        <p:spPr>
          <a:xfrm>
            <a:off x="7524232" y="3280102"/>
            <a:ext cx="3228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itchFamily="34" charset="0"/>
              </a:rPr>
              <a:t>Hipotireoidismo secundário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7FB5E828-12C5-4E99-96E0-A3E68A041512}"/>
              </a:ext>
            </a:extLst>
          </p:cNvPr>
          <p:cNvSpPr txBox="1"/>
          <p:nvPr/>
        </p:nvSpPr>
        <p:spPr>
          <a:xfrm>
            <a:off x="7522108" y="1451339"/>
            <a:ext cx="3109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</a:rPr>
              <a:t>Hipotireoidismo terciário</a:t>
            </a:r>
          </a:p>
        </p:txBody>
      </p:sp>
    </p:spTree>
    <p:extLst>
      <p:ext uri="{BB962C8B-B14F-4D97-AF65-F5344CB8AC3E}">
        <p14:creationId xmlns="" xmlns:p14="http://schemas.microsoft.com/office/powerpoint/2010/main" val="2744380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tratar? </a:t>
            </a:r>
            <a:endParaRPr lang="pt-BR" sz="2800" dirty="0"/>
          </a:p>
        </p:txBody>
      </p:sp>
      <p:pic>
        <p:nvPicPr>
          <p:cNvPr id="3" name="Picture 1" descr="Captura de Tela 2016-09-17 às 11.13.28.png">
            <a:extLst>
              <a:ext uri="{FF2B5EF4-FFF2-40B4-BE49-F238E27FC236}">
                <a16:creationId xmlns="" xmlns:a16="http://schemas.microsoft.com/office/drawing/2014/main" id="{B4DFAFE7-10F7-4927-9BEC-A026013C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40" y="1696108"/>
            <a:ext cx="3526960" cy="202680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CEDF6CED-BBB6-4F19-8DB3-8DCC949375D6}"/>
              </a:ext>
            </a:extLst>
          </p:cNvPr>
          <p:cNvSpPr txBox="1"/>
          <p:nvPr/>
        </p:nvSpPr>
        <p:spPr>
          <a:xfrm>
            <a:off x="876510" y="1276110"/>
            <a:ext cx="55002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Hipotireoidismo franco na gestação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FD1E78F-F983-4BA1-92DA-7ABEA8ACC717}"/>
              </a:ext>
            </a:extLst>
          </p:cNvPr>
          <p:cNvSpPr txBox="1"/>
          <p:nvPr/>
        </p:nvSpPr>
        <p:spPr>
          <a:xfrm>
            <a:off x="1444785" y="1798456"/>
            <a:ext cx="4780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---- 2mcg/ kg do peso atual da gestação 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93C39EB2-6175-4D22-9FE9-D84046085695}"/>
              </a:ext>
            </a:extLst>
          </p:cNvPr>
          <p:cNvGraphicFramePr>
            <a:graphicFrameLocks noGrp="1"/>
          </p:cNvGraphicFramePr>
          <p:nvPr/>
        </p:nvGraphicFramePr>
        <p:xfrm>
          <a:off x="2372280" y="3308179"/>
          <a:ext cx="5911748" cy="182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874">
                  <a:extLst>
                    <a:ext uri="{9D8B030D-6E8A-4147-A177-3AD203B41FA5}">
                      <a16:colId xmlns="" xmlns:a16="http://schemas.microsoft.com/office/drawing/2014/main" val="2402601518"/>
                    </a:ext>
                  </a:extLst>
                </a:gridCol>
                <a:gridCol w="2955874">
                  <a:extLst>
                    <a:ext uri="{9D8B030D-6E8A-4147-A177-3AD203B41FA5}">
                      <a16:colId xmlns="" xmlns:a16="http://schemas.microsoft.com/office/drawing/2014/main" val="2261484187"/>
                    </a:ext>
                  </a:extLst>
                </a:gridCol>
              </a:tblGrid>
              <a:tr h="45747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TSH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 Incremento da dose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215573991"/>
                  </a:ext>
                </a:extLst>
              </a:tr>
              <a:tr h="45747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&gt; 4 &lt;10 </a:t>
                      </a:r>
                      <a:r>
                        <a:rPr lang="pt-BR" sz="1800" dirty="0" err="1">
                          <a:latin typeface="Arial" pitchFamily="34" charset="0"/>
                          <a:cs typeface="Arial" pitchFamily="34" charset="0"/>
                        </a:rPr>
                        <a:t>mU-L</a:t>
                      </a:r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  + 50mcg-dia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692188499"/>
                  </a:ext>
                </a:extLst>
              </a:tr>
              <a:tr h="45747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&gt; 10 &lt; 20 um-L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 + 75mcg- dia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564229714"/>
                  </a:ext>
                </a:extLst>
              </a:tr>
              <a:tr h="45747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&gt; 20mu-L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 +100mcg- dia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31478037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66B15726-D699-4C01-8522-8EC19A233449}"/>
              </a:ext>
            </a:extLst>
          </p:cNvPr>
          <p:cNvSpPr txBox="1"/>
          <p:nvPr/>
        </p:nvSpPr>
        <p:spPr>
          <a:xfrm>
            <a:off x="1852042" y="2569631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Dicas –Unifesp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Qual o objetivo do tratamento na gestação?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4">
            <a:extLst>
              <a:ext uri="{FF2B5EF4-FFF2-40B4-BE49-F238E27FC236}">
                <a16:creationId xmlns="" xmlns:a16="http://schemas.microsoft.com/office/drawing/2014/main" id="{FC31B60B-1D5C-47A8-9511-66B9D956B8A0}"/>
              </a:ext>
            </a:extLst>
          </p:cNvPr>
          <p:cNvSpPr txBox="1">
            <a:spLocks/>
          </p:cNvSpPr>
          <p:nvPr/>
        </p:nvSpPr>
        <p:spPr>
          <a:xfrm>
            <a:off x="701146" y="2040852"/>
            <a:ext cx="8649681" cy="1125140"/>
          </a:xfrm>
          <a:prstGeom prst="rect">
            <a:avLst/>
          </a:prstGeom>
        </p:spPr>
        <p:txBody>
          <a:bodyPr/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objetivo do tratamento é alcançar valores menores que 2,5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/L, independente do trimestre gestacional.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Captura de Tela 2016-09-17 às 11.1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48" y="3100366"/>
            <a:ext cx="4379388" cy="251666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7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Fique</a:t>
            </a:r>
            <a:r>
              <a:rPr lang="en-US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atento</a:t>
            </a:r>
            <a:r>
              <a:rPr lang="en-US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Hipotireoidismo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previamente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diagnosticado</a:t>
            </a:r>
            <a:r>
              <a:rPr lang="en-US" sz="1800" dirty="0" smtClean="0">
                <a:solidFill>
                  <a:srgbClr val="1F497D"/>
                </a:solidFill>
              </a:rPr>
              <a:t/>
            </a:r>
            <a:br>
              <a:rPr lang="en-US" sz="1800" dirty="0" smtClean="0">
                <a:solidFill>
                  <a:srgbClr val="1F497D"/>
                </a:solidFill>
              </a:rPr>
            </a:br>
            <a:endParaRPr lang="pt-B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03514" y="1392847"/>
            <a:ext cx="9285515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Como devemos orientar uma paciente que já faz tratamento com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levotiroxina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ao engravidar?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1374113" y="2366383"/>
            <a:ext cx="8858458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TSH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alvo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ser “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buscado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”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pré-concepção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ALVO ≠ DIAGNÓSTICO</a:t>
            </a:r>
          </a:p>
          <a:p>
            <a:pPr marL="685800" marR="0" lvl="2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&lt;2,5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mUI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/L (ATA/2017)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Ajuste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dose de LT4 logo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diagnóstico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gestação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( 25-50%)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Como deve ser o acompanhamento? 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57AB343-6B2C-477E-A4A4-D6CEC95C0F44}"/>
              </a:ext>
            </a:extLst>
          </p:cNvPr>
          <p:cNvSpPr txBox="1">
            <a:spLocks/>
          </p:cNvSpPr>
          <p:nvPr/>
        </p:nvSpPr>
        <p:spPr>
          <a:xfrm>
            <a:off x="609599" y="2038350"/>
            <a:ext cx="9851571" cy="3394075"/>
          </a:xfrm>
          <a:prstGeom prst="rect">
            <a:avLst/>
          </a:prstGeom>
        </p:spPr>
        <p:txBody>
          <a:bodyPr/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cada quatro semanas, acompanhado de ajuste da dose para se obter a meta de TSH. </a:t>
            </a: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Após o alcance das metas de tratamento, os níveis do TSH sérico devem ser monitorados a cada 6-8 semanas. </a:t>
            </a: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período pós-parto, a dose deve ser reduzida para níveis da pré-gestação e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TSH reavaliado após 6 a 8 semanas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613" y="212072"/>
            <a:ext cx="9933215" cy="924041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quando devemos encaminhar para o endocrinologista?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4EEF87C-6F2F-4E52-A7FC-C2804E35EAF9}"/>
              </a:ext>
            </a:extLst>
          </p:cNvPr>
          <p:cNvSpPr txBox="1">
            <a:spLocks/>
          </p:cNvSpPr>
          <p:nvPr/>
        </p:nvSpPr>
        <p:spPr>
          <a:xfrm>
            <a:off x="457199" y="1200150"/>
            <a:ext cx="10820401" cy="461282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Suspeita de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hipotireoidismo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central (TSH normal ou baixo e T4L ou total baixo) ou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 com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hipotireoidismo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usando mais de 2,0 a 2,5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/Kg/dia de LT4 ou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Pacientes com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hipotireoidismo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secundário à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tireoidectomia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Ca de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tireoide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pois as metas de TSH vão variar conforme risco inicial e recorrência. 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10937" y="2590799"/>
            <a:ext cx="11510949" cy="924041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/>
              <a:t>Vamos para prática?</a:t>
            </a:r>
            <a:endParaRPr lang="pt-BR" sz="5400" dirty="0"/>
          </a:p>
        </p:txBody>
      </p:sp>
    </p:spTree>
    <p:extLst>
      <p:ext uri="{BB962C8B-B14F-4D97-AF65-F5344CB8AC3E}">
        <p14:creationId xmlns="" xmlns:p14="http://schemas.microsoft.com/office/powerpoint/2010/main" val="3147668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CLÍNICO 1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57AB343-6B2C-477E-A4A4-D6CEC95C0F44}"/>
              </a:ext>
            </a:extLst>
          </p:cNvPr>
          <p:cNvSpPr txBox="1">
            <a:spLocks/>
          </p:cNvSpPr>
          <p:nvPr/>
        </p:nvSpPr>
        <p:spPr>
          <a:xfrm>
            <a:off x="457200" y="1526722"/>
            <a:ext cx="10668000" cy="4460421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Paciente Feminina, 42 Anos, com peso de 86 kg, altura de 1,6, IMC de 33,6. Portadora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Hipotireoidismo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 longa data, Em uso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Puran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T4 88,5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mg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 Apresentando Nódulos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Tiroidianos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sendo o maior em lobo direito de 1,2x0,9 cm, Com Classificação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Tirads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3; Bócio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Multinodular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Parenquima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Difusamente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Heterogênio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Usg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 05/08/2021);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Relizado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Biopsia (29/09/2021) - Quadro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Citologico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Benigno ( Categoria 2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Bethesda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). Paciente também apresenta quadro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Hipercolesterolemia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dificil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controle. Apresentando LDL de 216 em (07/2021) com melhora para 118 ( 10/21), Em uso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Rosuvastatina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40mg dia. Solicitada avaliação e acompanhamento. abaixo envio exames laboratoriais mais recentes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LAB (26/10/21): CT 190// HDL 64// LDL 118// TRIG 39// T4L 0,81// T3 T 101,04// T4 T 8,04// TSH 1,744//TPO &gt; 2000.0//VIT D 33,3// T3 LIVRE 3,77//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Perguntas: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57AB343-6B2C-477E-A4A4-D6CEC95C0F44}"/>
              </a:ext>
            </a:extLst>
          </p:cNvPr>
          <p:cNvSpPr txBox="1">
            <a:spLocks/>
          </p:cNvSpPr>
          <p:nvPr/>
        </p:nvSpPr>
        <p:spPr>
          <a:xfrm>
            <a:off x="435428" y="1690008"/>
            <a:ext cx="9927771" cy="3394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Solicitaria a USG de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tireoide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de rotina?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Faria algum ajuste na dose do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Puran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? Você considera a paciente na meta para idade?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 perfil lipídico poderia ter sido atribuído à disfunção tireoidiana?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 que representa o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anti-TPO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&gt; 2000Ui?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CLÍNICO 2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5799" y="1814725"/>
            <a:ext cx="9993085" cy="302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Paciente, 56 anos, com histórico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tireoidectomia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total por conta de Neoplasia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tireoide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há 07 anos, compareceu a consulta com o seguinte laboratório: TSH 27,12 e T4L 0,9, em uso regular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Puran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88mcg. Sem queixas específicas, apenas relata que não se sente bem se deixa de tomar o comprimido eventualmente. Não faz acompanhamento com endocrinologista há anos, pois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possuia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plano de saúde no momento em que fez a cirurgia.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Perguntas: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57AB343-6B2C-477E-A4A4-D6CEC95C0F44}"/>
              </a:ext>
            </a:extLst>
          </p:cNvPr>
          <p:cNvSpPr txBox="1">
            <a:spLocks/>
          </p:cNvSpPr>
          <p:nvPr/>
        </p:nvSpPr>
        <p:spPr>
          <a:xfrm>
            <a:off x="435427" y="1787978"/>
            <a:ext cx="10189029" cy="3394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Paciente necessita de ajuste na dose do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puran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Quais dados seriam fundamentais para melhor acompanhamento do caso?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 considerarmos que o homem referido possui 80kg qual dose poderemos considerar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66971112-4684-476C-A525-C1DEBC5E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Quais são as causas de </a:t>
            </a:r>
            <a:r>
              <a:rPr lang="pt-BR" sz="2800" dirty="0" err="1" smtClean="0"/>
              <a:t>hipotireoidismo</a:t>
            </a:r>
            <a:r>
              <a:rPr lang="pt-BR" sz="2800" dirty="0" smtClean="0"/>
              <a:t>?</a:t>
            </a:r>
            <a:endParaRPr lang="pt-BR" sz="2800" dirty="0"/>
          </a:p>
        </p:txBody>
      </p:sp>
      <p:sp>
        <p:nvSpPr>
          <p:cNvPr id="14" name="Espaço Reservado para Texto 4">
            <a:extLst>
              <a:ext uri="{FF2B5EF4-FFF2-40B4-BE49-F238E27FC236}">
                <a16:creationId xmlns="" xmlns:a16="http://schemas.microsoft.com/office/drawing/2014/main" id="{B5C2E568-3F1A-4B83-AEA4-4C8CD673A25B}"/>
              </a:ext>
            </a:extLst>
          </p:cNvPr>
          <p:cNvSpPr txBox="1">
            <a:spLocks/>
          </p:cNvSpPr>
          <p:nvPr/>
        </p:nvSpPr>
        <p:spPr>
          <a:xfrm>
            <a:off x="435428" y="1330779"/>
            <a:ext cx="10820400" cy="475433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As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causas mais </a:t>
            </a:r>
            <a:r>
              <a:rPr kumimoji="0" lang="pt-B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frequentes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do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hipotireoidismo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resultam de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alterações da própria glândula tireoidiana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=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hipotireoidismo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primário  sendo a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tireoidite </a:t>
            </a:r>
            <a:r>
              <a:rPr kumimoji="0" lang="pt-B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autoimune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crônica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(tireoidite de Hashimoto), a causa mais comum em áreas com suficiência de iodo, como o Brasil. 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A segunda maior causa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de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hipotireoidismo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primário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é a iatrogênica: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Cirurgias e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iodoterapia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Outras possíveis causas incluem o uso de medicamentos ( drogas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antitireoidiano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como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tapazol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e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propiltiuracil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; 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Destaque para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: </a:t>
            </a:r>
            <a:r>
              <a:rPr kumimoji="0" lang="pt-B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amiodarona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 lítio, </a:t>
            </a:r>
            <a:r>
              <a:rPr kumimoji="0" lang="pt-B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interferon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 talidomida e </a:t>
            </a:r>
            <a:r>
              <a:rPr kumimoji="0" lang="pt-B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rifampicina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Dentre as causas de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hipotireoidismo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central (primário ou secundário) podemos destacar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tumores, traumas, infecções vasculares, </a:t>
            </a:r>
            <a:r>
              <a:rPr kumimoji="0" lang="pt-B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infiltrativas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, inflamatórias ou congênitas.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656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CLÍNICO 3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42258" y="1786821"/>
            <a:ext cx="9720942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PACIENTE, 48 ANOS, PORTADORA DE HIPOTIREOIDISMO SEC A TIREOIDECTOMIA POR CARCINOMA DA TIREOIDE HÁ 05 ANOS. NECESSITA ACOMPANHAMENTO NO CEDEBA (CRITERIOS PARA ACOMPANHAMENTO - 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Hipotireoidismo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 secundário à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tireoidectomia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por Ca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tireoide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Referências Bibliográficas 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F27A72C9-E6F2-C7D0-F7CA-918F19BBA0F3}"/>
              </a:ext>
            </a:extLst>
          </p:cNvPr>
          <p:cNvSpPr txBox="1"/>
          <p:nvPr/>
        </p:nvSpPr>
        <p:spPr>
          <a:xfrm>
            <a:off x="877819" y="1343489"/>
            <a:ext cx="9594237" cy="4682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pt-B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BRENTA, G. </a:t>
            </a:r>
            <a:r>
              <a:rPr lang="pt-BR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pt-B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Diretrizes clínicas práticas para o manejo do hipotiroidismo. </a:t>
            </a:r>
            <a:r>
              <a:rPr lang="pt-B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Arquivos Brasileiros de Endocrinologia &amp; Metabologia</a:t>
            </a:r>
            <a:r>
              <a:rPr lang="pt-B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57, n. 4, p. 265–291, 2013.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pt-B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JONKLAAS, J. </a:t>
            </a:r>
            <a:r>
              <a:rPr lang="pt-BR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pt-B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Guidelines for the Treatment of Hypothyroidism: Prepared by the American Thyroid Association Task Force on Thyroid Hormone Replacement. </a:t>
            </a:r>
            <a:r>
              <a:rPr lang="en-US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Thyroid</a:t>
            </a: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24, n. 12, p. 1670–1751, 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</a:t>
            </a: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2014.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SGARBI, J. A. </a:t>
            </a:r>
            <a:r>
              <a:rPr lang="en-US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Brazilian consensus for the clinical approach and treatment of subclinical hypothyroidism in adults: recommendations of the thyroid Department of the Brazilian Society of Endocrinology and Metabolism. </a:t>
            </a:r>
            <a:r>
              <a:rPr lang="pt-BR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Arquivos Brasileiros de Endocrinologia &amp; Metabologia</a:t>
            </a:r>
            <a:r>
              <a:rPr lang="pt-B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57, n. 3, p. 166–183, 2013.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pt-B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VALENTE, O.; VALENTE, F. DE O. F. Tratamento de hipotiroidismo baseado em evidência. </a:t>
            </a:r>
            <a:r>
              <a:rPr lang="en-US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</a:t>
            </a:r>
            <a:r>
              <a:rPr lang="en-US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tratamento</a:t>
            </a: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 05–08, 2009.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ZULEWSKI, H. </a:t>
            </a:r>
            <a:r>
              <a:rPr lang="en-US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al.</a:t>
            </a: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Estimation of tissue hypothyroidism by a new clinical score: evaluation of patients with various grades of hypothyroidism a</a:t>
            </a:r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Referências Bibliográficas 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A8C40F3A-6BAD-5B9B-3B97-561B93AC209D}"/>
              </a:ext>
            </a:extLst>
          </p:cNvPr>
          <p:cNvSpPr txBox="1"/>
          <p:nvPr/>
        </p:nvSpPr>
        <p:spPr>
          <a:xfrm>
            <a:off x="487625" y="1817458"/>
            <a:ext cx="10387204" cy="3648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sz="16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US" sz="1600" kern="1200" dirty="0" err="1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Glinoer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D. The regulation of thyroid function during normal pregnancy: importance of the iodine nutrition status. Best Practice &amp; Research Clinical Endocrinology &amp; Metabolism. 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junho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de 2004;18(2):133–52. </a:t>
            </a:r>
            <a:endParaRPr lang="pt-BR" sz="16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Alexander EK, Pearce EN, Brent GA, Brown RS, Chen H, 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Dosiou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C, et al. 2017 Guidelines of the American Thyroid Association for the Diagnosis and Management of Thyroid Disease During Pregnancy and the Postpartum. Thyroid. 6 de 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janeiro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de 2017;27(3):315–89. </a:t>
            </a:r>
            <a:endParaRPr lang="pt-BR" sz="16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Lazarus J, Brown RS, 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Daumerie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C, 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Hubalewska-Dydejczyk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A, Negro R, Vaidya B. 2014 European Thyroid Association Guidelines for the Management of Subclinical Hypothyroidism in Pregnancy and in Children. 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Eur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Thyroid J. 2014;3(2):76–94.</a:t>
            </a:r>
            <a:endParaRPr lang="pt-BR" sz="16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 Groot L, 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Abalovich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M, Alexander EK, Amino N, Barbour L, 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Cobin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RH, et al. Management of thyroid dysfunction during pregnancy and postpartum: an Endocrine Society clinical practice guideline. The Journal of Clinical Endocrinology &amp; Metabolism. 2012;97(8):2543–2565.</a:t>
            </a:r>
            <a:endParaRPr lang="pt-BR" sz="16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91191" y="2177131"/>
            <a:ext cx="11510949" cy="924041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Obrigada!!!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8DB0EC28-41DA-4B11-BF16-D3A4FF948AD4}"/>
              </a:ext>
            </a:extLst>
          </p:cNvPr>
          <p:cNvSpPr txBox="1"/>
          <p:nvPr/>
        </p:nvSpPr>
        <p:spPr>
          <a:xfrm>
            <a:off x="3853200" y="3631762"/>
            <a:ext cx="12906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500" dirty="0"/>
          </a:p>
          <a:p>
            <a:endParaRPr lang="pt-BR" sz="1500" dirty="0"/>
          </a:p>
          <a:p>
            <a:r>
              <a:rPr lang="pt-BR" sz="2000" dirty="0"/>
              <a:t>Instagram: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26" y="3778913"/>
            <a:ext cx="989456" cy="98945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86" y="3709150"/>
            <a:ext cx="2169013" cy="1128982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7" name="CaixaDeTexto 2">
            <a:extLst>
              <a:ext uri="{FF2B5EF4-FFF2-40B4-BE49-F238E27FC236}">
                <a16:creationId xmlns="" xmlns:a16="http://schemas.microsoft.com/office/drawing/2014/main" id="{8DB0EC28-41DA-4B11-BF16-D3A4FF948AD4}"/>
              </a:ext>
            </a:extLst>
          </p:cNvPr>
          <p:cNvSpPr txBox="1"/>
          <p:nvPr/>
        </p:nvSpPr>
        <p:spPr>
          <a:xfrm>
            <a:off x="3713496" y="4747518"/>
            <a:ext cx="4895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500" dirty="0"/>
          </a:p>
          <a:p>
            <a:endParaRPr lang="pt-BR" sz="1500" dirty="0"/>
          </a:p>
          <a:p>
            <a:r>
              <a:rPr lang="pt-BR" dirty="0" err="1"/>
              <a:t>Email</a:t>
            </a:r>
            <a:r>
              <a:rPr lang="pt-BR" dirty="0"/>
              <a:t>: dralucianaleoneendocrinologia@gmail.com</a:t>
            </a:r>
          </a:p>
        </p:txBody>
      </p:sp>
    </p:spTree>
    <p:extLst>
      <p:ext uri="{BB962C8B-B14F-4D97-AF65-F5344CB8AC3E}">
        <p14:creationId xmlns="" xmlns:p14="http://schemas.microsoft.com/office/powerpoint/2010/main" val="3147668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2111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Quais os sinais e sintomas?</a:t>
            </a:r>
            <a:endParaRPr lang="pt-BR" sz="28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79FA87FC-F44F-4A44-B33D-6821BD480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0335362"/>
              </p:ext>
            </p:extLst>
          </p:nvPr>
        </p:nvGraphicFramePr>
        <p:xfrm>
          <a:off x="5794154" y="1959802"/>
          <a:ext cx="6180132" cy="386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407">
                  <a:extLst>
                    <a:ext uri="{9D8B030D-6E8A-4147-A177-3AD203B41FA5}">
                      <a16:colId xmlns="" xmlns:a16="http://schemas.microsoft.com/office/drawing/2014/main" val="3386569125"/>
                    </a:ext>
                  </a:extLst>
                </a:gridCol>
                <a:gridCol w="1160659">
                  <a:extLst>
                    <a:ext uri="{9D8B030D-6E8A-4147-A177-3AD203B41FA5}">
                      <a16:colId xmlns="" xmlns:a16="http://schemas.microsoft.com/office/drawing/2014/main" val="3329617457"/>
                    </a:ext>
                  </a:extLst>
                </a:gridCol>
                <a:gridCol w="1974627">
                  <a:extLst>
                    <a:ext uri="{9D8B030D-6E8A-4147-A177-3AD203B41FA5}">
                      <a16:colId xmlns="" xmlns:a16="http://schemas.microsoft.com/office/drawing/2014/main" val="2384902609"/>
                    </a:ext>
                  </a:extLst>
                </a:gridCol>
                <a:gridCol w="1115439">
                  <a:extLst>
                    <a:ext uri="{9D8B030D-6E8A-4147-A177-3AD203B41FA5}">
                      <a16:colId xmlns="" xmlns:a16="http://schemas.microsoft.com/office/drawing/2014/main" val="713701561"/>
                    </a:ext>
                  </a:extLst>
                </a:gridCol>
              </a:tblGrid>
              <a:tr h="46090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Sintomas</a:t>
                      </a:r>
                      <a:r>
                        <a:rPr lang="pt-BR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 Sintomas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    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085546189"/>
                  </a:ext>
                </a:extLst>
              </a:tr>
              <a:tr h="348799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Pele seca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Edema facial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45520067"/>
                  </a:ext>
                </a:extLst>
              </a:tr>
              <a:tr h="348799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Pele áspera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Cabelo ásperos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939261228"/>
                  </a:ext>
                </a:extLst>
              </a:tr>
              <a:tr h="348799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Letargia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Déficit de memoria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001851253"/>
                  </a:ext>
                </a:extLst>
              </a:tr>
              <a:tr h="348799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Fala lenta 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Ganhos de peso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095432697"/>
                  </a:ext>
                </a:extLst>
              </a:tr>
              <a:tr h="348799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Edema palpebral 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Queda de cabelos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473368506"/>
                  </a:ext>
                </a:extLst>
              </a:tr>
              <a:tr h="348799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Sensação de frio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Edema periférico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318551257"/>
                  </a:ext>
                </a:extLst>
              </a:tr>
              <a:tr h="348799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Sudorese </a:t>
                      </a:r>
                      <a:r>
                        <a:rPr lang="pt-BR" sz="1400" dirty="0" err="1">
                          <a:latin typeface="Arial" pitchFamily="34" charset="0"/>
                          <a:cs typeface="Arial" pitchFamily="34" charset="0"/>
                        </a:rPr>
                        <a:t>diminuida</a:t>
                      </a:r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Anorexia 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0361718"/>
                  </a:ext>
                </a:extLst>
              </a:tr>
              <a:tr h="612755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Pele frio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Alterações </a:t>
                      </a:r>
                      <a:r>
                        <a:rPr lang="pt-BR" sz="1400" dirty="0" err="1">
                          <a:latin typeface="Arial" pitchFamily="34" charset="0"/>
                          <a:cs typeface="Arial" pitchFamily="34" charset="0"/>
                        </a:rPr>
                        <a:t>menstuares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1116675"/>
                  </a:ext>
                </a:extLst>
              </a:tr>
              <a:tr h="348799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Língua grossa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399174116"/>
                  </a:ext>
                </a:extLst>
              </a:tr>
            </a:tbl>
          </a:graphicData>
        </a:graphic>
      </p:graphicFrame>
      <p:pic>
        <p:nvPicPr>
          <p:cNvPr id="4" name="Picture 2" descr="Hipotireoidismo: Conheça os Sintomas, Tratamentos e Prevenção da ...">
            <a:extLst>
              <a:ext uri="{FF2B5EF4-FFF2-40B4-BE49-F238E27FC236}">
                <a16:creationId xmlns="" xmlns:a16="http://schemas.microsoft.com/office/drawing/2014/main" id="{C3BA0313-FDFE-4AB3-8D6A-88DB0193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7" y="1944638"/>
            <a:ext cx="5128136" cy="3247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9484BA64-26CE-6E4B-903C-C3CCD1107F23}"/>
              </a:ext>
            </a:extLst>
          </p:cNvPr>
          <p:cNvSpPr txBox="1"/>
          <p:nvPr/>
        </p:nvSpPr>
        <p:spPr>
          <a:xfrm>
            <a:off x="704372" y="5215670"/>
            <a:ext cx="46614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Imagem: https://www.educarsaude.com/hipotireoidismo/</a:t>
            </a:r>
          </a:p>
        </p:txBody>
      </p:sp>
    </p:spTree>
    <p:extLst>
      <p:ext uri="{BB962C8B-B14F-4D97-AF65-F5344CB8AC3E}">
        <p14:creationId xmlns="" xmlns:p14="http://schemas.microsoft.com/office/powerpoint/2010/main" val="377933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Quais os sinais e sintomas?</a:t>
            </a:r>
            <a:endParaRPr lang="pt-BR" sz="28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FEE70EF3-1BEC-4850-AC34-A151CB390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998416"/>
              </p:ext>
            </p:extLst>
          </p:nvPr>
        </p:nvGraphicFramePr>
        <p:xfrm>
          <a:off x="4559587" y="2657068"/>
          <a:ext cx="7055469" cy="2981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418">
                  <a:extLst>
                    <a:ext uri="{9D8B030D-6E8A-4147-A177-3AD203B41FA5}">
                      <a16:colId xmlns="" xmlns:a16="http://schemas.microsoft.com/office/drawing/2014/main" val="3386569125"/>
                    </a:ext>
                  </a:extLst>
                </a:gridCol>
                <a:gridCol w="2460334">
                  <a:extLst>
                    <a:ext uri="{9D8B030D-6E8A-4147-A177-3AD203B41FA5}">
                      <a16:colId xmlns="" xmlns:a16="http://schemas.microsoft.com/office/drawing/2014/main" val="713701561"/>
                    </a:ext>
                  </a:extLst>
                </a:gridCol>
                <a:gridCol w="1838717">
                  <a:extLst>
                    <a:ext uri="{9D8B030D-6E8A-4147-A177-3AD203B41FA5}">
                      <a16:colId xmlns="" xmlns:a16="http://schemas.microsoft.com/office/drawing/2014/main" val="3468227339"/>
                    </a:ext>
                  </a:extLst>
                </a:gridCol>
              </a:tblGrid>
              <a:tr h="522406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Alterações</a:t>
                      </a:r>
                      <a:r>
                        <a:rPr lang="pt-BR" sz="1400" baseline="0" dirty="0">
                          <a:latin typeface="Arial" pitchFamily="34" charset="0"/>
                          <a:cs typeface="Arial" pitchFamily="34" charset="0"/>
                        </a:rPr>
                        <a:t> neurológicas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     Síndromes    psiquiátricas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Alterações cardiovasculares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085546189"/>
                  </a:ext>
                </a:extLst>
              </a:tr>
              <a:tr h="297369">
                <a:tc>
                  <a:txBody>
                    <a:bodyPr/>
                    <a:lstStyle/>
                    <a:p>
                      <a:r>
                        <a:rPr lang="pt-BR" sz="1400" b="1" dirty="0" err="1">
                          <a:solidFill>
                            <a:srgbClr val="4A83C5"/>
                          </a:solidFill>
                          <a:latin typeface="Arial" pitchFamily="34" charset="0"/>
                          <a:cs typeface="Arial" pitchFamily="34" charset="0"/>
                        </a:rPr>
                        <a:t>Cefaléia</a:t>
                      </a:r>
                      <a:endParaRPr lang="pt-BR" sz="1400" b="1" dirty="0">
                        <a:solidFill>
                          <a:srgbClr val="4A83C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4A83C5"/>
                          </a:solidFill>
                          <a:latin typeface="Arial" pitchFamily="34" charset="0"/>
                          <a:cs typeface="Arial" pitchFamily="34" charset="0"/>
                        </a:rPr>
                        <a:t>Depressão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4A83C5"/>
                          </a:solidFill>
                          <a:latin typeface="Arial" pitchFamily="34" charset="0"/>
                          <a:cs typeface="Arial" pitchFamily="34" charset="0"/>
                        </a:rPr>
                        <a:t>Bradicardia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45520067"/>
                  </a:ext>
                </a:extLst>
              </a:tr>
              <a:tr h="522406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4A83C5"/>
                          </a:solidFill>
                          <a:latin typeface="Arial" pitchFamily="34" charset="0"/>
                          <a:cs typeface="Arial" pitchFamily="34" charset="0"/>
                        </a:rPr>
                        <a:t>Surdez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Distúrbios</a:t>
                      </a:r>
                      <a:r>
                        <a:rPr lang="pt-BR" sz="1400" baseline="0" dirty="0">
                          <a:latin typeface="Arial" pitchFamily="34" charset="0"/>
                          <a:cs typeface="Arial" pitchFamily="34" charset="0"/>
                        </a:rPr>
                        <a:t> bipolares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Hipertensão diastólica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939261228"/>
                  </a:ext>
                </a:extLst>
              </a:tr>
              <a:tr h="522406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Tonturas/</a:t>
                      </a:r>
                      <a:r>
                        <a:rPr lang="pt-BR" sz="1400" b="1" baseline="0" dirty="0">
                          <a:latin typeface="Arial" pitchFamily="34" charset="0"/>
                          <a:cs typeface="Arial" pitchFamily="34" charset="0"/>
                        </a:rPr>
                        <a:t> zumbidos no ouvido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Demências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Derrame </a:t>
                      </a:r>
                      <a:r>
                        <a:rPr lang="pt-BR" sz="1400" b="1" dirty="0" err="1">
                          <a:latin typeface="Arial" pitchFamily="34" charset="0"/>
                          <a:cs typeface="Arial" pitchFamily="34" charset="0"/>
                        </a:rPr>
                        <a:t>percárdico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001851253"/>
                  </a:ext>
                </a:extLst>
              </a:tr>
              <a:tr h="522406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4A83C5"/>
                          </a:solidFill>
                          <a:latin typeface="Arial" pitchFamily="34" charset="0"/>
                          <a:cs typeface="Arial" pitchFamily="34" charset="0"/>
                        </a:rPr>
                        <a:t>Cegueira</a:t>
                      </a:r>
                      <a:r>
                        <a:rPr lang="pt-BR" sz="1400" b="1" baseline="0" dirty="0">
                          <a:solidFill>
                            <a:srgbClr val="4A83C5"/>
                          </a:solidFill>
                          <a:latin typeface="Arial" pitchFamily="34" charset="0"/>
                          <a:cs typeface="Arial" pitchFamily="34" charset="0"/>
                        </a:rPr>
                        <a:t> noturna</a:t>
                      </a:r>
                      <a:endParaRPr lang="pt-BR" sz="1400" b="1" dirty="0">
                        <a:solidFill>
                          <a:srgbClr val="4A83C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Baixo débito </a:t>
                      </a:r>
                      <a:r>
                        <a:rPr lang="pt-BR" sz="1400" dirty="0" err="1">
                          <a:latin typeface="Arial" pitchFamily="34" charset="0"/>
                          <a:cs typeface="Arial" pitchFamily="34" charset="0"/>
                        </a:rPr>
                        <a:t>cardiaco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095432697"/>
                  </a:ext>
                </a:extLst>
              </a:tr>
              <a:tr h="297369">
                <a:tc>
                  <a:txBody>
                    <a:bodyPr/>
                    <a:lstStyle/>
                    <a:p>
                      <a:r>
                        <a:rPr lang="pt-BR" sz="1400" b="1" dirty="0" err="1">
                          <a:solidFill>
                            <a:srgbClr val="4A83C5"/>
                          </a:solidFill>
                          <a:latin typeface="Arial" pitchFamily="34" charset="0"/>
                          <a:cs typeface="Arial" pitchFamily="34" charset="0"/>
                        </a:rPr>
                        <a:t>Hiporreflexia</a:t>
                      </a:r>
                      <a:r>
                        <a:rPr lang="pt-BR" sz="1400" b="1" baseline="0" dirty="0">
                          <a:solidFill>
                            <a:srgbClr val="4A83C5"/>
                          </a:solidFill>
                          <a:latin typeface="Arial" pitchFamily="34" charset="0"/>
                          <a:cs typeface="Arial" pitchFamily="34" charset="0"/>
                        </a:rPr>
                        <a:t> profunda</a:t>
                      </a:r>
                      <a:endParaRPr lang="pt-BR" sz="1400" b="1" dirty="0">
                        <a:solidFill>
                          <a:srgbClr val="4A83C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rgbClr val="4A83C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rgbClr val="4A83C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473368506"/>
                  </a:ext>
                </a:extLst>
              </a:tr>
              <a:tr h="297369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4A83C5"/>
                          </a:solidFill>
                          <a:latin typeface="Arial" pitchFamily="34" charset="0"/>
                          <a:cs typeface="Arial" pitchFamily="34" charset="0"/>
                        </a:rPr>
                        <a:t>Coma</a:t>
                      </a:r>
                      <a:r>
                        <a:rPr lang="pt-BR" sz="1400" b="1" baseline="0" dirty="0">
                          <a:solidFill>
                            <a:srgbClr val="4A83C5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400" b="1" baseline="0" dirty="0" err="1">
                          <a:solidFill>
                            <a:srgbClr val="4A83C5"/>
                          </a:solidFill>
                          <a:latin typeface="Arial" pitchFamily="34" charset="0"/>
                          <a:cs typeface="Arial" pitchFamily="34" charset="0"/>
                        </a:rPr>
                        <a:t>mixedematoso</a:t>
                      </a:r>
                      <a:endParaRPr lang="pt-BR" sz="1400" b="1" dirty="0">
                        <a:solidFill>
                          <a:srgbClr val="4A83C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rgbClr val="4A83C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rgbClr val="4A83C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01483210"/>
                  </a:ext>
                </a:extLst>
              </a:tr>
            </a:tbl>
          </a:graphicData>
        </a:graphic>
      </p:graphicFrame>
      <p:pic>
        <p:nvPicPr>
          <p:cNvPr id="4" name="Picture 2" descr="Hipotireoidismo: Conheça os Sintomas, Tratamentos e Prevenção da ...">
            <a:extLst>
              <a:ext uri="{FF2B5EF4-FFF2-40B4-BE49-F238E27FC236}">
                <a16:creationId xmlns="" xmlns:a16="http://schemas.microsoft.com/office/drawing/2014/main" id="{C3BA0313-FDFE-4AB3-8D6A-88DB0193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7" y="1635255"/>
            <a:ext cx="4032832" cy="2370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21D77C5-17FA-16F9-4B2C-7D76EBAAD1B4}"/>
              </a:ext>
            </a:extLst>
          </p:cNvPr>
          <p:cNvSpPr txBox="1"/>
          <p:nvPr/>
        </p:nvSpPr>
        <p:spPr>
          <a:xfrm>
            <a:off x="576709" y="4009168"/>
            <a:ext cx="36572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https://www.educarsaude.com/hipotireoidismo/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 o diagnóstico? 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CCA423E-19EB-4D14-BAAC-45AC306BC350}"/>
              </a:ext>
            </a:extLst>
          </p:cNvPr>
          <p:cNvSpPr txBox="1">
            <a:spLocks/>
          </p:cNvSpPr>
          <p:nvPr/>
        </p:nvSpPr>
        <p:spPr>
          <a:xfrm>
            <a:off x="1052871" y="926672"/>
            <a:ext cx="8229600" cy="3394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 TSH é o primeiro exame a ser solicitado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Se o TSH estiver aumentado, sugere-se repeti-lo com o T4-livre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0D171627-57DC-4A9F-9285-6C0F0BB614E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06188390"/>
              </p:ext>
            </p:extLst>
          </p:nvPr>
        </p:nvGraphicFramePr>
        <p:xfrm>
          <a:off x="1985661" y="2516509"/>
          <a:ext cx="7517567" cy="3623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3599CCD-E19B-4274-8E44-06482D3B193E}"/>
              </a:ext>
            </a:extLst>
          </p:cNvPr>
          <p:cNvSpPr txBox="1">
            <a:spLocks/>
          </p:cNvSpPr>
          <p:nvPr/>
        </p:nvSpPr>
        <p:spPr>
          <a:xfrm>
            <a:off x="468085" y="1162624"/>
            <a:ext cx="10635343" cy="3394075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e se o TSH inicial estiver normal mas o paciente apresentar sinais e sintomas convincentes de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hipotireoidismo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Repetir TSH com o T4-livre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E7F646B5-310D-4D06-B7D1-06B6B9DC321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35685289"/>
              </p:ext>
            </p:extLst>
          </p:nvPr>
        </p:nvGraphicFramePr>
        <p:xfrm>
          <a:off x="2996274" y="1984445"/>
          <a:ext cx="6615811" cy="422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ALERTA!!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1198CCA-CF18-4C1B-A968-84C09444D3D7}"/>
              </a:ext>
            </a:extLst>
          </p:cNvPr>
          <p:cNvSpPr txBox="1">
            <a:spLocks/>
          </p:cNvSpPr>
          <p:nvPr/>
        </p:nvSpPr>
        <p:spPr>
          <a:xfrm>
            <a:off x="620484" y="1885950"/>
            <a:ext cx="10635343" cy="3394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é necessário solicitar T3 livre ou T3 total e nem T4 total.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Times New Roman" panose="02020603050405020304" pitchFamily="18" charset="0"/>
              </a:rPr>
              <a:t>Dosagem de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Times New Roman" panose="02020603050405020304" pitchFamily="18" charset="0"/>
              </a:rPr>
              <a:t>anti-TPO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Times New Roman" panose="02020603050405020304" pitchFamily="18" charset="0"/>
              </a:rPr>
              <a:t>anti-tireoglobulina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Times New Roman" panose="02020603050405020304" pitchFamily="18" charset="0"/>
              </a:rPr>
              <a:t> – somente para investigar a causa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Times New Roman" panose="02020603050405020304" pitchFamily="18" charset="0"/>
              </a:rPr>
              <a:t>ultrassonografia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Times New Roman" panose="02020603050405020304" pitchFamily="18" charset="0"/>
              </a:rPr>
              <a:t> de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Times New Roman" panose="02020603050405020304" pitchFamily="18" charset="0"/>
              </a:rPr>
              <a:t>tireoide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Times New Roman" panose="02020603050405020304" pitchFamily="18" charset="0"/>
              </a:rPr>
              <a:t>- palpação anormal da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Times New Roman" panose="02020603050405020304" pitchFamily="18" charset="0"/>
              </a:rPr>
              <a:t>tireoide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3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libri" panose="020F0502020204030204"/>
            <a:ea typeface="Verdana" pitchFamily="34" charset="0"/>
            <a:cs typeface="+mn-cs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1402</TotalTime>
  <Words>1950</Words>
  <Application>Microsoft Office PowerPoint</Application>
  <PresentationFormat>Personalizar</PresentationFormat>
  <Paragraphs>316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03</vt:lpstr>
      <vt:lpstr>Slide 1</vt:lpstr>
      <vt:lpstr>O que é o Hipotireoidismo? </vt:lpstr>
      <vt:lpstr>Slide 3</vt:lpstr>
      <vt:lpstr>Quais são as causas de hipotireoidismo?</vt:lpstr>
      <vt:lpstr>Quais os sinais e sintomas?</vt:lpstr>
      <vt:lpstr>Quais os sinais e sintomas?</vt:lpstr>
      <vt:lpstr>E o diagnóstico? </vt:lpstr>
      <vt:lpstr>Slide 8</vt:lpstr>
      <vt:lpstr>ALERTA!!</vt:lpstr>
      <vt:lpstr>Slide 10</vt:lpstr>
      <vt:lpstr>Devemos ter atenção especial em algumas situações específicas ao se analisar o resultado do TSH</vt:lpstr>
      <vt:lpstr>Como devemos tratar o hipotireoidismo? Quais as recomendações para o uso da medicação?</vt:lpstr>
      <vt:lpstr>Quais as Levotiroxina disponível no comércio? além dos medicamentos genéricos? </vt:lpstr>
      <vt:lpstr>Como devemos tratar o hipotireoidismo? Quais as recomendações para o uso da medicação?</vt:lpstr>
      <vt:lpstr>Como devemos tratar o hipotireoidismo? Quais as recomendações para o uso da medicação?</vt:lpstr>
      <vt:lpstr>Como iniciamos o tratamento com a Levotiroxina?</vt:lpstr>
      <vt:lpstr>E no hipotireoidismo subclínico? Quando devemos tratar?</vt:lpstr>
      <vt:lpstr>Existe um objetivo?</vt:lpstr>
      <vt:lpstr>Como deve ser feito o acompanhamento destes pacientes?</vt:lpstr>
      <vt:lpstr>HIPOTIREOIDISMO E GESTAÇÃO</vt:lpstr>
      <vt:lpstr>Slide 21</vt:lpstr>
      <vt:lpstr>Slide 22</vt:lpstr>
      <vt:lpstr> Adaptações da função tireoidiana à gestação</vt:lpstr>
      <vt:lpstr>Slide 24</vt:lpstr>
      <vt:lpstr>HIPOTIREOIDISMO NA GESTAÇÃO</vt:lpstr>
      <vt:lpstr>Slide 26</vt:lpstr>
      <vt:lpstr>Slide 27</vt:lpstr>
      <vt:lpstr>Riscos do hipotireoidismo franco na gestação</vt:lpstr>
      <vt:lpstr>Quando devemos considerar tratamento do hipotireoidismo na gestação?</vt:lpstr>
      <vt:lpstr>Como tratar? </vt:lpstr>
      <vt:lpstr>Qual o objetivo do tratamento na gestação?</vt:lpstr>
      <vt:lpstr> Fique atento! Hipotireoidismo previamente diagnosticado </vt:lpstr>
      <vt:lpstr>Como deve ser o acompanhamento? </vt:lpstr>
      <vt:lpstr>E quando devemos encaminhar para o endocrinologista?</vt:lpstr>
      <vt:lpstr>Vamos para prática?</vt:lpstr>
      <vt:lpstr>CASO CLÍNICO 1</vt:lpstr>
      <vt:lpstr>Perguntas:</vt:lpstr>
      <vt:lpstr>CASO CLÍNICO 2</vt:lpstr>
      <vt:lpstr>Perguntas:</vt:lpstr>
      <vt:lpstr>CASO CLÍNICO 3</vt:lpstr>
      <vt:lpstr>Referências Bibliográficas </vt:lpstr>
      <vt:lpstr>Referências Bibliográficas </vt:lpstr>
      <vt:lpstr>Obrigada!!!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</dc:creator>
  <cp:lastModifiedBy>vitoria.santana</cp:lastModifiedBy>
  <cp:revision>178</cp:revision>
  <dcterms:created xsi:type="dcterms:W3CDTF">2017-08-31T14:12:02Z</dcterms:created>
  <dcterms:modified xsi:type="dcterms:W3CDTF">2022-09-28T10:46:04Z</dcterms:modified>
</cp:coreProperties>
</file>