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9"/>
  </p:notesMasterIdLst>
  <p:sldIdLst>
    <p:sldId id="264" r:id="rId2"/>
    <p:sldId id="316" r:id="rId3"/>
    <p:sldId id="311" r:id="rId4"/>
    <p:sldId id="301" r:id="rId5"/>
    <p:sldId id="312" r:id="rId6"/>
    <p:sldId id="313" r:id="rId7"/>
    <p:sldId id="257" r:id="rId8"/>
    <p:sldId id="260" r:id="rId9"/>
    <p:sldId id="305" r:id="rId10"/>
    <p:sldId id="266" r:id="rId11"/>
    <p:sldId id="259" r:id="rId12"/>
    <p:sldId id="299" r:id="rId13"/>
    <p:sldId id="261" r:id="rId14"/>
    <p:sldId id="297" r:id="rId15"/>
    <p:sldId id="296" r:id="rId16"/>
    <p:sldId id="292" r:id="rId17"/>
    <p:sldId id="291" r:id="rId18"/>
    <p:sldId id="314" r:id="rId19"/>
    <p:sldId id="280" r:id="rId20"/>
    <p:sldId id="295" r:id="rId21"/>
    <p:sldId id="304" r:id="rId22"/>
    <p:sldId id="277" r:id="rId23"/>
    <p:sldId id="278" r:id="rId24"/>
    <p:sldId id="302" r:id="rId25"/>
    <p:sldId id="331" r:id="rId26"/>
    <p:sldId id="276" r:id="rId27"/>
    <p:sldId id="306" r:id="rId28"/>
    <p:sldId id="294" r:id="rId29"/>
    <p:sldId id="293" r:id="rId30"/>
    <p:sldId id="315" r:id="rId31"/>
    <p:sldId id="300" r:id="rId32"/>
    <p:sldId id="298" r:id="rId33"/>
    <p:sldId id="310" r:id="rId34"/>
    <p:sldId id="332" r:id="rId35"/>
    <p:sldId id="462" r:id="rId36"/>
    <p:sldId id="265" r:id="rId37"/>
    <p:sldId id="258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6600"/>
    <a:srgbClr val="9647C6"/>
    <a:srgbClr val="F2F2F2"/>
    <a:srgbClr val="8A90BE"/>
    <a:srgbClr val="AA7BD6"/>
    <a:srgbClr val="068197"/>
    <a:srgbClr val="4F9F9B"/>
    <a:srgbClr val="1A88A0"/>
    <a:srgbClr val="ED1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114B-CAE0-4BFE-94A1-30E771506529}" type="datetimeFigureOut">
              <a:rPr lang="pt-BR" smtClean="0"/>
              <a:t>28/07/2022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4AA6-4FDB-43D6-BFC6-47FFB3795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89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418" cy="6861610"/>
          </a:xfrm>
          <a:prstGeom prst="rect">
            <a:avLst/>
          </a:prstGeom>
        </p:spPr>
      </p:pic>
      <p:sp>
        <p:nvSpPr>
          <p:cNvPr id="20" name="Espaço Reservado para Texto 11">
            <a:extLst>
              <a:ext uri="{FF2B5EF4-FFF2-40B4-BE49-F238E27FC236}">
                <a16:creationId xmlns:a16="http://schemas.microsoft.com/office/drawing/2014/main" id="{3E01FCFE-CBC7-4D40-A8AD-03AF6C6A9C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094" y="3617993"/>
            <a:ext cx="5310606" cy="87552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lang="pt-BR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Editar nome do(s) palestrante(s)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id="{E886994B-A055-4B8C-91B5-95C48B01AB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6094" y="4603883"/>
            <a:ext cx="5310606" cy="819150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25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25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currículo do palestrante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id="{E9F2055F-6246-4669-BDE7-148262133F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86094" y="2150937"/>
            <a:ext cx="5310607" cy="1467056"/>
          </a:xfrm>
        </p:spPr>
        <p:txBody>
          <a:bodyPr>
            <a:normAutofit/>
          </a:bodyPr>
          <a:lstStyle>
            <a:lvl1pPr algn="l">
              <a:defRPr lang="pt-BR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3" y="2150937"/>
            <a:ext cx="3182017" cy="22156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10" y="5768930"/>
            <a:ext cx="2918681" cy="8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6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2"/>
          </p:nvPr>
        </p:nvSpPr>
        <p:spPr>
          <a:xfrm>
            <a:off x="336550" y="1393825"/>
            <a:ext cx="11520488" cy="44275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5134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0"/>
          </p:nvPr>
        </p:nvSpPr>
        <p:spPr>
          <a:xfrm>
            <a:off x="336728" y="1458913"/>
            <a:ext cx="11520488" cy="44084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1829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uma image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336000" y="5315818"/>
            <a:ext cx="6377099" cy="665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2" hasCustomPrompt="1"/>
          </p:nvPr>
        </p:nvSpPr>
        <p:spPr>
          <a:xfrm>
            <a:off x="336001" y="1320954"/>
            <a:ext cx="6377034" cy="3938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Imagem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6846849" y="1320954"/>
            <a:ext cx="5007014" cy="466073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2744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2 image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2"/>
          <p:cNvSpPr>
            <a:spLocks noGrp="1"/>
          </p:cNvSpPr>
          <p:nvPr>
            <p:ph type="pic" idx="10" hasCustomPrompt="1"/>
          </p:nvPr>
        </p:nvSpPr>
        <p:spPr>
          <a:xfrm>
            <a:off x="346426" y="1408882"/>
            <a:ext cx="5435652" cy="2849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1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66101" y="4374383"/>
            <a:ext cx="5491358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11" hasCustomPrompt="1"/>
          </p:nvPr>
        </p:nvSpPr>
        <p:spPr>
          <a:xfrm>
            <a:off x="337459" y="4858003"/>
            <a:ext cx="11520000" cy="110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77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71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955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2" hasCustomPrompt="1"/>
          </p:nvPr>
        </p:nvSpPr>
        <p:spPr>
          <a:xfrm>
            <a:off x="6366101" y="1408882"/>
            <a:ext cx="5491358" cy="2849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2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346427" y="4357131"/>
            <a:ext cx="5435652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</p:spTree>
    <p:extLst>
      <p:ext uri="{BB962C8B-B14F-4D97-AF65-F5344CB8AC3E}">
        <p14:creationId xmlns:p14="http://schemas.microsoft.com/office/powerpoint/2010/main" val="359057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</p:spTree>
    <p:extLst>
      <p:ext uri="{BB962C8B-B14F-4D97-AF65-F5344CB8AC3E}">
        <p14:creationId xmlns:p14="http://schemas.microsoft.com/office/powerpoint/2010/main" val="54675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6F63529-DF16-493B-8748-9BFBD9291399}"/>
              </a:ext>
            </a:extLst>
          </p:cNvPr>
          <p:cNvSpPr/>
          <p:nvPr userDrawn="1"/>
        </p:nvSpPr>
        <p:spPr>
          <a:xfrm>
            <a:off x="0" y="0"/>
            <a:ext cx="122809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30" y="6153472"/>
            <a:ext cx="2860940" cy="58456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050" y="245424"/>
            <a:ext cx="11563900" cy="828675"/>
          </a:xfrm>
        </p:spPr>
        <p:txBody>
          <a:bodyPr anchor="ctr"/>
          <a:lstStyle>
            <a:lvl1pPr algn="ctr">
              <a:defRPr lang="pt-BR" sz="2000" b="1" kern="1200" dirty="0" smtClean="0">
                <a:solidFill>
                  <a:srgbClr val="9647C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>
                <a:solidFill>
                  <a:srgbClr val="9900FF"/>
                </a:solidFill>
              </a:rPr>
              <a:t>Título mestre do slide em até duas linhas, fonte Arial ou Calibre, tamanho 20pts</a:t>
            </a:r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5800BE8-0BBF-414C-ACA0-EC6826CC3C51}"/>
              </a:ext>
            </a:extLst>
          </p:cNvPr>
          <p:cNvCxnSpPr>
            <a:cxnSpLocks/>
          </p:cNvCxnSpPr>
          <p:nvPr userDrawn="1"/>
        </p:nvCxnSpPr>
        <p:spPr>
          <a:xfrm>
            <a:off x="1927860" y="6065520"/>
            <a:ext cx="83362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do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92C43AEB-75CB-4A5C-95EA-7219A2F2D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5" name="Agrupar 4"/>
          <p:cNvGrpSpPr/>
          <p:nvPr userDrawn="1"/>
        </p:nvGrpSpPr>
        <p:grpSpPr>
          <a:xfrm>
            <a:off x="1288311" y="2179034"/>
            <a:ext cx="3558602" cy="2632390"/>
            <a:chOff x="1288311" y="2179034"/>
            <a:chExt cx="3558602" cy="263239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311" y="2179034"/>
              <a:ext cx="3558602" cy="263239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1874043" y="4143375"/>
              <a:ext cx="54769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Gráfico 6">
            <a:extLst>
              <a:ext uri="{FF2B5EF4-FFF2-40B4-BE49-F238E27FC236}">
                <a16:creationId xmlns:a16="http://schemas.microsoft.com/office/drawing/2014/main" id="{165D6766-5A08-46B2-8AC6-13771D52BD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22" y="3954542"/>
            <a:ext cx="4349796" cy="1233714"/>
          </a:xfrm>
          <a:prstGeom prst="rect">
            <a:avLst/>
          </a:prstGeom>
        </p:spPr>
      </p:pic>
      <p:sp>
        <p:nvSpPr>
          <p:cNvPr id="10" name="CaixaDeTexto 9"/>
          <p:cNvSpPr txBox="1"/>
          <p:nvPr userDrawn="1"/>
        </p:nvSpPr>
        <p:spPr>
          <a:xfrm>
            <a:off x="6117770" y="2190676"/>
            <a:ext cx="4584097" cy="146957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TELESSAUDE BAHIA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da Saúde, 4ª Avenida, 400, Centro Administrativo da Bahia/CAB, 1º andar - Salvador/BA. Tel.: 3115-9650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3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34E6-7342-4226-989F-3FCF14034E0E}" type="datetimeFigureOut">
              <a:rPr lang="pt-BR" smtClean="0"/>
              <a:t>28/07/2022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9134-8CAA-4C16-B806-E8E80ADC7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34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F27F593-B7E3-4C41-AFD7-47190B1C8F6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201030" cy="68630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728" y="1458686"/>
            <a:ext cx="1152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marL="457239" lvl="1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Segundo nível</a:t>
            </a:r>
          </a:p>
          <a:p>
            <a:pPr marL="914477" lvl="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Terceiro nível</a:t>
            </a:r>
          </a:p>
          <a:p>
            <a:pPr marL="1371716" lvl="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Quarto nível</a:t>
            </a:r>
          </a:p>
          <a:p>
            <a:pPr marL="1828955" lvl="4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9796" y="135872"/>
            <a:ext cx="9206932" cy="9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 mestre do slide em até duas linhas, fonte Arial ou Calibre, tamanho 20pts</a:t>
            </a:r>
            <a:endParaRPr lang="en-US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5800BE8-0BBF-414C-ACA0-EC6826CC3C51}"/>
              </a:ext>
            </a:extLst>
          </p:cNvPr>
          <p:cNvCxnSpPr>
            <a:cxnSpLocks/>
          </p:cNvCxnSpPr>
          <p:nvPr userDrawn="1"/>
        </p:nvCxnSpPr>
        <p:spPr>
          <a:xfrm>
            <a:off x="1927860" y="6065520"/>
            <a:ext cx="83362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30" y="6167986"/>
            <a:ext cx="2860940" cy="58456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7" y="263102"/>
            <a:ext cx="120980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7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7" r:id="rId7"/>
    <p:sldLayoutId id="2147483716" r:id="rId8"/>
    <p:sldLayoutId id="2147483718" r:id="rId9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lang="pt-BR" sz="1800" kern="120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6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oteca.ibge.gov.br/visualizacao/livros/liv81830.pdf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4">
            <a:extLst>
              <a:ext uri="{FF2B5EF4-FFF2-40B4-BE49-F238E27FC236}">
                <a16:creationId xmlns:a16="http://schemas.microsoft.com/office/drawing/2014/main" id="{55EA5F9A-F918-620E-E9BA-D39E52523F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37886" y="1520825"/>
            <a:ext cx="5441674" cy="1466850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SÉRIE: ACONSELHAMENTO REPRODUTIVO</a:t>
            </a:r>
          </a:p>
          <a:p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CAPÍTULO:  PRÉ CONCEPÇÃO </a:t>
            </a:r>
          </a:p>
          <a:p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WEBAULA (9): </a:t>
            </a:r>
            <a:r>
              <a:rPr lang="pt-BR" sz="20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OBESIDADE NA MULHER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FCB7352A-B986-13FB-8A86-B9CDD151E6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9166" y="4166428"/>
            <a:ext cx="6342822" cy="819150"/>
          </a:xfrm>
        </p:spPr>
        <p:txBody>
          <a:bodyPr/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Karina Adami </a:t>
            </a:r>
          </a:p>
          <a:p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Ginecologista e Obstetra </a:t>
            </a:r>
          </a:p>
          <a:p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em Reprodução Humana</a:t>
            </a:r>
          </a:p>
          <a:p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Mestre em Medicina e Saúde Humana  </a:t>
            </a:r>
          </a:p>
          <a:p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Doutoranda em Medicina e Saúde </a:t>
            </a:r>
          </a:p>
          <a:p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Membro consultivo do Núcleo de </a:t>
            </a:r>
            <a:r>
              <a:rPr lang="pt-B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Telessaúde</a:t>
            </a: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SESAB</a:t>
            </a:r>
          </a:p>
        </p:txBody>
      </p:sp>
    </p:spTree>
    <p:extLst>
      <p:ext uri="{BB962C8B-B14F-4D97-AF65-F5344CB8AC3E}">
        <p14:creationId xmlns:p14="http://schemas.microsoft.com/office/powerpoint/2010/main" val="245427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44" y="1662447"/>
            <a:ext cx="2982094" cy="24928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CAUSAS DE OBESIDADE: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comportamentais 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genéticas </a:t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endócrinas </a:t>
            </a:r>
            <a:r>
              <a:rPr lang="pt-BR" dirty="0">
                <a:solidFill>
                  <a:srgbClr val="9900FF"/>
                </a:solidFill>
              </a:rPr>
              <a:t>(</a:t>
            </a:r>
            <a:r>
              <a:rPr lang="pt-BR" dirty="0" err="1">
                <a:solidFill>
                  <a:srgbClr val="9900FF"/>
                </a:solidFill>
              </a:rPr>
              <a:t>tireoidopatias</a:t>
            </a:r>
            <a:r>
              <a:rPr lang="pt-BR" dirty="0">
                <a:solidFill>
                  <a:srgbClr val="9900FF"/>
                </a:solidFill>
              </a:rPr>
              <a:t> SOP distúrbios da adrenal )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48AF96-CF33-45E1-54B1-7E45CF7D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26" y="159867"/>
            <a:ext cx="8004668" cy="5610680"/>
          </a:xfrm>
          <a:prstGeom prst="rect">
            <a:avLst/>
          </a:prstGeom>
        </p:spPr>
      </p:pic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5F452280-5EB5-FBF7-E4C3-751825B041FC}"/>
              </a:ext>
            </a:extLst>
          </p:cNvPr>
          <p:cNvSpPr/>
          <p:nvPr/>
        </p:nvSpPr>
        <p:spPr>
          <a:xfrm>
            <a:off x="2087040" y="4327609"/>
            <a:ext cx="477078" cy="4638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61C3BF-30E0-D298-A934-77CD3BA0A25A}"/>
              </a:ext>
            </a:extLst>
          </p:cNvPr>
          <p:cNvSpPr txBox="1"/>
          <p:nvPr/>
        </p:nvSpPr>
        <p:spPr>
          <a:xfrm>
            <a:off x="1126435" y="4664765"/>
            <a:ext cx="2690191" cy="110578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130E6C-3423-D3E4-5021-787FCE3C5909}"/>
              </a:ext>
            </a:extLst>
          </p:cNvPr>
          <p:cNvSpPr txBox="1"/>
          <p:nvPr/>
        </p:nvSpPr>
        <p:spPr>
          <a:xfrm>
            <a:off x="954157" y="4505739"/>
            <a:ext cx="2862469" cy="126480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0775A7-297E-2C13-9C1C-37185E23C493}"/>
              </a:ext>
            </a:extLst>
          </p:cNvPr>
          <p:cNvSpPr txBox="1"/>
          <p:nvPr/>
        </p:nvSpPr>
        <p:spPr>
          <a:xfrm>
            <a:off x="1126435" y="4837043"/>
            <a:ext cx="2531165" cy="42407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IMPACTO METABÓLICO </a:t>
            </a:r>
          </a:p>
        </p:txBody>
      </p:sp>
    </p:spTree>
    <p:extLst>
      <p:ext uri="{BB962C8B-B14F-4D97-AF65-F5344CB8AC3E}">
        <p14:creationId xmlns:p14="http://schemas.microsoft.com/office/powerpoint/2010/main" val="294509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84E8DED-54AC-979C-F260-9155979FF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52" y="142442"/>
            <a:ext cx="9073771" cy="584754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1CCA024-6C1C-1F42-B0C4-20D5DD02E091}"/>
              </a:ext>
            </a:extLst>
          </p:cNvPr>
          <p:cNvSpPr txBox="1"/>
          <p:nvPr/>
        </p:nvSpPr>
        <p:spPr>
          <a:xfrm>
            <a:off x="361777" y="2345635"/>
            <a:ext cx="2676940" cy="177579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DCCDEA-5AA0-AE65-FB44-C43EF8319800}"/>
              </a:ext>
            </a:extLst>
          </p:cNvPr>
          <p:cNvSpPr txBox="1"/>
          <p:nvPr/>
        </p:nvSpPr>
        <p:spPr>
          <a:xfrm>
            <a:off x="361777" y="3086100"/>
            <a:ext cx="2580206" cy="68579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“METABOLICAMENTE OBESO “</a:t>
            </a:r>
          </a:p>
        </p:txBody>
      </p:sp>
    </p:spTree>
    <p:extLst>
      <p:ext uri="{BB962C8B-B14F-4D97-AF65-F5344CB8AC3E}">
        <p14:creationId xmlns:p14="http://schemas.microsoft.com/office/powerpoint/2010/main" val="374033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RISCOS DE COMORBIDADES CARDIOVASCULARES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A00A21-359F-A53B-6D83-74D51CDC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714500"/>
            <a:ext cx="10287000" cy="3429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8923F80-45B7-5812-5FCA-879DD8B676E5}"/>
              </a:ext>
            </a:extLst>
          </p:cNvPr>
          <p:cNvSpPr txBox="1"/>
          <p:nvPr/>
        </p:nvSpPr>
        <p:spPr>
          <a:xfrm>
            <a:off x="1728769" y="5242018"/>
            <a:ext cx="1391479" cy="55659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IMC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1C5EA3-2639-FF28-23B0-FDECE0C50675}"/>
              </a:ext>
            </a:extLst>
          </p:cNvPr>
          <p:cNvSpPr txBox="1"/>
          <p:nvPr/>
        </p:nvSpPr>
        <p:spPr>
          <a:xfrm>
            <a:off x="3597965" y="5235131"/>
            <a:ext cx="1391479" cy="55659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FENÓTIPO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0F3D8C7-8349-30A8-E99B-DE2B15EB62D0}"/>
              </a:ext>
            </a:extLst>
          </p:cNvPr>
          <p:cNvSpPr/>
          <p:nvPr/>
        </p:nvSpPr>
        <p:spPr>
          <a:xfrm>
            <a:off x="7659756" y="3074503"/>
            <a:ext cx="2849217" cy="15770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08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4EAC4D-395F-9EE8-29FF-E9A994E1A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2811884"/>
            <a:ext cx="10130911" cy="32099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1182F76-46F6-8944-C721-F08D02FAA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108" y="353778"/>
            <a:ext cx="3425686" cy="256569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B5DD5D9-D25D-1771-503A-8A42CE56F7E0}"/>
              </a:ext>
            </a:extLst>
          </p:cNvPr>
          <p:cNvSpPr txBox="1"/>
          <p:nvPr/>
        </p:nvSpPr>
        <p:spPr>
          <a:xfrm>
            <a:off x="6751794" y="1577009"/>
            <a:ext cx="3485321" cy="80838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FITA MÉTRICA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pt-BR" sz="2000" b="1" dirty="0">
                <a:solidFill>
                  <a:srgbClr val="FFC000"/>
                </a:solidFill>
                <a:latin typeface="Calibri" panose="020F0502020204030204"/>
                <a:ea typeface="Verdana" pitchFamily="34" charset="0"/>
              </a:rPr>
              <a:t>FERRAMENTA ESSENCIAL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9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OBESIDADE E SINDROME METABÓLICA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2B7578-DA61-7F10-E223-7BA175312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191" y="1291535"/>
            <a:ext cx="8416787" cy="4652613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033847B-7E17-42DE-0699-7B5116A64830}"/>
              </a:ext>
            </a:extLst>
          </p:cNvPr>
          <p:cNvSpPr/>
          <p:nvPr/>
        </p:nvSpPr>
        <p:spPr>
          <a:xfrm>
            <a:off x="2649796" y="3617843"/>
            <a:ext cx="3446204" cy="3578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33CC425-39AB-2880-91BA-6C36C3EF05DC}"/>
              </a:ext>
            </a:extLst>
          </p:cNvPr>
          <p:cNvSpPr/>
          <p:nvPr/>
        </p:nvSpPr>
        <p:spPr>
          <a:xfrm>
            <a:off x="7673009" y="2524539"/>
            <a:ext cx="1007166" cy="2981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F2FD975-3E75-DA51-0DA5-693E36082795}"/>
              </a:ext>
            </a:extLst>
          </p:cNvPr>
          <p:cNvSpPr/>
          <p:nvPr/>
        </p:nvSpPr>
        <p:spPr>
          <a:xfrm>
            <a:off x="6380107" y="3617842"/>
            <a:ext cx="2842591" cy="1590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25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OBESIDADE E RISCO CARDIOVASCULARES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56E53C-9E22-56D8-B576-DC50620E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076450"/>
            <a:ext cx="10287000" cy="27051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B6D6127-0937-0B4B-21CC-0CFEEF1306A7}"/>
              </a:ext>
            </a:extLst>
          </p:cNvPr>
          <p:cNvSpPr/>
          <p:nvPr/>
        </p:nvSpPr>
        <p:spPr>
          <a:xfrm>
            <a:off x="7381461" y="2292626"/>
            <a:ext cx="31142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4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OBESIDADE E SINDROME DE OVÁRIOS POLICÍSTICOS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43C33D-2205-7DF6-A52D-EE93A2044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88" y="1285461"/>
            <a:ext cx="8292163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98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CONTROLE DE OBESIDADE CONTROLA SOP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4B6AD2-7D3F-97F0-8BD8-6245F7D40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58" y="1354727"/>
            <a:ext cx="8390283" cy="46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03451" y="2439353"/>
            <a:ext cx="3116687" cy="324583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CA" sz="2800" b="1" dirty="0" err="1">
                <a:solidFill>
                  <a:schemeClr val="tx1"/>
                </a:solidFill>
              </a:rPr>
              <a:t>Simplificando</a:t>
            </a:r>
            <a:r>
              <a:rPr lang="en-CA" sz="2800" b="1" dirty="0">
                <a:solidFill>
                  <a:schemeClr val="tx1"/>
                </a:solidFill>
              </a:rPr>
              <a:t> o </a:t>
            </a:r>
            <a:r>
              <a:rPr lang="en-CA" sz="2800" b="1" dirty="0" err="1">
                <a:solidFill>
                  <a:schemeClr val="tx1"/>
                </a:solidFill>
              </a:rPr>
              <a:t>diagnóstico</a:t>
            </a:r>
            <a:r>
              <a:rPr lang="en-CA" sz="2800" b="1" dirty="0">
                <a:solidFill>
                  <a:schemeClr val="tx1"/>
                </a:solidFill>
              </a:rPr>
              <a:t> da IR:</a:t>
            </a:r>
            <a:br>
              <a:rPr lang="en-CA" sz="2800" b="1" dirty="0">
                <a:solidFill>
                  <a:schemeClr val="tx1"/>
                </a:solidFill>
              </a:rPr>
            </a:br>
            <a:r>
              <a:rPr lang="en-CA" sz="2800" b="1" dirty="0">
                <a:solidFill>
                  <a:srgbClr val="7030A0"/>
                </a:solidFill>
              </a:rPr>
              <a:t>USAR GTT 75g  (TTGO)</a:t>
            </a:r>
            <a:br>
              <a:rPr lang="en-CA" sz="2800" b="1" dirty="0">
                <a:solidFill>
                  <a:srgbClr val="7030A0"/>
                </a:solidFill>
              </a:rPr>
            </a:br>
            <a:r>
              <a:rPr lang="en-CA" sz="2800" b="1" dirty="0">
                <a:solidFill>
                  <a:srgbClr val="FF0000"/>
                </a:solidFill>
              </a:rPr>
              <a:t>JEJUM &gt; 92</a:t>
            </a:r>
            <a:br>
              <a:rPr lang="en-CA" sz="2800" b="1" dirty="0">
                <a:solidFill>
                  <a:srgbClr val="FF0000"/>
                </a:solidFill>
              </a:rPr>
            </a:br>
            <a:r>
              <a:rPr lang="en-CA" sz="2800" b="1" dirty="0">
                <a:solidFill>
                  <a:srgbClr val="FF0000"/>
                </a:solidFill>
              </a:rPr>
              <a:t>2A HORA &gt; 140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Diagnostico Lab 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862" y="2439353"/>
            <a:ext cx="5256088" cy="36645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7880244" y="3710936"/>
            <a:ext cx="864394" cy="720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71862" y="1276060"/>
            <a:ext cx="11700868" cy="116329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SOP RESISTÊNCIA A INSULINA </a:t>
            </a:r>
          </a:p>
          <a:p>
            <a:r>
              <a:rPr lang="pt-BR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(hoje Intolerância a Carboidratos)</a:t>
            </a:r>
            <a:br>
              <a:rPr lang="pt-BR" sz="2000" b="1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pt-BR" sz="20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Pré</a:t>
            </a:r>
            <a:r>
              <a:rPr lang="pt-BR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 Diabete e Diabetes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11757" y="3263384"/>
            <a:ext cx="3426473" cy="1615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 err="1">
                <a:latin typeface="Verdana" pitchFamily="34" charset="0"/>
              </a:rPr>
              <a:t>Insulina</a:t>
            </a:r>
            <a:r>
              <a:rPr lang="en-CA" dirty="0">
                <a:latin typeface="Verdana" pitchFamily="34" charset="0"/>
              </a:rPr>
              <a:t> Basal &gt; 12</a:t>
            </a:r>
            <a:r>
              <a:rPr lang="el-GR" dirty="0">
                <a:latin typeface="Verdana" pitchFamily="34" charset="0"/>
              </a:rPr>
              <a:t> μ</a:t>
            </a:r>
            <a:r>
              <a:rPr lang="en-US" dirty="0">
                <a:latin typeface="Verdana" pitchFamily="34" charset="0"/>
              </a:rPr>
              <a:t>I</a:t>
            </a:r>
            <a:r>
              <a:rPr lang="en-CA" dirty="0">
                <a:latin typeface="Verdana" pitchFamily="34" charset="0"/>
              </a:rPr>
              <a:t>U/ml</a:t>
            </a:r>
          </a:p>
          <a:p>
            <a:pPr>
              <a:spcBef>
                <a:spcPct val="50000"/>
              </a:spcBef>
            </a:pPr>
            <a:r>
              <a:rPr lang="en-CA" dirty="0" err="1">
                <a:latin typeface="Verdana" pitchFamily="34" charset="0"/>
              </a:rPr>
              <a:t>G.jejum</a:t>
            </a:r>
            <a:r>
              <a:rPr lang="en-CA" dirty="0">
                <a:latin typeface="Verdana" pitchFamily="34" charset="0"/>
              </a:rPr>
              <a:t> / </a:t>
            </a:r>
            <a:r>
              <a:rPr lang="en-CA" dirty="0" err="1">
                <a:latin typeface="Verdana" pitchFamily="34" charset="0"/>
              </a:rPr>
              <a:t>I.basal</a:t>
            </a:r>
            <a:r>
              <a:rPr lang="en-CA" dirty="0">
                <a:latin typeface="Verdana" pitchFamily="34" charset="0"/>
              </a:rPr>
              <a:t> &lt; 6,4</a:t>
            </a:r>
          </a:p>
          <a:p>
            <a:pPr>
              <a:spcBef>
                <a:spcPct val="50000"/>
              </a:spcBef>
            </a:pPr>
            <a:r>
              <a:rPr lang="en-CA" dirty="0" err="1">
                <a:latin typeface="Verdana" pitchFamily="34" charset="0"/>
              </a:rPr>
              <a:t>Indice</a:t>
            </a:r>
            <a:r>
              <a:rPr lang="en-CA" dirty="0">
                <a:latin typeface="Verdana" pitchFamily="34" charset="0"/>
              </a:rPr>
              <a:t> de HOMA-IR:&gt; 2,71</a:t>
            </a:r>
          </a:p>
          <a:p>
            <a:pPr>
              <a:spcBef>
                <a:spcPct val="50000"/>
              </a:spcBef>
            </a:pPr>
            <a:r>
              <a:rPr lang="en-CA" dirty="0">
                <a:latin typeface="Verdana" pitchFamily="34" charset="0"/>
              </a:rPr>
              <a:t> </a:t>
            </a:r>
            <a:r>
              <a:rPr lang="en-CA" dirty="0" err="1">
                <a:latin typeface="Verdana" pitchFamily="34" charset="0"/>
              </a:rPr>
              <a:t>I.basal</a:t>
            </a:r>
            <a:r>
              <a:rPr lang="en-CA" dirty="0">
                <a:latin typeface="Verdana" pitchFamily="34" charset="0"/>
              </a:rPr>
              <a:t> x </a:t>
            </a:r>
            <a:r>
              <a:rPr lang="en-CA" dirty="0" err="1">
                <a:latin typeface="Verdana" pitchFamily="34" charset="0"/>
              </a:rPr>
              <a:t>G.jejum</a:t>
            </a:r>
            <a:r>
              <a:rPr lang="en-CA" dirty="0">
                <a:latin typeface="Verdana" pitchFamily="34" charset="0"/>
              </a:rPr>
              <a:t> 22,5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311757" y="4879211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RBGO – Botucatu 2012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19B76AF-290C-677F-BD4A-C4D9CAD75337}"/>
              </a:ext>
            </a:extLst>
          </p:cNvPr>
          <p:cNvSpPr txBox="1">
            <a:spLocks noChangeArrowheads="1"/>
          </p:cNvSpPr>
          <p:nvPr/>
        </p:nvSpPr>
        <p:spPr>
          <a:xfrm>
            <a:off x="2649796" y="135872"/>
            <a:ext cx="9206932" cy="9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/>
              <a:t>SIMPLIFICANDO O DIAGNÓSTICO </a:t>
            </a:r>
            <a:br>
              <a:rPr lang="en-CA"/>
            </a:br>
            <a:r>
              <a:rPr lang="en-CA"/>
              <a:t>RESISTÊNCIA INSULÍNICA ou  INTOLERÂNCIA A CARBOIDRATOS 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B04B39-41A7-56A3-FD44-CFAC22E99FB6}"/>
              </a:ext>
            </a:extLst>
          </p:cNvPr>
          <p:cNvSpPr txBox="1"/>
          <p:nvPr/>
        </p:nvSpPr>
        <p:spPr>
          <a:xfrm>
            <a:off x="8703451" y="5685183"/>
            <a:ext cx="2252293" cy="355034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CA" sz="2000" dirty="0"/>
              <a:t>Guideline SOP 2018</a:t>
            </a:r>
            <a:endParaRPr kumimoji="0" lang="pt-B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77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dirty="0"/>
              <a:t>Mudança no Estilo de Vida (MEV)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89138"/>
            <a:ext cx="7543800" cy="4106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308225" y="1989138"/>
            <a:ext cx="2635252" cy="7921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latin typeface="Tahoma" pitchFamily="34" charset="0"/>
              </a:rPr>
              <a:t>EXERCÍCIO FÍSICO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951538" y="1989138"/>
            <a:ext cx="2159000" cy="792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latin typeface="Tahoma" pitchFamily="34" charset="0"/>
              </a:rPr>
              <a:t>DIETA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232400" y="220503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pt-BR" sz="2400" b="1"/>
              <a:t>+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448300" y="321310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792538" y="3213100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792538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7391400" y="285273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4511675" y="3716338"/>
            <a:ext cx="1944688" cy="144145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 dirty="0"/>
              <a:t>PERDA </a:t>
            </a:r>
          </a:p>
          <a:p>
            <a:pPr algn="ctr"/>
            <a:r>
              <a:rPr lang="pt-BR" b="1" dirty="0"/>
              <a:t>PONDERAL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7658101" y="3180521"/>
            <a:ext cx="3457575" cy="26130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dirty="0">
                <a:latin typeface="Arial" charset="0"/>
              </a:rPr>
              <a:t>↑ sensibilidade à insulina -71%</a:t>
            </a:r>
          </a:p>
          <a:p>
            <a:pPr eaLnBrk="1" hangingPunct="1">
              <a:spcBef>
                <a:spcPct val="50000"/>
              </a:spcBef>
            </a:pPr>
            <a:r>
              <a:rPr lang="pt-BR" sz="1600" dirty="0"/>
              <a:t>↑ SHBG</a:t>
            </a:r>
          </a:p>
          <a:p>
            <a:pPr eaLnBrk="1" hangingPunct="1">
              <a:spcBef>
                <a:spcPct val="50000"/>
              </a:spcBef>
            </a:pPr>
            <a:r>
              <a:rPr lang="pt-BR" sz="1600" dirty="0">
                <a:latin typeface="Arial" charset="0"/>
              </a:rPr>
              <a:t>↓ concentração de testosterona</a:t>
            </a:r>
          </a:p>
          <a:p>
            <a:pPr eaLnBrk="1" hangingPunct="1">
              <a:spcBef>
                <a:spcPct val="50000"/>
              </a:spcBef>
            </a:pPr>
            <a:r>
              <a:rPr lang="pt-BR" sz="1600" dirty="0"/>
              <a:t>↓ estimulação androgênica da pele</a:t>
            </a:r>
          </a:p>
          <a:p>
            <a:pPr eaLnBrk="1" hangingPunct="1">
              <a:spcBef>
                <a:spcPct val="50000"/>
              </a:spcBef>
            </a:pPr>
            <a:r>
              <a:rPr lang="pt-BR" sz="1600" dirty="0"/>
              <a:t>Induz a ovulação</a:t>
            </a:r>
          </a:p>
          <a:p>
            <a:pPr eaLnBrk="1" hangingPunct="1">
              <a:spcBef>
                <a:spcPct val="50000"/>
              </a:spcBef>
            </a:pPr>
            <a:r>
              <a:rPr lang="pt-BR" sz="1600" dirty="0"/>
              <a:t>Melhora a taxa de gravidez</a:t>
            </a:r>
          </a:p>
          <a:p>
            <a:pPr eaLnBrk="1" hangingPunct="1">
              <a:spcBef>
                <a:spcPct val="50000"/>
              </a:spcBef>
            </a:pPr>
            <a:r>
              <a:rPr lang="pt-BR" sz="1600" dirty="0"/>
              <a:t>Diminui a taxa de abortamentos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096923" y="5285790"/>
            <a:ext cx="2774192" cy="3385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1600" b="1" dirty="0">
                <a:latin typeface="Arial Black" panose="020B0A04020102020204" pitchFamily="34" charset="0"/>
              </a:rPr>
              <a:t>5 a 7% 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1B5E8335-89E8-CCCC-795D-C9FB3ABFE181}"/>
              </a:ext>
            </a:extLst>
          </p:cNvPr>
          <p:cNvSpPr/>
          <p:nvPr/>
        </p:nvSpPr>
        <p:spPr>
          <a:xfrm>
            <a:off x="6705600" y="4267200"/>
            <a:ext cx="685800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93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4FC356D-F120-C9F1-FD59-437A8FC38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65" y="560525"/>
            <a:ext cx="70104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30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E32A10B-BD32-89D5-513C-FE8D501E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814" y="246394"/>
            <a:ext cx="8397256" cy="57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3132933-7B11-9532-8A00-D2E42B135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536" y="300658"/>
            <a:ext cx="82486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68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7833" y="1910112"/>
            <a:ext cx="7593990" cy="30377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4"/>
                </a:solidFill>
              </a:rPr>
              <a:t>Eficácia de algumas intervenções: </a:t>
            </a:r>
          </a:p>
          <a:p>
            <a:pPr lvl="1"/>
            <a:r>
              <a:rPr lang="pt-BR" dirty="0">
                <a:solidFill>
                  <a:srgbClr val="92D050"/>
                </a:solidFill>
              </a:rPr>
              <a:t>Atividade física regular  </a:t>
            </a:r>
          </a:p>
          <a:p>
            <a:pPr lvl="2"/>
            <a:r>
              <a:rPr lang="pt-BR" dirty="0">
                <a:solidFill>
                  <a:schemeClr val="accent4"/>
                </a:solidFill>
              </a:rPr>
              <a:t>Adolescentes: musculação 3x/sem / aeróbica 60min/sem  -  mínimo 30min/dia </a:t>
            </a:r>
          </a:p>
          <a:p>
            <a:pPr lvl="2"/>
            <a:r>
              <a:rPr lang="pt-BR" dirty="0">
                <a:solidFill>
                  <a:schemeClr val="accent4"/>
                </a:solidFill>
              </a:rPr>
              <a:t>18 a 64 anos: 150 min/sem moderado a 75 min/sem vigorosa</a:t>
            </a:r>
          </a:p>
          <a:p>
            <a:pPr lvl="2"/>
            <a:r>
              <a:rPr lang="pt-BR" dirty="0">
                <a:solidFill>
                  <a:schemeClr val="accent4"/>
                </a:solidFill>
              </a:rPr>
              <a:t>Meta: 250 min /sem moderada e 150min/sem vigorosa </a:t>
            </a:r>
          </a:p>
          <a:p>
            <a:pPr marL="914400" lvl="2" indent="0">
              <a:buNone/>
            </a:pPr>
            <a:endParaRPr lang="pt-BR" dirty="0">
              <a:solidFill>
                <a:schemeClr val="accent4"/>
              </a:solidFill>
            </a:endParaRPr>
          </a:p>
          <a:p>
            <a:pPr lvl="1"/>
            <a:r>
              <a:rPr lang="pt-BR" dirty="0">
                <a:solidFill>
                  <a:srgbClr val="92D050"/>
                </a:solidFill>
              </a:rPr>
              <a:t>Dieta</a:t>
            </a:r>
            <a:r>
              <a:rPr lang="pt-BR" dirty="0">
                <a:solidFill>
                  <a:schemeClr val="accent4"/>
                </a:solidFill>
              </a:rPr>
              <a:t>: 500 a 750 kcal/dia ---1200 a 1500 kcal/dia  </a:t>
            </a:r>
          </a:p>
          <a:p>
            <a:pPr lvl="1"/>
            <a:r>
              <a:rPr lang="pt-BR" dirty="0">
                <a:solidFill>
                  <a:srgbClr val="92D050"/>
                </a:solidFill>
              </a:rPr>
              <a:t>Perda de peso (mínimo 5 a10% ) em 06 meses </a:t>
            </a:r>
          </a:p>
          <a:p>
            <a:pPr lvl="1"/>
            <a:endParaRPr lang="pt-BR" dirty="0">
              <a:solidFill>
                <a:schemeClr val="accent4"/>
              </a:solidFill>
            </a:endParaRPr>
          </a:p>
          <a:p>
            <a:pPr lvl="1"/>
            <a:endParaRPr lang="pt-BR" dirty="0">
              <a:solidFill>
                <a:schemeClr val="accent4"/>
              </a:solidFill>
            </a:endParaRPr>
          </a:p>
          <a:p>
            <a:pPr lvl="1"/>
            <a:endParaRPr lang="pt-BR" dirty="0">
              <a:solidFill>
                <a:schemeClr val="accent4"/>
              </a:solidFill>
            </a:endParaRPr>
          </a:p>
        </p:txBody>
      </p:sp>
      <p:sp>
        <p:nvSpPr>
          <p:cNvPr id="5" name="AutoShape 2" descr="Image result for specific measurable achievable realistic and time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224" y="3662348"/>
            <a:ext cx="2962275" cy="18287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224" y="1509729"/>
            <a:ext cx="2962275" cy="1685924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C686583-BDCD-8AE2-7139-65551D368333}"/>
              </a:ext>
            </a:extLst>
          </p:cNvPr>
          <p:cNvSpPr txBox="1">
            <a:spLocks noChangeArrowheads="1"/>
          </p:cNvSpPr>
          <p:nvPr/>
        </p:nvSpPr>
        <p:spPr>
          <a:xfrm>
            <a:off x="2802196" y="288272"/>
            <a:ext cx="9206932" cy="9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BR"/>
              <a:t>Mudança no Estilo de Vida (MEV)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415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45" y="1601786"/>
            <a:ext cx="7662510" cy="365442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264745" y="5256214"/>
            <a:ext cx="7662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b="1" dirty="0"/>
              <a:t>SMART</a:t>
            </a:r>
            <a:r>
              <a:rPr lang="pt-BR" dirty="0"/>
              <a:t> (</a:t>
            </a:r>
            <a:r>
              <a:rPr lang="pt-BR" i="1" dirty="0" err="1"/>
              <a:t>Specific</a:t>
            </a:r>
            <a:r>
              <a:rPr lang="pt-BR" i="1" dirty="0"/>
              <a:t> </a:t>
            </a:r>
            <a:r>
              <a:rPr lang="pt-BR" i="1" dirty="0" err="1"/>
              <a:t>Measurable</a:t>
            </a:r>
            <a:r>
              <a:rPr lang="pt-BR" i="1" dirty="0"/>
              <a:t> </a:t>
            </a:r>
            <a:r>
              <a:rPr lang="pt-BR" i="1" dirty="0" err="1"/>
              <a:t>Achievable</a:t>
            </a:r>
            <a:r>
              <a:rPr lang="pt-BR" i="1" dirty="0"/>
              <a:t> </a:t>
            </a:r>
            <a:r>
              <a:rPr lang="pt-BR" i="1" dirty="0" err="1"/>
              <a:t>Realistic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Timely</a:t>
            </a:r>
            <a:r>
              <a:rPr lang="pt-BR" dirty="0"/>
              <a:t>)</a:t>
            </a:r>
          </a:p>
          <a:p>
            <a:pPr lvl="1" algn="ctr"/>
            <a:r>
              <a:rPr lang="pt-BR" dirty="0"/>
              <a:t>– método de metas e monitoramento pessoal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60C6A91-A5A9-78D5-D5AD-30139AAB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 TANGÍVEIS </a:t>
            </a:r>
          </a:p>
        </p:txBody>
      </p:sp>
    </p:spTree>
    <p:extLst>
      <p:ext uri="{BB962C8B-B14F-4D97-AF65-F5344CB8AC3E}">
        <p14:creationId xmlns:p14="http://schemas.microsoft.com/office/powerpoint/2010/main" val="338166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22" y="2966979"/>
            <a:ext cx="3234169" cy="924041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/>
                </a:solidFill>
              </a:rPr>
              <a:t>USO DE OMEGA 3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38AE69-8AFA-8193-D681-83C5777B4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91" y="135872"/>
            <a:ext cx="7323689" cy="5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93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CA" dirty="0"/>
              <a:t>METFORMINA: COMO USAR</a:t>
            </a:r>
            <a:endParaRPr lang="pt-BR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965" y="1421008"/>
            <a:ext cx="8229600" cy="459204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CA" sz="2400" dirty="0">
                <a:solidFill>
                  <a:srgbClr val="009900"/>
                </a:solidFill>
              </a:rPr>
              <a:t>Dose </a:t>
            </a:r>
            <a:r>
              <a:rPr lang="en-CA" sz="2400" dirty="0" err="1">
                <a:solidFill>
                  <a:srgbClr val="009900"/>
                </a:solidFill>
              </a:rPr>
              <a:t>alvo</a:t>
            </a:r>
            <a:r>
              <a:rPr lang="en-CA" sz="2400" dirty="0">
                <a:solidFill>
                  <a:srgbClr val="009900"/>
                </a:solidFill>
              </a:rPr>
              <a:t> </a:t>
            </a:r>
            <a:r>
              <a:rPr lang="en-CA" sz="2000" dirty="0">
                <a:solidFill>
                  <a:srgbClr val="009900"/>
                </a:solidFill>
              </a:rPr>
              <a:t>:</a:t>
            </a:r>
            <a:r>
              <a:rPr lang="pt-BR" sz="2400" dirty="0"/>
              <a:t>1500 – 2550 mg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pt-BR" sz="2000" dirty="0"/>
              <a:t>Início: 500 mg a noite-&gt; 500mg oral de 12/12 horas às refeições e aumentar até 150 mg /dia – observar... </a:t>
            </a:r>
            <a:r>
              <a:rPr lang="pt-BR" sz="2000" dirty="0">
                <a:latin typeface="Arial" charset="0"/>
              </a:rPr>
              <a:t>↑ 500 mg a cada 2-3 semanas até dose alvo</a:t>
            </a:r>
            <a:r>
              <a:rPr lang="pt-BR" sz="2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dirty="0" err="1">
                <a:solidFill>
                  <a:srgbClr val="FF0000"/>
                </a:solidFill>
              </a:rPr>
              <a:t>Efeitos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 err="1">
                <a:solidFill>
                  <a:srgbClr val="FF0000"/>
                </a:solidFill>
              </a:rPr>
              <a:t>adversos</a:t>
            </a:r>
            <a:endParaRPr lang="pt-BR" sz="24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 err="1"/>
              <a:t>Naúseas</a:t>
            </a:r>
            <a:endParaRPr lang="pt-BR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/>
              <a:t>Vômitos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/>
              <a:t>Inapetência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 err="1"/>
              <a:t>Diarréia</a:t>
            </a:r>
            <a:endParaRPr lang="pt-BR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/>
              <a:t>Meteorismos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dirty="0"/>
              <a:t>Obstipação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509523" y="4362991"/>
            <a:ext cx="4608512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Dieta Fracionada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Mínima dose ótima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Posologia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APRESENTAÇÕES XR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609282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272" y="1676561"/>
            <a:ext cx="6823452" cy="4144437"/>
          </a:xfrm>
        </p:spPr>
        <p:txBody>
          <a:bodyPr>
            <a:normAutofit lnSpcReduction="10000"/>
          </a:bodyPr>
          <a:lstStyle/>
          <a:p>
            <a:r>
              <a:rPr lang="pt-BR" sz="1600" b="1" dirty="0">
                <a:solidFill>
                  <a:schemeClr val="tx1"/>
                </a:solidFill>
              </a:rPr>
              <a:t>Acessar “</a:t>
            </a:r>
            <a:r>
              <a:rPr lang="pt-BR" sz="1600" b="1" dirty="0">
                <a:solidFill>
                  <a:srgbClr val="FF0000"/>
                </a:solidFill>
              </a:rPr>
              <a:t>Qualidade de Vida</a:t>
            </a:r>
            <a:r>
              <a:rPr lang="pt-BR" sz="1600" b="1" dirty="0">
                <a:solidFill>
                  <a:schemeClr val="tx1"/>
                </a:solidFill>
              </a:rPr>
              <a:t>”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Atentar para </a:t>
            </a:r>
            <a:r>
              <a:rPr lang="pt-BR" sz="1600" b="1" dirty="0">
                <a:solidFill>
                  <a:srgbClr val="FF0000"/>
                </a:solidFill>
              </a:rPr>
              <a:t>sintomas depressivos e de ansiedade </a:t>
            </a:r>
            <a:r>
              <a:rPr lang="pt-BR" sz="1600" b="1" dirty="0">
                <a:solidFill>
                  <a:schemeClr val="tx1"/>
                </a:solidFill>
              </a:rPr>
              <a:t>(aplicar questionários específicos se necessário ou referenciar). 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Dialogar com colegas sobre a escolha da medicação que minimize ganho de peso;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Conversar sobre a sexualidade, percepção de </a:t>
            </a:r>
            <a:r>
              <a:rPr lang="pt-BR" sz="1600" b="1" dirty="0">
                <a:solidFill>
                  <a:srgbClr val="FF0000"/>
                </a:solidFill>
              </a:rPr>
              <a:t>autoimagem, libido </a:t>
            </a:r>
            <a:r>
              <a:rPr lang="pt-BR" sz="1600" b="1" dirty="0">
                <a:solidFill>
                  <a:schemeClr val="tx1"/>
                </a:solidFill>
              </a:rPr>
              <a:t>entre outros aspectos; 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Distúrbios da alimentação como </a:t>
            </a:r>
            <a:r>
              <a:rPr lang="pt-BR" sz="1600" b="1" dirty="0">
                <a:solidFill>
                  <a:srgbClr val="FF0000"/>
                </a:solidFill>
              </a:rPr>
              <a:t>compulsões, bulimia e anorexias </a:t>
            </a:r>
            <a:r>
              <a:rPr lang="pt-BR" sz="1600" b="1" dirty="0">
                <a:solidFill>
                  <a:schemeClr val="tx1"/>
                </a:solidFill>
              </a:rPr>
              <a:t>podem ocorrer mais frequentemente entre essas mulheres;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Compartilhar conhecimentos com </a:t>
            </a:r>
            <a:r>
              <a:rPr lang="pt-BR" sz="1600" b="1" dirty="0">
                <a:solidFill>
                  <a:srgbClr val="FF0000"/>
                </a:solidFill>
              </a:rPr>
              <a:t>outras áreas do cuidado </a:t>
            </a:r>
            <a:r>
              <a:rPr lang="pt-BR" sz="1600" b="1" dirty="0">
                <a:solidFill>
                  <a:schemeClr val="tx1"/>
                </a:solidFill>
              </a:rPr>
              <a:t>e com as próprias mulheres, conferindo-lhe saber e sugerindo escolhas saudáveis. </a:t>
            </a:r>
          </a:p>
          <a:p>
            <a:pPr marL="0" indent="0">
              <a:buNone/>
            </a:pPr>
            <a:endParaRPr lang="pt-BR" sz="16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Image result for auto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61" y="3047231"/>
            <a:ext cx="4770783" cy="27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61B244AE-D4F3-E944-4465-A0EDD77F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RECOMENDAÇÕES e QUALIDADE DE VIDA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C883EE-C066-B787-D386-D807E92327F3}"/>
              </a:ext>
            </a:extLst>
          </p:cNvPr>
          <p:cNvSpPr txBox="1"/>
          <p:nvPr/>
        </p:nvSpPr>
        <p:spPr>
          <a:xfrm>
            <a:off x="7253263" y="1413569"/>
            <a:ext cx="4770782" cy="161676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Ecap</a:t>
            </a: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 Escala de Compulsão Alimentar Periódica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EAT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 </a:t>
            </a: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Teste de Atitudes Alimentares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Q-PAF</a:t>
            </a: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 Questionário de Prontidão para Atividade Física</a:t>
            </a:r>
          </a:p>
        </p:txBody>
      </p:sp>
    </p:spTree>
    <p:extLst>
      <p:ext uri="{BB962C8B-B14F-4D97-AF65-F5344CB8AC3E}">
        <p14:creationId xmlns:p14="http://schemas.microsoft.com/office/powerpoint/2010/main" val="1165556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CÂNCER DE ENDOMÉTRIO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4F0F590-FA1D-48ED-AE9E-AA4142EEB2C0}"/>
              </a:ext>
            </a:extLst>
          </p:cNvPr>
          <p:cNvSpPr txBox="1"/>
          <p:nvPr/>
        </p:nvSpPr>
        <p:spPr>
          <a:xfrm>
            <a:off x="1020417" y="3429000"/>
            <a:ext cx="9846366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de 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 6x o risco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desta patologia;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Sangramento uterino anormal – 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HISTEROSCOPIA COM BIOPSIA!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Obesidade associada a endométrio espesso após longos períodos de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amenorréia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HISTEROSCOPIA COM BIOPSIA!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Prevenção: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ciclar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usar </a:t>
            </a:r>
            <a:r>
              <a:rPr lang="pt-B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progestágenos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fase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(máximo 90 dias sem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ciclar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pic>
        <p:nvPicPr>
          <p:cNvPr id="5" name="Picture 2" descr="Image result for cancer de endometrio">
            <a:extLst>
              <a:ext uri="{FF2B5EF4-FFF2-40B4-BE49-F238E27FC236}">
                <a16:creationId xmlns:a16="http://schemas.microsoft.com/office/drawing/2014/main" id="{623DD6AA-C975-7298-7280-BFE1777E1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11" y="1327263"/>
            <a:ext cx="3147178" cy="196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0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8" y="1929188"/>
            <a:ext cx="4351675" cy="273557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FFC000"/>
                </a:solidFill>
              </a:rPr>
              <a:t>OBESIDADE E FUNÇÃO REPRODUTIVA </a:t>
            </a:r>
            <a:br>
              <a:rPr lang="pt-BR" dirty="0">
                <a:solidFill>
                  <a:srgbClr val="FFC000"/>
                </a:solidFill>
              </a:rPr>
            </a:br>
            <a:r>
              <a:rPr lang="pt-BR" dirty="0" err="1">
                <a:solidFill>
                  <a:srgbClr val="FFC000"/>
                </a:solidFill>
              </a:rPr>
              <a:t>folículogênese</a:t>
            </a:r>
            <a:r>
              <a:rPr lang="pt-BR" dirty="0">
                <a:solidFill>
                  <a:srgbClr val="FFC000"/>
                </a:solidFill>
              </a:rPr>
              <a:t> </a:t>
            </a:r>
            <a:br>
              <a:rPr lang="pt-BR" dirty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ciclos anovulatórios</a:t>
            </a:r>
            <a:br>
              <a:rPr lang="pt-BR" dirty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receptividade endometrial </a:t>
            </a:r>
            <a:br>
              <a:rPr lang="pt-BR" dirty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perdas gestacionais </a:t>
            </a:r>
            <a:br>
              <a:rPr lang="pt-BR" dirty="0">
                <a:solidFill>
                  <a:srgbClr val="FFC000"/>
                </a:solidFill>
              </a:rPr>
            </a:b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9AED3C-A2EF-5383-6D8A-5E4044686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3" y="251570"/>
            <a:ext cx="7226653" cy="5801397"/>
          </a:xfrm>
          <a:prstGeom prst="rect">
            <a:avLst/>
          </a:prstGeom>
        </p:spPr>
      </p:pic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3D6D4268-2CD0-1D74-9E9C-7ED38A7A9DA5}"/>
              </a:ext>
            </a:extLst>
          </p:cNvPr>
          <p:cNvSpPr/>
          <p:nvPr/>
        </p:nvSpPr>
        <p:spPr>
          <a:xfrm>
            <a:off x="1338469" y="2847468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944FAC4B-AFDF-E143-45A8-95A6A1F2F4D2}"/>
              </a:ext>
            </a:extLst>
          </p:cNvPr>
          <p:cNvSpPr/>
          <p:nvPr/>
        </p:nvSpPr>
        <p:spPr>
          <a:xfrm>
            <a:off x="675860" y="3564834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9BDB2915-155F-4256-4C2F-77144D732312}"/>
              </a:ext>
            </a:extLst>
          </p:cNvPr>
          <p:cNvSpPr/>
          <p:nvPr/>
        </p:nvSpPr>
        <p:spPr>
          <a:xfrm>
            <a:off x="3922643" y="3152268"/>
            <a:ext cx="3048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BFDC6379-1602-0058-6142-50EC0D9F409A}"/>
              </a:ext>
            </a:extLst>
          </p:cNvPr>
          <p:cNvSpPr/>
          <p:nvPr/>
        </p:nvSpPr>
        <p:spPr>
          <a:xfrm>
            <a:off x="3856382" y="3908517"/>
            <a:ext cx="3048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808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OBESIDADE E REPRODUÇÃO ASSISTIDA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566F3A-74F5-B0D2-6607-D7EA23EE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7" y="1375539"/>
            <a:ext cx="10638824" cy="269287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37F7B2D-DFE8-83B6-42A0-4EAD921EC470}"/>
              </a:ext>
            </a:extLst>
          </p:cNvPr>
          <p:cNvSpPr txBox="1"/>
          <p:nvPr/>
        </p:nvSpPr>
        <p:spPr>
          <a:xfrm>
            <a:off x="1855304" y="4161183"/>
            <a:ext cx="8971722" cy="1961321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 EXPOSIÇÃO HORMONAL (DOSE E TEMPO)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pt-BR" b="1" dirty="0">
                <a:solidFill>
                  <a:srgbClr val="FFC000"/>
                </a:solidFill>
                <a:latin typeface="Calibri" panose="020F0502020204030204"/>
                <a:ea typeface="Verdana" pitchFamily="34" charset="0"/>
              </a:rPr>
              <a:t> CUSTO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RISCOS TROMBOGÊNICOS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pt-BR" b="1" dirty="0">
                <a:solidFill>
                  <a:srgbClr val="FFC000"/>
                </a:solidFill>
                <a:latin typeface="Calibri" panose="020F0502020204030204"/>
                <a:ea typeface="Verdana" pitchFamily="34" charset="0"/>
              </a:rPr>
              <a:t>RISCO DE MÁ RESPOSTA OVARIANA E RESULTADOS LABORATORIAIS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DESFECHOS NEGATIVOS GESTACIONAIS  </a:t>
            </a:r>
          </a:p>
        </p:txBody>
      </p:sp>
      <p:sp>
        <p:nvSpPr>
          <p:cNvPr id="5" name="Seta: para Cima 4">
            <a:extLst>
              <a:ext uri="{FF2B5EF4-FFF2-40B4-BE49-F238E27FC236}">
                <a16:creationId xmlns:a16="http://schemas.microsoft.com/office/drawing/2014/main" id="{38D0FE3C-338F-E4E0-C11D-8305A6FCEC3E}"/>
              </a:ext>
            </a:extLst>
          </p:cNvPr>
          <p:cNvSpPr/>
          <p:nvPr/>
        </p:nvSpPr>
        <p:spPr>
          <a:xfrm>
            <a:off x="2120348" y="4306956"/>
            <a:ext cx="781878" cy="166977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82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509C6EA-8735-FF88-7AAD-1892F12AD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17" y="4308651"/>
            <a:ext cx="9414066" cy="18565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9B34527-69A3-E759-E30B-36505BA00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08151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07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91544" y="1268761"/>
            <a:ext cx="8229600" cy="4752526"/>
          </a:xfrm>
        </p:spPr>
        <p:txBody>
          <a:bodyPr>
            <a:noAutofit/>
          </a:bodyPr>
          <a:lstStyle/>
          <a:p>
            <a:pPr marL="109728"/>
            <a:r>
              <a:rPr lang="pt-BR" dirty="0"/>
              <a:t>Obesidade </a:t>
            </a:r>
            <a:r>
              <a:rPr lang="pt-BR" b="1" dirty="0">
                <a:solidFill>
                  <a:srgbClr val="FF0000"/>
                </a:solidFill>
              </a:rPr>
              <a:t>FALHA DE IMPLANTAÇÃO E ABORTO </a:t>
            </a:r>
            <a:r>
              <a:rPr lang="pt-BR" i="1" dirty="0" err="1">
                <a:solidFill>
                  <a:schemeClr val="tx1"/>
                </a:solidFill>
              </a:rPr>
              <a:t>Kalantaridou</a:t>
            </a:r>
            <a:r>
              <a:rPr lang="pt-BR" i="1" dirty="0">
                <a:solidFill>
                  <a:schemeClr val="tx1"/>
                </a:solidFill>
              </a:rPr>
              <a:t> </a:t>
            </a:r>
          </a:p>
          <a:p>
            <a:r>
              <a:rPr lang="pt-BR" i="1" dirty="0" err="1"/>
              <a:t>Gosman</a:t>
            </a:r>
            <a:r>
              <a:rPr lang="pt-BR" i="1" dirty="0"/>
              <a:t> 2006  </a:t>
            </a:r>
            <a:r>
              <a:rPr lang="pt-BR" dirty="0"/>
              <a:t>mecanismo de redução da implantação </a:t>
            </a:r>
          </a:p>
          <a:p>
            <a:r>
              <a:rPr lang="pt-BR" i="1" dirty="0"/>
              <a:t>Boots e </a:t>
            </a:r>
            <a:r>
              <a:rPr lang="pt-BR" i="1" dirty="0" err="1"/>
              <a:t>Sthepenson</a:t>
            </a:r>
            <a:r>
              <a:rPr lang="pt-BR" i="1" dirty="0"/>
              <a:t> 2011 </a:t>
            </a:r>
            <a:r>
              <a:rPr lang="pt-BR" dirty="0" err="1"/>
              <a:t>metanálise</a:t>
            </a:r>
            <a:r>
              <a:rPr lang="pt-BR" dirty="0"/>
              <a:t> 28.538 mulheres = </a:t>
            </a:r>
            <a:r>
              <a:rPr lang="pt-BR" b="1" dirty="0">
                <a:solidFill>
                  <a:srgbClr val="FF0000"/>
                </a:solidFill>
              </a:rPr>
              <a:t>MAIOR RISCO ABORTOS ESPONTÂNEOS</a:t>
            </a:r>
            <a:r>
              <a:rPr lang="pt-BR" b="1" dirty="0"/>
              <a:t> </a:t>
            </a:r>
            <a:r>
              <a:rPr lang="pt-BR" dirty="0"/>
              <a:t>13,6% obesas 10,7% NO </a:t>
            </a:r>
            <a:r>
              <a:rPr lang="pt-BR" b="1" dirty="0">
                <a:solidFill>
                  <a:srgbClr val="FF0000"/>
                </a:solidFill>
              </a:rPr>
              <a:t>OR 1,31 </a:t>
            </a:r>
            <a:r>
              <a:rPr lang="pt-BR" dirty="0"/>
              <a:t>(IC95% 1,18-1,46)</a:t>
            </a:r>
          </a:p>
          <a:p>
            <a:r>
              <a:rPr lang="pt-BR" i="1" dirty="0" err="1"/>
              <a:t>Mitwally</a:t>
            </a:r>
            <a:r>
              <a:rPr lang="pt-BR" i="1" dirty="0"/>
              <a:t> 2010 </a:t>
            </a:r>
            <a:r>
              <a:rPr lang="pt-BR" b="1" dirty="0">
                <a:solidFill>
                  <a:srgbClr val="FF0000"/>
                </a:solidFill>
              </a:rPr>
              <a:t>ABORTO RECORRENTE </a:t>
            </a:r>
            <a:r>
              <a:rPr lang="pt-BR" dirty="0" err="1"/>
              <a:t>tx</a:t>
            </a:r>
            <a:r>
              <a:rPr lang="pt-BR" dirty="0"/>
              <a:t> maior de perda subsequente </a:t>
            </a:r>
            <a:r>
              <a:rPr lang="pt-BR" b="1" dirty="0">
                <a:solidFill>
                  <a:srgbClr val="FF0000"/>
                </a:solidFill>
              </a:rPr>
              <a:t>OR 1.71 </a:t>
            </a:r>
            <a:r>
              <a:rPr lang="pt-BR" dirty="0"/>
              <a:t>(IC95% 1.05-2.8) preditor IMC elevado (p 0.04)</a:t>
            </a:r>
          </a:p>
          <a:p>
            <a:r>
              <a:rPr lang="pt-BR" i="1" dirty="0"/>
              <a:t>Wang 2002 e </a:t>
            </a:r>
            <a:r>
              <a:rPr lang="pt-BR" i="1" dirty="0" err="1"/>
              <a:t>Ferdorcsak</a:t>
            </a:r>
            <a:r>
              <a:rPr lang="pt-BR" i="1" dirty="0"/>
              <a:t> 2004 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população RA </a:t>
            </a:r>
            <a:r>
              <a:rPr lang="pt-BR" dirty="0"/>
              <a:t>– maior taxa de aborto</a:t>
            </a:r>
          </a:p>
          <a:p>
            <a:r>
              <a:rPr lang="pt-BR" i="1" dirty="0" err="1"/>
              <a:t>Rittenberg</a:t>
            </a:r>
            <a:r>
              <a:rPr lang="pt-BR" i="1" dirty="0"/>
              <a:t> 2011 </a:t>
            </a:r>
            <a:r>
              <a:rPr lang="pt-BR" dirty="0">
                <a:solidFill>
                  <a:srgbClr val="FF0000"/>
                </a:solidFill>
              </a:rPr>
              <a:t>população RA </a:t>
            </a:r>
            <a:r>
              <a:rPr lang="pt-BR" dirty="0"/>
              <a:t>– piores resultados</a:t>
            </a:r>
          </a:p>
          <a:p>
            <a:r>
              <a:rPr lang="pt-BR" i="1" dirty="0" err="1"/>
              <a:t>Bellver</a:t>
            </a:r>
            <a:r>
              <a:rPr lang="pt-BR" i="1" dirty="0"/>
              <a:t> 2007 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população receptora RA </a:t>
            </a:r>
            <a:r>
              <a:rPr lang="pt-BR" dirty="0"/>
              <a:t>– menor taxa de implantação</a:t>
            </a:r>
          </a:p>
          <a:p>
            <a:r>
              <a:rPr lang="pt-BR" dirty="0"/>
              <a:t>NICE </a:t>
            </a:r>
            <a:r>
              <a:rPr lang="pt-BR" dirty="0" err="1"/>
              <a:t>Clinical</a:t>
            </a:r>
            <a:r>
              <a:rPr lang="pt-BR" dirty="0"/>
              <a:t> </a:t>
            </a:r>
            <a:r>
              <a:rPr lang="pt-BR" dirty="0" err="1"/>
              <a:t>Guideline</a:t>
            </a:r>
            <a:r>
              <a:rPr lang="pt-BR" dirty="0"/>
              <a:t> 2013: </a:t>
            </a:r>
            <a:r>
              <a:rPr lang="pt-BR" dirty="0">
                <a:solidFill>
                  <a:srgbClr val="FF0000"/>
                </a:solidFill>
              </a:rPr>
              <a:t>sobre peso + PCOS = alto risco de aborto </a:t>
            </a:r>
          </a:p>
          <a:p>
            <a:pPr marL="109728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xplosão 2 4"/>
          <p:cNvSpPr/>
          <p:nvPr/>
        </p:nvSpPr>
        <p:spPr>
          <a:xfrm>
            <a:off x="9120336" y="849969"/>
            <a:ext cx="1547664" cy="136815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 rot="19981877">
            <a:off x="9264352" y="134628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IMC &lt; 26-27</a:t>
            </a:r>
          </a:p>
        </p:txBody>
      </p:sp>
      <p:sp>
        <p:nvSpPr>
          <p:cNvPr id="7" name="Explosão 2 6"/>
          <p:cNvSpPr/>
          <p:nvPr/>
        </p:nvSpPr>
        <p:spPr>
          <a:xfrm>
            <a:off x="9426624" y="4653135"/>
            <a:ext cx="1547664" cy="1368152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 rot="19981877">
            <a:off x="9582103" y="504482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Perdas  </a:t>
            </a:r>
          </a:p>
          <a:p>
            <a:pPr algn="ctr"/>
            <a:r>
              <a:rPr lang="pt-BR" sz="1600" b="1" dirty="0">
                <a:solidFill>
                  <a:srgbClr val="FF0000"/>
                </a:solidFill>
              </a:rPr>
              <a:t>5-10%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75C89F1B-AFBC-C156-768C-0CB073AB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AINDA SOBRE OBESIDADE E REPRODUÇÃO ASSISTIDA </a:t>
            </a:r>
          </a:p>
        </p:txBody>
      </p:sp>
    </p:spTree>
    <p:extLst>
      <p:ext uri="{BB962C8B-B14F-4D97-AF65-F5344CB8AC3E}">
        <p14:creationId xmlns:p14="http://schemas.microsoft.com/office/powerpoint/2010/main" val="2988769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6E2843E-AC7C-D9F8-9A5B-C3C3D0BB3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443" y="187074"/>
            <a:ext cx="9338815" cy="580110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49DFB04-F322-258D-23FE-B0856D62EAB3}"/>
              </a:ext>
            </a:extLst>
          </p:cNvPr>
          <p:cNvSpPr txBox="1"/>
          <p:nvPr/>
        </p:nvSpPr>
        <p:spPr>
          <a:xfrm>
            <a:off x="304800" y="2610678"/>
            <a:ext cx="2743200" cy="1139687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OBESIDADE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MENORES TAXAS CUMULATIVAS DE NASCIDO VIVO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EM FIV</a:t>
            </a:r>
          </a:p>
        </p:txBody>
      </p:sp>
    </p:spTree>
    <p:extLst>
      <p:ext uri="{BB962C8B-B14F-4D97-AF65-F5344CB8AC3E}">
        <p14:creationId xmlns:p14="http://schemas.microsoft.com/office/powerpoint/2010/main" val="2703396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OBESIDADE E GESTAÇÃO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31B3C3-BC24-1A72-7D00-E718DFA7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92" y="1363756"/>
            <a:ext cx="10287000" cy="3181350"/>
          </a:xfrm>
          <a:prstGeom prst="rect">
            <a:avLst/>
          </a:prstGeom>
        </p:spPr>
      </p:pic>
      <p:sp>
        <p:nvSpPr>
          <p:cNvPr id="5" name="Seta: para Cima 4">
            <a:extLst>
              <a:ext uri="{FF2B5EF4-FFF2-40B4-BE49-F238E27FC236}">
                <a16:creationId xmlns:a16="http://schemas.microsoft.com/office/drawing/2014/main" id="{6FD0EAD5-813E-8396-AC3E-6722318A2F9D}"/>
              </a:ext>
            </a:extLst>
          </p:cNvPr>
          <p:cNvSpPr/>
          <p:nvPr/>
        </p:nvSpPr>
        <p:spPr>
          <a:xfrm>
            <a:off x="4880114" y="4595813"/>
            <a:ext cx="357809" cy="10204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F5E16FD0-C9BF-68F2-CD66-2C9436EB7196}"/>
              </a:ext>
            </a:extLst>
          </p:cNvPr>
          <p:cNvSpPr/>
          <p:nvPr/>
        </p:nvSpPr>
        <p:spPr>
          <a:xfrm>
            <a:off x="6664186" y="4566202"/>
            <a:ext cx="357809" cy="10204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B561F9E-DEBE-249C-23A0-846029B832F0}"/>
              </a:ext>
            </a:extLst>
          </p:cNvPr>
          <p:cNvSpPr txBox="1"/>
          <p:nvPr/>
        </p:nvSpPr>
        <p:spPr>
          <a:xfrm>
            <a:off x="5271053" y="4848949"/>
            <a:ext cx="1749286" cy="68290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IMC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C1CD7CC-2CDB-5D8F-9299-2214C041B77C}"/>
              </a:ext>
            </a:extLst>
          </p:cNvPr>
          <p:cNvSpPr txBox="1"/>
          <p:nvPr/>
        </p:nvSpPr>
        <p:spPr>
          <a:xfrm>
            <a:off x="7021994" y="4794181"/>
            <a:ext cx="2786269" cy="68290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MORBIMORTALIDADE MATERNA </a:t>
            </a:r>
          </a:p>
        </p:txBody>
      </p:sp>
    </p:spTree>
    <p:extLst>
      <p:ext uri="{BB962C8B-B14F-4D97-AF65-F5344CB8AC3E}">
        <p14:creationId xmlns:p14="http://schemas.microsoft.com/office/powerpoint/2010/main" val="2264860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CUIDAR DA OBESIDADE É CUIDAR DA FERTILIDADE e FECUNDIDADE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3DF8B3-A6DC-E6CF-B32B-6B3F6A96DC23}"/>
              </a:ext>
            </a:extLst>
          </p:cNvPr>
          <p:cNvSpPr txBox="1"/>
          <p:nvPr/>
        </p:nvSpPr>
        <p:spPr>
          <a:xfrm>
            <a:off x="477079" y="2023391"/>
            <a:ext cx="4691270" cy="30214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EM HOMENS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Otimiza o sêmen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pt-BR" sz="20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Verdana" pitchFamily="34" charset="0"/>
              </a:rPr>
              <a:t>EM MULHERES: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Amplia os resultados reprodutivos espontâneos e potencialmente nos ciclos assistidos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pt-BR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Verdana" pitchFamily="34" charset="0"/>
              </a:rPr>
              <a:t>Reduz riscos de abortamento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Melhora o prognóstico materno e fetal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pt-BR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Verdana" pitchFamily="34" charset="0"/>
              </a:rPr>
              <a:t>Melhora os desfechos maternos e perinatais </a:t>
            </a: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B5C5B48-577F-8317-484A-96865327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45" y="3828122"/>
            <a:ext cx="2544375" cy="21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ntém uma imagem de: ALIMENTAÇÃO INADEQUADA PODE SER CAUSA DE DEMÊNCIA">
            <a:extLst>
              <a:ext uri="{FF2B5EF4-FFF2-40B4-BE49-F238E27FC236}">
                <a16:creationId xmlns:a16="http://schemas.microsoft.com/office/drawing/2014/main" id="{7F9AD83C-242E-FBF6-7055-4DDF7E7E1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15" y="1258700"/>
            <a:ext cx="2535899" cy="25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ontém uma imagem de: ALIMENTAÇÃO INADEQUADA PODE SER CAUSA DE DEMÊNCIA">
            <a:extLst>
              <a:ext uri="{FF2B5EF4-FFF2-40B4-BE49-F238E27FC236}">
                <a16:creationId xmlns:a16="http://schemas.microsoft.com/office/drawing/2014/main" id="{A2142BA2-C306-B9CC-E3F5-AA02D643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710" y="1258700"/>
            <a:ext cx="2569422" cy="25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1753393-373F-CC8B-71F1-E99243C8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710" y="4026909"/>
            <a:ext cx="2939435" cy="19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5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54D710-CC56-1EA6-18AF-EEB6840E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5" y="1364973"/>
            <a:ext cx="9052891" cy="45745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FFD8B55-AFE5-1691-FB64-7DF218D2DA1A}"/>
              </a:ext>
            </a:extLst>
          </p:cNvPr>
          <p:cNvSpPr txBox="1"/>
          <p:nvPr/>
        </p:nvSpPr>
        <p:spPr>
          <a:xfrm>
            <a:off x="2875722" y="251791"/>
            <a:ext cx="8589064" cy="66670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OBESIDADE – ESTIMULAR AUTONOMIA E COPARTICIPAÇÃO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+mn-cs"/>
              </a:rPr>
              <a:t>GUIA DE BOLSO  MINISTÉRIO DA SAÚDE </a:t>
            </a:r>
          </a:p>
        </p:txBody>
      </p:sp>
    </p:spTree>
    <p:extLst>
      <p:ext uri="{BB962C8B-B14F-4D97-AF65-F5344CB8AC3E}">
        <p14:creationId xmlns:p14="http://schemas.microsoft.com/office/powerpoint/2010/main" val="22554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2650" y="1921215"/>
            <a:ext cx="9164707" cy="30155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9525">
              <a:spcBef>
                <a:spcPts val="615"/>
              </a:spcBef>
            </a:pPr>
            <a:r>
              <a:rPr b="1" spc="-30" dirty="0">
                <a:solidFill>
                  <a:srgbClr val="FF0000"/>
                </a:solidFill>
                <a:latin typeface="Carlito"/>
                <a:cs typeface="Carlito"/>
              </a:rPr>
              <a:t>AVALIAÇÃO </a:t>
            </a:r>
            <a:r>
              <a:rPr b="1" dirty="0">
                <a:solidFill>
                  <a:srgbClr val="FF0000"/>
                </a:solidFill>
                <a:latin typeface="Carlito"/>
                <a:cs typeface="Carlito"/>
              </a:rPr>
              <a:t>INICIAL </a:t>
            </a:r>
            <a:r>
              <a:rPr b="1" spc="-105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b="1" spc="-4" dirty="0">
                <a:solidFill>
                  <a:srgbClr val="FF0000"/>
                </a:solidFill>
                <a:latin typeface="Carlito"/>
                <a:cs typeface="Carlito"/>
              </a:rPr>
              <a:t>CASOS</a:t>
            </a:r>
            <a:r>
              <a:rPr b="1" spc="-8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b="1" spc="-15" dirty="0">
                <a:solidFill>
                  <a:srgbClr val="FF0000"/>
                </a:solidFill>
                <a:latin typeface="Carlito"/>
                <a:cs typeface="Carlito"/>
              </a:rPr>
              <a:t>NOVOS</a:t>
            </a:r>
            <a:endParaRPr dirty="0">
              <a:latin typeface="Carlito"/>
              <a:cs typeface="Carlito"/>
            </a:endParaRPr>
          </a:p>
          <a:p>
            <a:pPr marL="247174" indent="-238125">
              <a:spcBef>
                <a:spcPts val="540"/>
              </a:spcBef>
              <a:buFont typeface="Carlito"/>
              <a:buAutoNum type="arabicParenR"/>
              <a:tabLst>
                <a:tab pos="247650" algn="l"/>
              </a:tabLst>
            </a:pPr>
            <a:r>
              <a:rPr spc="-8" dirty="0">
                <a:latin typeface="Carlito"/>
                <a:cs typeface="Carlito"/>
              </a:rPr>
              <a:t>Marcação </a:t>
            </a:r>
            <a:r>
              <a:rPr spc="-15" dirty="0">
                <a:latin typeface="Carlito"/>
                <a:cs typeface="Carlito"/>
              </a:rPr>
              <a:t>através </a:t>
            </a:r>
            <a:r>
              <a:rPr spc="-4" dirty="0">
                <a:latin typeface="Carlito"/>
                <a:cs typeface="Carlito"/>
              </a:rPr>
              <a:t>do </a:t>
            </a:r>
            <a:r>
              <a:rPr b="1" spc="-8" dirty="0">
                <a:latin typeface="Carlito"/>
                <a:cs typeface="Carlito"/>
              </a:rPr>
              <a:t>Sistema</a:t>
            </a:r>
            <a:r>
              <a:rPr b="1" spc="-11" dirty="0">
                <a:latin typeface="Carlito"/>
                <a:cs typeface="Carlito"/>
              </a:rPr>
              <a:t> </a:t>
            </a:r>
            <a:r>
              <a:rPr b="1" spc="-4" dirty="0">
                <a:latin typeface="Carlito"/>
                <a:cs typeface="Carlito"/>
              </a:rPr>
              <a:t>Vida+:</a:t>
            </a:r>
            <a:endParaRPr dirty="0">
              <a:latin typeface="Carlito"/>
              <a:cs typeface="Carlito"/>
            </a:endParaRPr>
          </a:p>
          <a:p>
            <a:pPr marL="450533" marR="2246471" indent="-102870">
              <a:lnSpc>
                <a:spcPts val="2693"/>
              </a:lnSpc>
              <a:spcBef>
                <a:spcPts val="176"/>
              </a:spcBef>
            </a:pPr>
            <a:r>
              <a:rPr spc="-4" dirty="0">
                <a:latin typeface="Carlito"/>
                <a:cs typeface="Carlito"/>
              </a:rPr>
              <a:t>*Especialidade: Médico </a:t>
            </a:r>
            <a:r>
              <a:rPr spc="-8" dirty="0">
                <a:latin typeface="Carlito"/>
                <a:cs typeface="Carlito"/>
              </a:rPr>
              <a:t>Ginecologista </a:t>
            </a:r>
            <a:r>
              <a:rPr dirty="0">
                <a:latin typeface="Carlito"/>
                <a:cs typeface="Carlito"/>
              </a:rPr>
              <a:t>e </a:t>
            </a:r>
            <a:r>
              <a:rPr spc="-15" dirty="0">
                <a:latin typeface="Carlito"/>
                <a:cs typeface="Carlito"/>
              </a:rPr>
              <a:t>Obstetra  </a:t>
            </a:r>
            <a:r>
              <a:rPr spc="-4" dirty="0">
                <a:latin typeface="Carlito"/>
                <a:cs typeface="Carlito"/>
              </a:rPr>
              <a:t>Subgrupo:</a:t>
            </a:r>
            <a:r>
              <a:rPr spc="-15" dirty="0">
                <a:latin typeface="Carlito"/>
                <a:cs typeface="Carlito"/>
              </a:rPr>
              <a:t> </a:t>
            </a:r>
            <a:r>
              <a:rPr spc="-8" dirty="0">
                <a:latin typeface="Carlito"/>
                <a:cs typeface="Carlito"/>
              </a:rPr>
              <a:t>Infertilidade</a:t>
            </a:r>
            <a:endParaRPr dirty="0">
              <a:latin typeface="Carlito"/>
              <a:cs typeface="Carlito"/>
            </a:endParaRPr>
          </a:p>
          <a:p>
            <a:pPr marL="247650" indent="-238601">
              <a:spcBef>
                <a:spcPts val="360"/>
              </a:spcBef>
              <a:buAutoNum type="arabicParenR" startAt="2"/>
              <a:tabLst>
                <a:tab pos="248126" algn="l"/>
              </a:tabLst>
            </a:pPr>
            <a:r>
              <a:rPr b="1" spc="-11" dirty="0">
                <a:latin typeface="Carlito"/>
                <a:cs typeface="Carlito"/>
              </a:rPr>
              <a:t>Pontos </a:t>
            </a:r>
            <a:r>
              <a:rPr b="1" dirty="0">
                <a:latin typeface="Carlito"/>
                <a:cs typeface="Carlito"/>
              </a:rPr>
              <a:t>de</a:t>
            </a:r>
            <a:r>
              <a:rPr b="1" spc="11" dirty="0">
                <a:latin typeface="Carlito"/>
                <a:cs typeface="Carlito"/>
              </a:rPr>
              <a:t> </a:t>
            </a:r>
            <a:r>
              <a:rPr b="1" spc="-8" dirty="0">
                <a:latin typeface="Carlito"/>
                <a:cs typeface="Carlito"/>
              </a:rPr>
              <a:t>marcação:</a:t>
            </a:r>
            <a:endParaRPr dirty="0">
              <a:latin typeface="Carlito"/>
              <a:cs typeface="Carlito"/>
            </a:endParaRPr>
          </a:p>
          <a:p>
            <a:pPr marL="347663">
              <a:spcBef>
                <a:spcPts val="533"/>
              </a:spcBef>
            </a:pPr>
            <a:r>
              <a:rPr b="1" dirty="0">
                <a:latin typeface="Carlito"/>
                <a:cs typeface="Carlito"/>
              </a:rPr>
              <a:t>Em </a:t>
            </a:r>
            <a:r>
              <a:rPr b="1" spc="-4" dirty="0">
                <a:latin typeface="Carlito"/>
                <a:cs typeface="Carlito"/>
              </a:rPr>
              <a:t>Salvador: </a:t>
            </a:r>
            <a:r>
              <a:rPr spc="-4" dirty="0">
                <a:latin typeface="Carlito"/>
                <a:cs typeface="Carlito"/>
              </a:rPr>
              <a:t>Unidades Básicas de Saúde (UBS) </a:t>
            </a:r>
            <a:r>
              <a:rPr dirty="0">
                <a:latin typeface="Carlito"/>
                <a:cs typeface="Carlito"/>
              </a:rPr>
              <a:t>e </a:t>
            </a:r>
            <a:r>
              <a:rPr spc="-11" dirty="0">
                <a:latin typeface="Carlito"/>
                <a:cs typeface="Carlito"/>
              </a:rPr>
              <a:t>Prefeituras</a:t>
            </a:r>
            <a:r>
              <a:rPr spc="-38" dirty="0">
                <a:latin typeface="Carlito"/>
                <a:cs typeface="Carlito"/>
              </a:rPr>
              <a:t> </a:t>
            </a:r>
            <a:r>
              <a:rPr spc="-8" dirty="0">
                <a:latin typeface="Carlito"/>
                <a:cs typeface="Carlito"/>
              </a:rPr>
              <a:t>Bairro.</a:t>
            </a:r>
            <a:endParaRPr dirty="0">
              <a:latin typeface="Carlito"/>
              <a:cs typeface="Carlito"/>
            </a:endParaRPr>
          </a:p>
          <a:p>
            <a:pPr marL="347663" marR="3810">
              <a:lnSpc>
                <a:spcPts val="1943"/>
              </a:lnSpc>
              <a:spcBef>
                <a:spcPts val="776"/>
              </a:spcBef>
            </a:pPr>
            <a:r>
              <a:rPr b="1" dirty="0">
                <a:latin typeface="Carlito"/>
                <a:cs typeface="Carlito"/>
              </a:rPr>
              <a:t>Nos demais </a:t>
            </a:r>
            <a:r>
              <a:rPr b="1" spc="-4" dirty="0">
                <a:latin typeface="Carlito"/>
                <a:cs typeface="Carlito"/>
              </a:rPr>
              <a:t>municípios</a:t>
            </a:r>
            <a:r>
              <a:rPr spc="-4" dirty="0">
                <a:latin typeface="Carlito"/>
                <a:cs typeface="Carlito"/>
              </a:rPr>
              <a:t>: </a:t>
            </a:r>
            <a:r>
              <a:rPr spc="-8" dirty="0">
                <a:latin typeface="Carlito"/>
                <a:cs typeface="Carlito"/>
              </a:rPr>
              <a:t>Secretarias </a:t>
            </a:r>
            <a:r>
              <a:rPr dirty="0">
                <a:latin typeface="Carlito"/>
                <a:cs typeface="Carlito"/>
              </a:rPr>
              <a:t>Municipais </a:t>
            </a:r>
            <a:r>
              <a:rPr spc="-4" dirty="0">
                <a:latin typeface="Carlito"/>
                <a:cs typeface="Carlito"/>
              </a:rPr>
              <a:t>de Saúde ou unidades de  </a:t>
            </a:r>
            <a:r>
              <a:rPr spc="-8" dirty="0">
                <a:latin typeface="Carlito"/>
                <a:cs typeface="Carlito"/>
              </a:rPr>
              <a:t>agendamento definidas </a:t>
            </a:r>
            <a:r>
              <a:rPr spc="-4" dirty="0">
                <a:latin typeface="Carlito"/>
                <a:cs typeface="Carlito"/>
              </a:rPr>
              <a:t>por </a:t>
            </a:r>
            <a:r>
              <a:rPr spc="-8" dirty="0">
                <a:latin typeface="Carlito"/>
                <a:cs typeface="Carlito"/>
              </a:rPr>
              <a:t>cada</a:t>
            </a:r>
            <a:r>
              <a:rPr spc="-4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município.</a:t>
            </a:r>
          </a:p>
          <a:p>
            <a:pPr marL="9525">
              <a:spcBef>
                <a:spcPts val="514"/>
              </a:spcBef>
            </a:pPr>
            <a:r>
              <a:rPr spc="-26" dirty="0">
                <a:solidFill>
                  <a:srgbClr val="FF0000"/>
                </a:solidFill>
                <a:latin typeface="Carlito"/>
                <a:cs typeface="Carlito"/>
              </a:rPr>
              <a:t>Total:15 </a:t>
            </a:r>
            <a:r>
              <a:rPr spc="-11" dirty="0">
                <a:solidFill>
                  <a:srgbClr val="FF0000"/>
                </a:solidFill>
                <a:latin typeface="Carlito"/>
                <a:cs typeface="Carlito"/>
              </a:rPr>
              <a:t>vagas/semana </a:t>
            </a:r>
            <a:r>
              <a:rPr spc="-105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média 60 </a:t>
            </a:r>
            <a:r>
              <a:rPr spc="-15" dirty="0">
                <a:solidFill>
                  <a:srgbClr val="FF0000"/>
                </a:solidFill>
                <a:latin typeface="Carlito"/>
                <a:cs typeface="Carlito"/>
              </a:rPr>
              <a:t>vagas </a:t>
            </a:r>
            <a:r>
              <a:rPr spc="-8" dirty="0">
                <a:solidFill>
                  <a:srgbClr val="FF0000"/>
                </a:solidFill>
                <a:latin typeface="Carlito"/>
                <a:cs typeface="Carlito"/>
              </a:rPr>
              <a:t>novas/mês)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2709" y="43564"/>
            <a:ext cx="8138154" cy="1137877"/>
          </a:xfrm>
          <a:prstGeom prst="rect">
            <a:avLst/>
          </a:prstGeom>
          <a:noFill/>
        </p:spPr>
        <p:txBody>
          <a:bodyPr vert="horz" wrap="square" lIns="0" tIns="56198" rIns="0" bIns="0" rtlCol="0" anchor="ctr">
            <a:spAutoFit/>
          </a:bodyPr>
          <a:lstStyle/>
          <a:p>
            <a:pPr marL="10001" marR="3810" indent="1213009" algn="ctr">
              <a:lnSpc>
                <a:spcPts val="2918"/>
              </a:lnSpc>
              <a:spcBef>
                <a:spcPts val="443"/>
              </a:spcBef>
            </a:pPr>
            <a:r>
              <a:rPr lang="pt-BR" spc="-158" dirty="0"/>
              <a:t>PORTFÓLIO </a:t>
            </a:r>
            <a:r>
              <a:rPr lang="pt-BR" spc="-150" dirty="0"/>
              <a:t>ASSISTENCIAL  </a:t>
            </a:r>
            <a:r>
              <a:rPr lang="pt-BR" spc="-124" dirty="0"/>
              <a:t>REPRODUÇÃO </a:t>
            </a:r>
            <a:r>
              <a:rPr lang="pt-BR" spc="-109" dirty="0"/>
              <a:t>HUMANA </a:t>
            </a:r>
            <a:r>
              <a:rPr lang="pt-BR" spc="-120" dirty="0"/>
              <a:t>ASSISTIDA </a:t>
            </a:r>
            <a:r>
              <a:rPr lang="pt-BR" spc="-60" dirty="0"/>
              <a:t>NO</a:t>
            </a:r>
            <a:r>
              <a:rPr lang="pt-BR" spc="-443" dirty="0"/>
              <a:t> </a:t>
            </a:r>
            <a:r>
              <a:rPr lang="pt-BR" spc="-64" dirty="0"/>
              <a:t>SUS</a:t>
            </a:r>
            <a:br>
              <a:rPr lang="pt-BR" spc="-64" dirty="0"/>
            </a:br>
            <a:r>
              <a:rPr lang="pt-BR" u="heavy" spc="-146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PORTAS </a:t>
            </a:r>
            <a:r>
              <a:rPr lang="pt-BR" u="heavy" spc="-13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DE</a:t>
            </a:r>
            <a:r>
              <a:rPr lang="pt-BR" u="heavy" spc="-379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  </a:t>
            </a:r>
            <a:r>
              <a:rPr lang="pt-BR" u="heavy" spc="-120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</a:rPr>
              <a:t>ACESSO HUPES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REFERÊNCIAS BIBLIOGRÁFICAS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4E0C94-57FA-8005-2B23-B7F23E3EDF2F}"/>
              </a:ext>
            </a:extLst>
          </p:cNvPr>
          <p:cNvSpPr txBox="1"/>
          <p:nvPr/>
        </p:nvSpPr>
        <p:spPr>
          <a:xfrm>
            <a:off x="1364974" y="1074099"/>
            <a:ext cx="9157252" cy="48231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</a:pPr>
            <a:r>
              <a:rPr lang="pt-BR" sz="2000" dirty="0">
                <a:effectLst/>
              </a:rPr>
              <a:t>Dias PC, Henriques P, Dos Anjos LA, </a:t>
            </a:r>
            <a:r>
              <a:rPr lang="pt-BR" sz="2000" dirty="0" err="1">
                <a:effectLst/>
              </a:rPr>
              <a:t>Burlandy</a:t>
            </a:r>
            <a:r>
              <a:rPr lang="pt-BR" sz="2000" dirty="0">
                <a:effectLst/>
              </a:rPr>
              <a:t> L, Para G. Obesidade - Estratégias. Vol. 33, Cadernos de </a:t>
            </a:r>
            <a:r>
              <a:rPr lang="pt-BR" sz="2000" dirty="0" err="1">
                <a:effectLst/>
              </a:rPr>
              <a:t>Saude</a:t>
            </a:r>
            <a:r>
              <a:rPr lang="pt-BR" sz="2000" dirty="0">
                <a:effectLst/>
              </a:rPr>
              <a:t> Publica. 2017. 1–6 p. 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</a:pPr>
            <a:r>
              <a:rPr lang="pt-BR" sz="2000" dirty="0">
                <a:effectLst/>
              </a:rPr>
              <a:t>MINISTÉRIO DA SAÚDE. Guia de Bolso Para a </a:t>
            </a:r>
            <a:r>
              <a:rPr lang="pt-BR" sz="2000" dirty="0" err="1">
                <a:effectLst/>
              </a:rPr>
              <a:t>Populaçao</a:t>
            </a:r>
            <a:r>
              <a:rPr lang="pt-BR" sz="2000" dirty="0">
                <a:effectLst/>
              </a:rPr>
              <a:t>. 2014; 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</a:pPr>
            <a:r>
              <a:rPr lang="pt-BR" sz="2000" dirty="0">
                <a:effectLst/>
              </a:rPr>
              <a:t>Brasil M da S. PORTARIA N</a:t>
            </a:r>
            <a:r>
              <a:rPr lang="pt-BR" sz="2000" baseline="30000" dirty="0">
                <a:effectLst/>
              </a:rPr>
              <a:t>o</a:t>
            </a:r>
            <a:r>
              <a:rPr lang="pt-BR" sz="2000" dirty="0">
                <a:effectLst/>
              </a:rPr>
              <a:t> 424, DE 19 DE MARÇO DE 2013 Redefine as diretrizes para a organização da prevenção e do tratamento do sobrepeso e obesidade como linha de cuidado </a:t>
            </a:r>
            <a:r>
              <a:rPr lang="pt-BR" sz="2000" dirty="0" err="1">
                <a:effectLst/>
              </a:rPr>
              <a:t>prioritáriada</a:t>
            </a:r>
            <a:r>
              <a:rPr lang="pt-BR" sz="2000" dirty="0">
                <a:effectLst/>
              </a:rPr>
              <a:t> Rede de Atenção à Saúde </a:t>
            </a:r>
            <a:r>
              <a:rPr lang="pt-BR" sz="2000" dirty="0" err="1">
                <a:effectLst/>
              </a:rPr>
              <a:t>dasPessoas</a:t>
            </a:r>
            <a:r>
              <a:rPr lang="pt-BR" sz="2000" dirty="0">
                <a:effectLst/>
              </a:rPr>
              <a:t> com Doenças Crônicas. Diário </a:t>
            </a:r>
            <a:r>
              <a:rPr lang="pt-BR" sz="2000" dirty="0" err="1">
                <a:effectLst/>
              </a:rPr>
              <a:t>Of</a:t>
            </a:r>
            <a:r>
              <a:rPr lang="pt-BR" sz="2000" dirty="0">
                <a:effectLst/>
              </a:rPr>
              <a:t> da União. 2013;4–5. 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</a:pPr>
            <a:r>
              <a:rPr lang="pt-BR" sz="2000" dirty="0">
                <a:effectLst/>
              </a:rPr>
              <a:t>1. 	IBGE C. Pesquisa de Orçamento Familiares 2008-2009. Despesas, Rendimentos e Condições de Vida [Internet]. Vol. 36, </a:t>
            </a:r>
            <a:r>
              <a:rPr lang="pt-BR" sz="2000" dirty="0" err="1">
                <a:effectLst/>
              </a:rPr>
              <a:t>Producao</a:t>
            </a:r>
            <a:r>
              <a:rPr lang="pt-BR" sz="2000" dirty="0">
                <a:effectLst/>
              </a:rPr>
              <a:t> da </a:t>
            </a:r>
            <a:r>
              <a:rPr lang="pt-BR" sz="2000" dirty="0" err="1">
                <a:effectLst/>
              </a:rPr>
              <a:t>Pecuaria</a:t>
            </a:r>
            <a:r>
              <a:rPr lang="pt-BR" sz="2000" dirty="0">
                <a:effectLst/>
              </a:rPr>
              <a:t> Municipal. 2010. 1–222 p. </a:t>
            </a:r>
            <a:r>
              <a:rPr lang="pt-BR" sz="2000" dirty="0" err="1">
                <a:effectLst/>
              </a:rPr>
              <a:t>Available</a:t>
            </a:r>
            <a:r>
              <a:rPr lang="pt-BR" sz="2000" dirty="0">
                <a:effectLst/>
              </a:rPr>
              <a:t> </a:t>
            </a:r>
            <a:r>
              <a:rPr lang="pt-BR" sz="2000" dirty="0" err="1">
                <a:effectLst/>
              </a:rPr>
              <a:t>from</a:t>
            </a:r>
            <a:r>
              <a:rPr lang="pt-BR" sz="2000" dirty="0">
                <a:effectLst/>
              </a:rPr>
              <a:t>: </a:t>
            </a:r>
            <a:r>
              <a:rPr lang="pt-BR" sz="2000" dirty="0">
                <a:effectLst/>
                <a:hlinkClick r:id="rId2"/>
              </a:rPr>
              <a:t>http://biblioteca.ibge.gov.br/visualizacao/livros/liv81830.pdf</a:t>
            </a:r>
            <a:endParaRPr lang="pt-BR" sz="2000" dirty="0">
              <a:effectLst/>
            </a:endParaRP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</a:pPr>
            <a:r>
              <a:rPr lang="pt-BR" sz="2000" dirty="0" err="1">
                <a:effectLst/>
              </a:rPr>
              <a:t>Halpern</a:t>
            </a:r>
            <a:r>
              <a:rPr lang="pt-BR" sz="2000" dirty="0">
                <a:effectLst/>
              </a:rPr>
              <a:t> A, Mancini MC. Obesidade na mulher. Vol. 58, Revista Brasileira de Medicina. 2001. 205–213 p. 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</a:pPr>
            <a:r>
              <a:rPr lang="pt-BR" sz="2000" dirty="0">
                <a:effectLst/>
              </a:rPr>
              <a:t>Penzias A, </a:t>
            </a:r>
            <a:r>
              <a:rPr lang="pt-BR" sz="2000" dirty="0" err="1">
                <a:effectLst/>
              </a:rPr>
              <a:t>Azziz</a:t>
            </a:r>
            <a:r>
              <a:rPr lang="pt-BR" sz="2000" dirty="0">
                <a:effectLst/>
              </a:rPr>
              <a:t> R, </a:t>
            </a:r>
            <a:r>
              <a:rPr lang="pt-BR" sz="2000" dirty="0" err="1">
                <a:effectLst/>
              </a:rPr>
              <a:t>Bendikson</a:t>
            </a:r>
            <a:r>
              <a:rPr lang="pt-BR" sz="2000" dirty="0">
                <a:effectLst/>
              </a:rPr>
              <a:t> K, </a:t>
            </a:r>
            <a:r>
              <a:rPr lang="pt-BR" sz="2000" dirty="0" err="1">
                <a:effectLst/>
              </a:rPr>
              <a:t>Falcone</a:t>
            </a:r>
            <a:r>
              <a:rPr lang="pt-BR" sz="2000" dirty="0">
                <a:effectLst/>
              </a:rPr>
              <a:t> T, Hansen K, Hill M, et al. </a:t>
            </a:r>
            <a:r>
              <a:rPr lang="pt-BR" sz="2000" dirty="0" err="1">
                <a:effectLst/>
              </a:rPr>
              <a:t>Obesity</a:t>
            </a:r>
            <a:r>
              <a:rPr lang="pt-BR" sz="2000" dirty="0">
                <a:effectLst/>
              </a:rPr>
              <a:t> </a:t>
            </a:r>
            <a:r>
              <a:rPr lang="pt-BR" sz="2000" dirty="0" err="1">
                <a:effectLst/>
              </a:rPr>
              <a:t>and</a:t>
            </a:r>
            <a:r>
              <a:rPr lang="pt-BR" sz="2000" dirty="0">
                <a:effectLst/>
              </a:rPr>
              <a:t> </a:t>
            </a:r>
            <a:r>
              <a:rPr lang="pt-BR" sz="2000" dirty="0" err="1">
                <a:effectLst/>
              </a:rPr>
              <a:t>reproduction</a:t>
            </a:r>
            <a:r>
              <a:rPr lang="pt-BR" sz="2000" dirty="0">
                <a:effectLst/>
              </a:rPr>
              <a:t>: a </a:t>
            </a:r>
            <a:r>
              <a:rPr lang="pt-BR" sz="2000" dirty="0" err="1">
                <a:effectLst/>
              </a:rPr>
              <a:t>committee</a:t>
            </a:r>
            <a:r>
              <a:rPr lang="pt-BR" sz="2000" dirty="0">
                <a:effectLst/>
              </a:rPr>
              <a:t> </a:t>
            </a:r>
            <a:r>
              <a:rPr lang="pt-BR" sz="2000" dirty="0" err="1">
                <a:effectLst/>
              </a:rPr>
              <a:t>opinion</a:t>
            </a:r>
            <a:r>
              <a:rPr lang="pt-BR" sz="2000" dirty="0">
                <a:effectLst/>
              </a:rPr>
              <a:t>. </a:t>
            </a:r>
            <a:r>
              <a:rPr lang="pt-BR" sz="2000" dirty="0" err="1">
                <a:effectLst/>
              </a:rPr>
              <a:t>Fertil</a:t>
            </a:r>
            <a:r>
              <a:rPr lang="pt-BR" sz="2000" dirty="0">
                <a:effectLst/>
              </a:rPr>
              <a:t> </a:t>
            </a:r>
            <a:r>
              <a:rPr lang="pt-BR" sz="2000" dirty="0" err="1">
                <a:effectLst/>
              </a:rPr>
              <a:t>Steril</a:t>
            </a:r>
            <a:r>
              <a:rPr lang="pt-BR" sz="2000" dirty="0">
                <a:effectLst/>
              </a:rPr>
              <a:t>. 2021;116(5):1266–85. </a:t>
            </a: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68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50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28" y="2636446"/>
            <a:ext cx="3415093" cy="158510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dirty="0"/>
              <a:t>ASPECTOS  BIOPSICOSSOCIAIS ENVOLVIDOS NA </a:t>
            </a:r>
            <a:r>
              <a:rPr lang="pt-BR" dirty="0">
                <a:solidFill>
                  <a:schemeClr val="accent4"/>
                </a:solidFill>
              </a:rPr>
              <a:t>OBESIDADE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5A9FBC-6CE7-4299-D21F-FC07CE7B9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121" y="195690"/>
            <a:ext cx="7907581" cy="56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9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74" y="2812811"/>
            <a:ext cx="4166143" cy="924041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ASSISTÊNCIA À OBESIDADE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75A140-E1DF-BD1D-80C4-8E4DDC8D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817" y="135872"/>
            <a:ext cx="6343823" cy="58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4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52" y="2229716"/>
            <a:ext cx="2902865" cy="272659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ATENÇÃO À OBESIDADE</a:t>
            </a:r>
            <a:br>
              <a:rPr lang="pt-BR" dirty="0">
                <a:solidFill>
                  <a:schemeClr val="tx1"/>
                </a:solidFill>
              </a:rPr>
            </a:b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PREVENÇÃO E ACOMPANHAMENTO REDE BASICA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E2E678-2F13-7719-7DD0-16BB2506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617" y="237930"/>
            <a:ext cx="7663149" cy="57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ORGANIZAÇÃO MUNDIAL DE SAÚDE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20C8B7-73F1-12BC-B479-27767EE00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2557669"/>
            <a:ext cx="5689323" cy="2562811"/>
          </a:xfrm>
          <a:prstGeom prst="rect">
            <a:avLst/>
          </a:prstGeom>
        </p:spPr>
      </p:pic>
      <p:pic>
        <p:nvPicPr>
          <p:cNvPr id="1030" name="Picture 6" descr="Épinglé sur Programa você magra">
            <a:extLst>
              <a:ext uri="{FF2B5EF4-FFF2-40B4-BE49-F238E27FC236}">
                <a16:creationId xmlns:a16="http://schemas.microsoft.com/office/drawing/2014/main" id="{2B137E57-3AAE-BC51-8047-C13AEC9D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3" y="1622217"/>
            <a:ext cx="6149805" cy="418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1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CC91442-3982-4CEB-AA43-CEF6AA7E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ASSISTENCIAIS EM OBESIDADE EXTRATIFICADAS PELO IMC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25E55C-439F-EFCA-E851-A57DDED55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815" y="1294771"/>
            <a:ext cx="6157913" cy="47747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13E2300-E1C0-7F11-744E-3868403D5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8" y="1705267"/>
            <a:ext cx="4472102" cy="397991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16E33CC-5C27-67AE-A4A1-2F84590B1463}"/>
              </a:ext>
            </a:extLst>
          </p:cNvPr>
          <p:cNvSpPr/>
          <p:nvPr/>
        </p:nvSpPr>
        <p:spPr>
          <a:xfrm>
            <a:off x="7460974" y="4187686"/>
            <a:ext cx="1311965" cy="702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24A7A56-B6F2-3867-76E1-74FB68C1778C}"/>
              </a:ext>
            </a:extLst>
          </p:cNvPr>
          <p:cNvSpPr/>
          <p:nvPr/>
        </p:nvSpPr>
        <p:spPr>
          <a:xfrm>
            <a:off x="8647044" y="4187686"/>
            <a:ext cx="1311965" cy="450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1E6BD5A-B0C3-4645-68B6-D5BDA9687DA3}"/>
              </a:ext>
            </a:extLst>
          </p:cNvPr>
          <p:cNvSpPr/>
          <p:nvPr/>
        </p:nvSpPr>
        <p:spPr>
          <a:xfrm>
            <a:off x="9879115" y="4181060"/>
            <a:ext cx="1311965" cy="702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38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MUDANÇAS NO ESTILO DE VIDA </a:t>
            </a:r>
          </a:p>
        </p:txBody>
      </p:sp>
    </p:spTree>
    <p:extLst>
      <p:ext uri="{BB962C8B-B14F-4D97-AF65-F5344CB8AC3E}">
        <p14:creationId xmlns:p14="http://schemas.microsoft.com/office/powerpoint/2010/main" val="172462194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libri" panose="020F0502020204030204"/>
            <a:ea typeface="Verdana" pitchFamily="34" charset="0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1125</Words>
  <Application>Microsoft Office PowerPoint</Application>
  <PresentationFormat>Widescreen</PresentationFormat>
  <Paragraphs>143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Carlito</vt:lpstr>
      <vt:lpstr>Segoe UI</vt:lpstr>
      <vt:lpstr>Tahoma</vt:lpstr>
      <vt:lpstr>Verdana</vt:lpstr>
      <vt:lpstr>Wingdings</vt:lpstr>
      <vt:lpstr>1_Tema do Office</vt:lpstr>
      <vt:lpstr>Apresentação do PowerPoint</vt:lpstr>
      <vt:lpstr>Apresentação do PowerPoint</vt:lpstr>
      <vt:lpstr>Apresentação do PowerPoint</vt:lpstr>
      <vt:lpstr>ASPECTOS  BIOPSICOSSOCIAIS ENVOLVIDOS NA OBESIDADE </vt:lpstr>
      <vt:lpstr>ASSISTÊNCIA À OBESIDADE </vt:lpstr>
      <vt:lpstr>ATENÇÃO À OBESIDADE  PREVENÇÃO E ACOMPANHAMENTO REDE BASICA </vt:lpstr>
      <vt:lpstr>CLASSIFICAÇÃO ORGANIZAÇÃO MUNDIAL DE SAÚDE </vt:lpstr>
      <vt:lpstr>AÇÕES ASSISTENCIAIS EM OBESIDADE EXTRATIFICADAS PELO IMC </vt:lpstr>
      <vt:lpstr>MUDANÇAS NO ESTILO DE VIDA </vt:lpstr>
      <vt:lpstr>CAUSAS DE OBESIDADE: comportamentais  genéticas  endócrinas (tireoidopatias SOP distúrbios da adrenal ) </vt:lpstr>
      <vt:lpstr>Apresentação do PowerPoint</vt:lpstr>
      <vt:lpstr>RISCOS DE COMORBIDADES CARDIOVASCULARES </vt:lpstr>
      <vt:lpstr>Apresentação do PowerPoint</vt:lpstr>
      <vt:lpstr>OBESIDADE E SINDROME METABÓLICA </vt:lpstr>
      <vt:lpstr>OBESIDADE E RISCO CARDIOVASCULARES </vt:lpstr>
      <vt:lpstr>OBESIDADE E SINDROME DE OVÁRIOS POLICÍSTICOS </vt:lpstr>
      <vt:lpstr>CONTROLE DE OBESIDADE CONTROLA SOP</vt:lpstr>
      <vt:lpstr>Simplificando o diagnóstico da IR: USAR GTT 75g  (TTGO) JEJUM &gt; 92 2A HORA &gt; 140</vt:lpstr>
      <vt:lpstr>Mudança no Estilo de Vida (MEV)</vt:lpstr>
      <vt:lpstr>Apresentação do PowerPoint</vt:lpstr>
      <vt:lpstr>Apresentação do PowerPoint</vt:lpstr>
      <vt:lpstr>Apresentação do PowerPoint</vt:lpstr>
      <vt:lpstr>METAS TANGÍVEIS </vt:lpstr>
      <vt:lpstr>USO DE OMEGA 3 </vt:lpstr>
      <vt:lpstr>METFORMINA: COMO USAR</vt:lpstr>
      <vt:lpstr>RECOMENDAÇÕES e QUALIDADE DE VIDA  </vt:lpstr>
      <vt:lpstr>CÂNCER DE ENDOMÉTRIO</vt:lpstr>
      <vt:lpstr>OBESIDADE E FUNÇÃO REPRODUTIVA  folículogênese  ciclos anovulatórios receptividade endometrial  perdas gestacionais  </vt:lpstr>
      <vt:lpstr>OBESIDADE E REPRODUÇÃO ASSISTIDA </vt:lpstr>
      <vt:lpstr>AINDA SOBRE OBESIDADE E REPRODUÇÃO ASSISTIDA </vt:lpstr>
      <vt:lpstr>Apresentação do PowerPoint</vt:lpstr>
      <vt:lpstr>OBESIDADE E GESTAÇÃO </vt:lpstr>
      <vt:lpstr>CUIDAR DA OBESIDADE É CUIDAR DA FERTILIDADE e FECUNDIDADE  </vt:lpstr>
      <vt:lpstr>Apresentação do PowerPoint</vt:lpstr>
      <vt:lpstr>PORTFÓLIO ASSISTENCIAL  REPRODUÇÃO HUMANA ASSISTIDA NO SUS PORTAS DE  ACESSO HUPES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</dc:creator>
  <cp:lastModifiedBy>Karina Adami</cp:lastModifiedBy>
  <cp:revision>214</cp:revision>
  <dcterms:created xsi:type="dcterms:W3CDTF">2017-08-31T14:12:02Z</dcterms:created>
  <dcterms:modified xsi:type="dcterms:W3CDTF">2022-07-28T07:07:11Z</dcterms:modified>
</cp:coreProperties>
</file>