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7"/>
  </p:notesMasterIdLst>
  <p:sldIdLst>
    <p:sldId id="262" r:id="rId2"/>
    <p:sldId id="631" r:id="rId3"/>
    <p:sldId id="361" r:id="rId4"/>
    <p:sldId id="304" r:id="rId5"/>
    <p:sldId id="307" r:id="rId6"/>
    <p:sldId id="309" r:id="rId7"/>
    <p:sldId id="314" r:id="rId8"/>
    <p:sldId id="632" r:id="rId9"/>
    <p:sldId id="365" r:id="rId10"/>
    <p:sldId id="625" r:id="rId11"/>
    <p:sldId id="316" r:id="rId12"/>
    <p:sldId id="633" r:id="rId13"/>
    <p:sldId id="269" r:id="rId14"/>
    <p:sldId id="373" r:id="rId15"/>
    <p:sldId id="310" r:id="rId16"/>
    <p:sldId id="629" r:id="rId17"/>
    <p:sldId id="311" r:id="rId18"/>
    <p:sldId id="392" r:id="rId19"/>
    <p:sldId id="372" r:id="rId20"/>
    <p:sldId id="382" r:id="rId21"/>
    <p:sldId id="374" r:id="rId22"/>
    <p:sldId id="628" r:id="rId23"/>
    <p:sldId id="375" r:id="rId24"/>
    <p:sldId id="376" r:id="rId25"/>
    <p:sldId id="380" r:id="rId26"/>
    <p:sldId id="391" r:id="rId27"/>
    <p:sldId id="383" r:id="rId28"/>
    <p:sldId id="384" r:id="rId29"/>
    <p:sldId id="385" r:id="rId30"/>
    <p:sldId id="626" r:id="rId31"/>
    <p:sldId id="627" r:id="rId32"/>
    <p:sldId id="610" r:id="rId33"/>
    <p:sldId id="623" r:id="rId34"/>
    <p:sldId id="635" r:id="rId35"/>
    <p:sldId id="258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1B93"/>
    <a:srgbClr val="4F9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98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image" Target="../media/image5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image" Target="../media/image5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88687D-8C7C-4A10-93E0-B28DCE1F1D60}" type="doc">
      <dgm:prSet loTypeId="urn:microsoft.com/office/officeart/2005/8/layout/hierarchy4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EAB34B53-6CB0-48DE-978E-48239DBA051B}">
      <dgm:prSet phldrT="[Texto]" custT="1"/>
      <dgm:spPr>
        <a:xfrm>
          <a:off x="11820" y="1804254"/>
          <a:ext cx="1449671" cy="777552"/>
        </a:xfrm>
        <a:prstGeom prst="roundRect">
          <a:avLst>
            <a:gd name="adj" fmla="val 10000"/>
          </a:avLst>
        </a:prstGeom>
        <a:solidFill>
          <a:srgbClr val="70AD47">
            <a:lumMod val="40000"/>
            <a:lumOff val="60000"/>
          </a:srgbClr>
        </a:solidFill>
        <a:ln w="1905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pt-BR" sz="1600" b="1">
              <a:ln>
                <a:noFill/>
              </a:ln>
              <a:solidFill>
                <a:sysClr val="windowText" lastClr="000000"/>
              </a:solidFill>
              <a:latin typeface="Calibri"/>
              <a:ea typeface="+mn-ea"/>
              <a:cs typeface="Arial" pitchFamily="-110" charset="0"/>
            </a:rPr>
            <a:t>1ª consulta do pré-natal</a:t>
          </a:r>
          <a:endParaRPr lang="pt-BR" sz="1600" dirty="0">
            <a:ln>
              <a:noFill/>
            </a:ln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61C0DEB2-977C-4A1E-9F53-44AC59C49B98}" type="parTrans" cxnId="{F6B39EB4-71FE-4711-BAC2-384B1C4D0744}">
      <dgm:prSet/>
      <dgm:spPr/>
      <dgm:t>
        <a:bodyPr/>
        <a:lstStyle/>
        <a:p>
          <a:pPr>
            <a:lnSpc>
              <a:spcPct val="100000"/>
            </a:lnSpc>
          </a:pPr>
          <a:endParaRPr lang="pt-BR" sz="1200">
            <a:ln>
              <a:noFill/>
            </a:ln>
            <a:solidFill>
              <a:schemeClr val="tx1"/>
            </a:solidFill>
          </a:endParaRPr>
        </a:p>
      </dgm:t>
    </dgm:pt>
    <dgm:pt modelId="{91A4BC42-CFC4-47BE-8ABD-97AAF5778588}" type="sibTrans" cxnId="{F6B39EB4-71FE-4711-BAC2-384B1C4D0744}">
      <dgm:prSet/>
      <dgm:spPr/>
      <dgm:t>
        <a:bodyPr/>
        <a:lstStyle/>
        <a:p>
          <a:pPr>
            <a:lnSpc>
              <a:spcPct val="100000"/>
            </a:lnSpc>
          </a:pPr>
          <a:endParaRPr lang="pt-BR" sz="1200">
            <a:ln>
              <a:noFill/>
            </a:ln>
            <a:solidFill>
              <a:schemeClr val="tx1"/>
            </a:solidFill>
          </a:endParaRPr>
        </a:p>
      </dgm:t>
    </dgm:pt>
    <dgm:pt modelId="{D7665A2B-6736-47AB-9B6D-1BEC765C2AA9}">
      <dgm:prSet phldrT="[Texto]" custT="1"/>
      <dgm:spPr>
        <a:xfrm>
          <a:off x="1522378" y="1804254"/>
          <a:ext cx="1449671" cy="777552"/>
        </a:xfrm>
        <a:prstGeom prst="roundRect">
          <a:avLst>
            <a:gd name="adj" fmla="val 10000"/>
          </a:avLst>
        </a:prstGeom>
        <a:solidFill>
          <a:srgbClr val="70AD47">
            <a:lumMod val="40000"/>
            <a:lumOff val="60000"/>
          </a:srgbClr>
        </a:solidFill>
        <a:ln w="1905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pt-BR" sz="1600" b="1" dirty="0">
              <a:ln>
                <a:noFill/>
              </a:ln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3º trimestre de gestação (28ª semana)</a:t>
          </a:r>
        </a:p>
      </dgm:t>
    </dgm:pt>
    <dgm:pt modelId="{14328299-1C49-40AC-8D12-C83FAAC5FFDC}" type="parTrans" cxnId="{45D2A2F1-8FDC-487F-8F1E-95D51C5F6539}">
      <dgm:prSet/>
      <dgm:spPr/>
      <dgm:t>
        <a:bodyPr/>
        <a:lstStyle/>
        <a:p>
          <a:pPr>
            <a:lnSpc>
              <a:spcPct val="100000"/>
            </a:lnSpc>
          </a:pPr>
          <a:endParaRPr lang="pt-BR" sz="1200">
            <a:ln>
              <a:noFill/>
            </a:ln>
            <a:solidFill>
              <a:schemeClr val="tx1"/>
            </a:solidFill>
          </a:endParaRPr>
        </a:p>
      </dgm:t>
    </dgm:pt>
    <dgm:pt modelId="{49621DE7-E96D-42BE-B4A3-A25F9D7079CB}" type="sibTrans" cxnId="{45D2A2F1-8FDC-487F-8F1E-95D51C5F6539}">
      <dgm:prSet/>
      <dgm:spPr/>
      <dgm:t>
        <a:bodyPr/>
        <a:lstStyle/>
        <a:p>
          <a:pPr>
            <a:lnSpc>
              <a:spcPct val="100000"/>
            </a:lnSpc>
          </a:pPr>
          <a:endParaRPr lang="pt-BR" sz="1200">
            <a:ln>
              <a:noFill/>
            </a:ln>
            <a:solidFill>
              <a:schemeClr val="tx1"/>
            </a:solidFill>
          </a:endParaRPr>
        </a:p>
      </dgm:t>
    </dgm:pt>
    <dgm:pt modelId="{27BBE2EE-8C41-41B1-97F9-3F5313DC74CE}">
      <dgm:prSet phldrT="[Texto]" custT="1"/>
      <dgm:spPr>
        <a:xfrm>
          <a:off x="3093823" y="902655"/>
          <a:ext cx="2960230" cy="77755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9050" cap="flat" cmpd="sng" algn="ctr">
          <a:noFill/>
          <a:prstDash val="solid"/>
          <a:miter lim="800000"/>
        </a:ln>
        <a:effectLst/>
      </dgm:spPr>
      <dgm:t>
        <a:bodyPr/>
        <a:lstStyle/>
        <a:p>
          <a:pPr marL="177800" indent="-177800">
            <a:lnSpc>
              <a:spcPct val="100000"/>
            </a:lnSpc>
            <a:spcAft>
              <a:spcPts val="0"/>
            </a:spcAft>
            <a:buNone/>
          </a:pPr>
          <a:r>
            <a:rPr lang="en-GB" altLang="pt-BR" sz="2400" b="1" dirty="0" err="1">
              <a:ln>
                <a:noFill/>
              </a:ln>
              <a:solidFill>
                <a:sysClr val="window" lastClr="FFFFFF"/>
              </a:solidFill>
              <a:latin typeface="Calibri"/>
              <a:ea typeface="+mn-ea"/>
              <a:cs typeface="Arial" pitchFamily="34" charset="0"/>
            </a:rPr>
            <a:t>Maternidade</a:t>
          </a:r>
          <a:endParaRPr lang="pt-BR" sz="2400" dirty="0">
            <a:ln>
              <a:noFill/>
            </a:ln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52751DB-EB9C-4CF4-A9FE-DA34CC9AB119}" type="parTrans" cxnId="{E6F33E64-F103-4385-BC6A-B039165784A1}">
      <dgm:prSet/>
      <dgm:spPr/>
      <dgm:t>
        <a:bodyPr/>
        <a:lstStyle/>
        <a:p>
          <a:pPr>
            <a:lnSpc>
              <a:spcPct val="100000"/>
            </a:lnSpc>
          </a:pPr>
          <a:endParaRPr lang="pt-BR" sz="1200">
            <a:ln>
              <a:noFill/>
            </a:ln>
            <a:solidFill>
              <a:schemeClr val="tx1"/>
            </a:solidFill>
          </a:endParaRPr>
        </a:p>
      </dgm:t>
    </dgm:pt>
    <dgm:pt modelId="{E435B6EC-431F-4D0B-B40A-38A2DACA8D9B}" type="sibTrans" cxnId="{E6F33E64-F103-4385-BC6A-B039165784A1}">
      <dgm:prSet/>
      <dgm:spPr/>
      <dgm:t>
        <a:bodyPr/>
        <a:lstStyle/>
        <a:p>
          <a:pPr>
            <a:lnSpc>
              <a:spcPct val="100000"/>
            </a:lnSpc>
          </a:pPr>
          <a:endParaRPr lang="pt-BR" sz="1200">
            <a:ln>
              <a:noFill/>
            </a:ln>
            <a:solidFill>
              <a:schemeClr val="tx1"/>
            </a:solidFill>
          </a:endParaRPr>
        </a:p>
      </dgm:t>
    </dgm:pt>
    <dgm:pt modelId="{C7E48D7A-8BF3-4DFA-A1EB-D9963B5279A5}">
      <dgm:prSet phldrT="[Texto]" custT="1"/>
      <dgm:spPr>
        <a:xfrm>
          <a:off x="3093823" y="1804254"/>
          <a:ext cx="1449671" cy="777552"/>
        </a:xfrm>
        <a:prstGeom prst="roundRect">
          <a:avLst>
            <a:gd name="adj" fmla="val 10000"/>
          </a:avLst>
        </a:prstGeom>
        <a:solidFill>
          <a:srgbClr val="70AD47">
            <a:lumMod val="40000"/>
            <a:lumOff val="60000"/>
          </a:srgbClr>
        </a:solidFill>
        <a:ln w="19050" cap="flat" cmpd="sng" algn="ctr">
          <a:noFill/>
          <a:prstDash val="solid"/>
          <a:miter lim="800000"/>
        </a:ln>
        <a:effectLst/>
      </dgm:spPr>
      <dgm:t>
        <a:bodyPr/>
        <a:lstStyle/>
        <a:p>
          <a:pPr marL="0" indent="0">
            <a:lnSpc>
              <a:spcPct val="100000"/>
            </a:lnSpc>
            <a:buNone/>
          </a:pPr>
          <a:r>
            <a:rPr lang="en-US" sz="2000" b="0" dirty="0">
              <a:ln>
                <a:noFill/>
              </a:ln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dirty="0" err="1">
              <a:ln>
                <a:noFill/>
              </a:ln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Parto</a:t>
          </a:r>
          <a:endParaRPr lang="pt-BR" sz="1800" b="1" dirty="0">
            <a:ln>
              <a:noFill/>
            </a:ln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C4B76E9B-6CAF-4B68-84CB-47588338D297}" type="parTrans" cxnId="{A647CD51-A5A9-4211-8820-4BC7E913BF94}">
      <dgm:prSet/>
      <dgm:spPr/>
      <dgm:t>
        <a:bodyPr/>
        <a:lstStyle/>
        <a:p>
          <a:pPr>
            <a:lnSpc>
              <a:spcPct val="100000"/>
            </a:lnSpc>
          </a:pPr>
          <a:endParaRPr lang="pt-BR" sz="1200">
            <a:ln>
              <a:noFill/>
            </a:ln>
            <a:solidFill>
              <a:schemeClr val="tx1"/>
            </a:solidFill>
          </a:endParaRPr>
        </a:p>
      </dgm:t>
    </dgm:pt>
    <dgm:pt modelId="{3082F471-17F3-4C54-A1A7-06BAB14F16DF}" type="sibTrans" cxnId="{A647CD51-A5A9-4211-8820-4BC7E913BF94}">
      <dgm:prSet/>
      <dgm:spPr/>
      <dgm:t>
        <a:bodyPr/>
        <a:lstStyle/>
        <a:p>
          <a:pPr>
            <a:lnSpc>
              <a:spcPct val="100000"/>
            </a:lnSpc>
          </a:pPr>
          <a:endParaRPr lang="pt-BR" sz="1200">
            <a:ln>
              <a:noFill/>
            </a:ln>
            <a:solidFill>
              <a:schemeClr val="tx1"/>
            </a:solidFill>
          </a:endParaRPr>
        </a:p>
      </dgm:t>
    </dgm:pt>
    <dgm:pt modelId="{5E6931CF-82E6-4111-8E7D-340C416562A5}">
      <dgm:prSet phldrT="[Texto]" custT="1"/>
      <dgm:spPr>
        <a:xfrm>
          <a:off x="6175825" y="902655"/>
          <a:ext cx="1449671" cy="177714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9050" cap="flat" cmpd="sng" algn="ctr">
          <a:noFill/>
          <a:prstDash val="solid"/>
          <a:miter lim="800000"/>
        </a:ln>
        <a:effectLst/>
      </dgm:spPr>
      <dgm:t>
        <a:bodyPr anchor="t"/>
        <a:lstStyle/>
        <a:p>
          <a:pPr marL="0" indent="0" algn="ctr">
            <a:lnSpc>
              <a:spcPct val="100000"/>
            </a:lnSpc>
            <a:spcAft>
              <a:spcPts val="0"/>
            </a:spcAft>
            <a:buNone/>
          </a:pPr>
          <a:r>
            <a:rPr lang="pt-BR" sz="2000" b="1" dirty="0">
              <a:ln>
                <a:noFill/>
              </a:ln>
              <a:solidFill>
                <a:sysClr val="window" lastClr="FFFFFF"/>
              </a:solidFill>
              <a:latin typeface="Calibri"/>
              <a:ea typeface="+mn-ea"/>
              <a:cs typeface="Arial" pitchFamily="34" charset="0"/>
            </a:rPr>
            <a:t>História de exposição de risco/ violência sexual</a:t>
          </a:r>
        </a:p>
      </dgm:t>
    </dgm:pt>
    <dgm:pt modelId="{E2E0505B-BE78-4A2D-8A2A-F16B6F463C62}" type="parTrans" cxnId="{7797369F-C787-4017-8425-CE1B2E5B8303}">
      <dgm:prSet/>
      <dgm:spPr/>
      <dgm:t>
        <a:bodyPr/>
        <a:lstStyle/>
        <a:p>
          <a:pPr>
            <a:lnSpc>
              <a:spcPct val="100000"/>
            </a:lnSpc>
          </a:pPr>
          <a:endParaRPr lang="pt-BR" sz="1200">
            <a:ln>
              <a:noFill/>
            </a:ln>
            <a:solidFill>
              <a:schemeClr val="tx1"/>
            </a:solidFill>
          </a:endParaRPr>
        </a:p>
      </dgm:t>
    </dgm:pt>
    <dgm:pt modelId="{B37A9A9A-7F23-4F17-8BAC-801C629422B7}" type="sibTrans" cxnId="{7797369F-C787-4017-8425-CE1B2E5B8303}">
      <dgm:prSet/>
      <dgm:spPr/>
      <dgm:t>
        <a:bodyPr/>
        <a:lstStyle/>
        <a:p>
          <a:pPr>
            <a:lnSpc>
              <a:spcPct val="100000"/>
            </a:lnSpc>
          </a:pPr>
          <a:endParaRPr lang="pt-BR" sz="1200">
            <a:ln>
              <a:noFill/>
            </a:ln>
            <a:solidFill>
              <a:schemeClr val="tx1"/>
            </a:solidFill>
          </a:endParaRPr>
        </a:p>
      </dgm:t>
    </dgm:pt>
    <dgm:pt modelId="{D6BE5EBA-6D63-444D-8D81-20A3F7256C0C}">
      <dgm:prSet phldrT="[Texto]" custT="1"/>
      <dgm:spPr>
        <a:xfrm>
          <a:off x="11820" y="902655"/>
          <a:ext cx="2960230" cy="77755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905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pt-BR" sz="2800" b="1" dirty="0">
              <a:ln>
                <a:noFill/>
              </a:ln>
              <a:solidFill>
                <a:sysClr val="window" lastClr="FFFFFF"/>
              </a:solidFill>
              <a:latin typeface="Calibri"/>
              <a:ea typeface="+mn-ea"/>
              <a:cs typeface="Arial" pitchFamily="-110" charset="0"/>
            </a:rPr>
            <a:t> Pré-natal</a:t>
          </a:r>
          <a:endParaRPr lang="pt-BR" sz="2800" dirty="0">
            <a:ln>
              <a:noFill/>
            </a:ln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93CF9BB-82F3-42C4-9AFB-CD1E8DB4453A}" type="parTrans" cxnId="{3C614E1C-221E-4C29-ABBD-6DC168B87B09}">
      <dgm:prSet/>
      <dgm:spPr/>
      <dgm:t>
        <a:bodyPr/>
        <a:lstStyle/>
        <a:p>
          <a:endParaRPr lang="pt-BR" sz="1600">
            <a:ln>
              <a:noFill/>
            </a:ln>
          </a:endParaRPr>
        </a:p>
      </dgm:t>
    </dgm:pt>
    <dgm:pt modelId="{5B0CBB53-C74C-4FB1-8DCC-A4DEEE2A0C6B}" type="sibTrans" cxnId="{3C614E1C-221E-4C29-ABBD-6DC168B87B09}">
      <dgm:prSet/>
      <dgm:spPr/>
      <dgm:t>
        <a:bodyPr/>
        <a:lstStyle/>
        <a:p>
          <a:endParaRPr lang="pt-BR" sz="1600">
            <a:ln>
              <a:noFill/>
            </a:ln>
          </a:endParaRPr>
        </a:p>
      </dgm:t>
    </dgm:pt>
    <dgm:pt modelId="{B6FC720A-D48C-458C-B5E3-DE083D114B2F}">
      <dgm:prSet phldrT="[Texto]" custT="1"/>
      <dgm:spPr>
        <a:xfrm>
          <a:off x="4604381" y="1804254"/>
          <a:ext cx="1449671" cy="777552"/>
        </a:xfrm>
        <a:prstGeom prst="roundRect">
          <a:avLst>
            <a:gd name="adj" fmla="val 10000"/>
          </a:avLst>
        </a:prstGeom>
        <a:solidFill>
          <a:srgbClr val="70AD47">
            <a:lumMod val="40000"/>
            <a:lumOff val="60000"/>
          </a:srgbClr>
        </a:solidFill>
        <a:ln w="19050" cap="flat" cmpd="sng" algn="ctr">
          <a:noFill/>
          <a:prstDash val="solid"/>
          <a:miter lim="800000"/>
        </a:ln>
        <a:effectLst/>
      </dgm:spPr>
      <dgm:t>
        <a:bodyPr/>
        <a:lstStyle/>
        <a:p>
          <a:pPr marL="0" indent="0">
            <a:lnSpc>
              <a:spcPct val="100000"/>
            </a:lnSpc>
            <a:buNone/>
          </a:pPr>
          <a:r>
            <a:rPr lang="en-US" sz="2000" b="1" dirty="0">
              <a:ln>
                <a:noFill/>
              </a:ln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dirty="0" err="1">
              <a:ln>
                <a:noFill/>
              </a:ln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Aborto</a:t>
          </a:r>
          <a:r>
            <a:rPr lang="en-US" sz="2000" b="1" dirty="0">
              <a:ln>
                <a:noFill/>
              </a:ln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/ </a:t>
          </a:r>
          <a:r>
            <a:rPr lang="en-US" sz="2000" b="1" dirty="0" err="1">
              <a:ln>
                <a:noFill/>
              </a:ln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natimorto</a:t>
          </a:r>
          <a:endParaRPr lang="pt-BR" sz="1800" b="1" dirty="0">
            <a:ln>
              <a:noFill/>
            </a:ln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C83D2FF1-A3C6-42AB-9AC5-4C16DE5D7ECD}" type="parTrans" cxnId="{F0CE8F1C-B84F-4F02-9123-B3702DCD817E}">
      <dgm:prSet/>
      <dgm:spPr/>
      <dgm:t>
        <a:bodyPr/>
        <a:lstStyle/>
        <a:p>
          <a:endParaRPr lang="pt-BR" sz="1600">
            <a:ln>
              <a:noFill/>
            </a:ln>
          </a:endParaRPr>
        </a:p>
      </dgm:t>
    </dgm:pt>
    <dgm:pt modelId="{FDF787D5-B92A-47F8-9DEB-D80A4D630B7D}" type="sibTrans" cxnId="{F0CE8F1C-B84F-4F02-9123-B3702DCD817E}">
      <dgm:prSet/>
      <dgm:spPr/>
      <dgm:t>
        <a:bodyPr/>
        <a:lstStyle/>
        <a:p>
          <a:endParaRPr lang="pt-BR" sz="1600">
            <a:ln>
              <a:noFill/>
            </a:ln>
          </a:endParaRPr>
        </a:p>
      </dgm:t>
    </dgm:pt>
    <dgm:pt modelId="{8BC5D6D3-88A9-4BD6-A47F-CB02CE2606A4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0" y="0"/>
          <a:ext cx="7628569" cy="777552"/>
        </a:xfrm>
        <a:prstGeom prst="roundRect">
          <a:avLst>
            <a:gd name="adj" fmla="val 10000"/>
          </a:avLst>
        </a:prstGeom>
        <a:solidFill>
          <a:srgbClr val="5B9BD5">
            <a:lumMod val="60000"/>
            <a:lumOff val="40000"/>
          </a:srgbClr>
        </a:solidFill>
        <a:ln w="635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GB" altLang="pt-BR" sz="2400" b="1" dirty="0">
              <a:ln>
                <a:noFill/>
              </a:ln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TESTAGEM DA GESTANTE</a:t>
          </a:r>
          <a:endParaRPr lang="pt-BR" sz="2400" b="1" dirty="0">
            <a:ln>
              <a:noFill/>
            </a:ln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C3CAD908-A8BA-4738-877D-C795950E05B8}" type="sibTrans" cxnId="{C029C850-437A-4C64-8513-F17CB77ACBFE}">
      <dgm:prSet/>
      <dgm:spPr/>
      <dgm:t>
        <a:bodyPr/>
        <a:lstStyle/>
        <a:p>
          <a:pPr>
            <a:lnSpc>
              <a:spcPct val="100000"/>
            </a:lnSpc>
          </a:pPr>
          <a:endParaRPr lang="pt-BR" sz="1200">
            <a:ln>
              <a:noFill/>
            </a:ln>
            <a:solidFill>
              <a:schemeClr val="tx1"/>
            </a:solidFill>
          </a:endParaRPr>
        </a:p>
      </dgm:t>
    </dgm:pt>
    <dgm:pt modelId="{A5BB4E41-DC25-4BFB-853F-F283E820234C}" type="parTrans" cxnId="{C029C850-437A-4C64-8513-F17CB77ACBFE}">
      <dgm:prSet/>
      <dgm:spPr/>
      <dgm:t>
        <a:bodyPr/>
        <a:lstStyle/>
        <a:p>
          <a:pPr>
            <a:lnSpc>
              <a:spcPct val="100000"/>
            </a:lnSpc>
          </a:pPr>
          <a:endParaRPr lang="pt-BR" sz="1200">
            <a:ln>
              <a:noFill/>
            </a:ln>
            <a:solidFill>
              <a:schemeClr val="tx1"/>
            </a:solidFill>
          </a:endParaRPr>
        </a:p>
      </dgm:t>
    </dgm:pt>
    <dgm:pt modelId="{3B70C253-8065-4EB1-9699-998393042F50}" type="pres">
      <dgm:prSet presAssocID="{1F88687D-8C7C-4A10-93E0-B28DCE1F1D6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3DA2437-7C0E-4E88-BAEE-B4780C7AFD4E}" type="pres">
      <dgm:prSet presAssocID="{8BC5D6D3-88A9-4BD6-A47F-CB02CE2606A4}" presName="vertOne" presStyleCnt="0"/>
      <dgm:spPr/>
    </dgm:pt>
    <dgm:pt modelId="{8546D2AF-FCCE-4178-A72D-ED32508CFBC7}" type="pres">
      <dgm:prSet presAssocID="{8BC5D6D3-88A9-4BD6-A47F-CB02CE2606A4}" presName="txOne" presStyleLbl="node0" presStyleIdx="0" presStyleCnt="1" custLinFactNeighborX="-3596" custLinFactNeighborY="-1840">
        <dgm:presLayoutVars>
          <dgm:chPref val="3"/>
        </dgm:presLayoutVars>
      </dgm:prSet>
      <dgm:spPr/>
    </dgm:pt>
    <dgm:pt modelId="{522A0ABF-58D0-4C96-B226-D34D5720F6D4}" type="pres">
      <dgm:prSet presAssocID="{8BC5D6D3-88A9-4BD6-A47F-CB02CE2606A4}" presName="parTransOne" presStyleCnt="0"/>
      <dgm:spPr/>
    </dgm:pt>
    <dgm:pt modelId="{0441756F-4DB4-4DA0-86B5-FE827C9DC838}" type="pres">
      <dgm:prSet presAssocID="{8BC5D6D3-88A9-4BD6-A47F-CB02CE2606A4}" presName="horzOne" presStyleCnt="0"/>
      <dgm:spPr/>
    </dgm:pt>
    <dgm:pt modelId="{D05F9F27-38BA-4B40-8E7F-86072C0D9761}" type="pres">
      <dgm:prSet presAssocID="{D6BE5EBA-6D63-444D-8D81-20A3F7256C0C}" presName="vertTwo" presStyleCnt="0"/>
      <dgm:spPr/>
    </dgm:pt>
    <dgm:pt modelId="{47ABA52A-5730-49D6-BB4F-3ECA036AB2B7}" type="pres">
      <dgm:prSet presAssocID="{D6BE5EBA-6D63-444D-8D81-20A3F7256C0C}" presName="txTwo" presStyleLbl="node2" presStyleIdx="0" presStyleCnt="3">
        <dgm:presLayoutVars>
          <dgm:chPref val="3"/>
        </dgm:presLayoutVars>
      </dgm:prSet>
      <dgm:spPr/>
    </dgm:pt>
    <dgm:pt modelId="{9FDD40B9-9E7B-4ACA-8900-B91B291E93AE}" type="pres">
      <dgm:prSet presAssocID="{D6BE5EBA-6D63-444D-8D81-20A3F7256C0C}" presName="parTransTwo" presStyleCnt="0"/>
      <dgm:spPr/>
    </dgm:pt>
    <dgm:pt modelId="{58EB869D-A541-4066-B4BA-B959217CEB3D}" type="pres">
      <dgm:prSet presAssocID="{D6BE5EBA-6D63-444D-8D81-20A3F7256C0C}" presName="horzTwo" presStyleCnt="0"/>
      <dgm:spPr/>
    </dgm:pt>
    <dgm:pt modelId="{03DC1EBA-9DFA-4CD4-9937-2456A20219D2}" type="pres">
      <dgm:prSet presAssocID="{EAB34B53-6CB0-48DE-978E-48239DBA051B}" presName="vertThree" presStyleCnt="0"/>
      <dgm:spPr/>
    </dgm:pt>
    <dgm:pt modelId="{C2901A78-9A00-4A0F-84E7-C10CF769131F}" type="pres">
      <dgm:prSet presAssocID="{EAB34B53-6CB0-48DE-978E-48239DBA051B}" presName="txThree" presStyleLbl="node3" presStyleIdx="0" presStyleCnt="4">
        <dgm:presLayoutVars>
          <dgm:chPref val="3"/>
        </dgm:presLayoutVars>
      </dgm:prSet>
      <dgm:spPr/>
    </dgm:pt>
    <dgm:pt modelId="{2BF96D06-A57F-48EB-B8DD-C56D5C1A0967}" type="pres">
      <dgm:prSet presAssocID="{EAB34B53-6CB0-48DE-978E-48239DBA051B}" presName="horzThree" presStyleCnt="0"/>
      <dgm:spPr/>
    </dgm:pt>
    <dgm:pt modelId="{DDE9618E-016F-4C81-8138-640BFCEE0FCE}" type="pres">
      <dgm:prSet presAssocID="{91A4BC42-CFC4-47BE-8ABD-97AAF5778588}" presName="sibSpaceThree" presStyleCnt="0"/>
      <dgm:spPr/>
    </dgm:pt>
    <dgm:pt modelId="{8F243276-3799-4A95-B7CA-BE846A61F13C}" type="pres">
      <dgm:prSet presAssocID="{D7665A2B-6736-47AB-9B6D-1BEC765C2AA9}" presName="vertThree" presStyleCnt="0"/>
      <dgm:spPr/>
    </dgm:pt>
    <dgm:pt modelId="{95A9C3A4-11CE-4F68-9B1F-B08FE4029AED}" type="pres">
      <dgm:prSet presAssocID="{D7665A2B-6736-47AB-9B6D-1BEC765C2AA9}" presName="txThree" presStyleLbl="node3" presStyleIdx="1" presStyleCnt="4">
        <dgm:presLayoutVars>
          <dgm:chPref val="3"/>
        </dgm:presLayoutVars>
      </dgm:prSet>
      <dgm:spPr/>
    </dgm:pt>
    <dgm:pt modelId="{399AEBE3-921C-4FD7-8406-B5156FB10C6D}" type="pres">
      <dgm:prSet presAssocID="{D7665A2B-6736-47AB-9B6D-1BEC765C2AA9}" presName="horzThree" presStyleCnt="0"/>
      <dgm:spPr/>
    </dgm:pt>
    <dgm:pt modelId="{DB8AE5E2-DEA0-44B9-9865-9C1B059005B7}" type="pres">
      <dgm:prSet presAssocID="{5B0CBB53-C74C-4FB1-8DCC-A4DEEE2A0C6B}" presName="sibSpaceTwo" presStyleCnt="0"/>
      <dgm:spPr/>
    </dgm:pt>
    <dgm:pt modelId="{C50C2638-46B5-4E0C-90A8-9C9B34C76BAD}" type="pres">
      <dgm:prSet presAssocID="{27BBE2EE-8C41-41B1-97F9-3F5313DC74CE}" presName="vertTwo" presStyleCnt="0"/>
      <dgm:spPr/>
    </dgm:pt>
    <dgm:pt modelId="{3E429A5E-6AB4-4F40-9571-E9D0926173A4}" type="pres">
      <dgm:prSet presAssocID="{27BBE2EE-8C41-41B1-97F9-3F5313DC74CE}" presName="txTwo" presStyleLbl="node2" presStyleIdx="1" presStyleCnt="3">
        <dgm:presLayoutVars>
          <dgm:chPref val="3"/>
        </dgm:presLayoutVars>
      </dgm:prSet>
      <dgm:spPr/>
    </dgm:pt>
    <dgm:pt modelId="{6B7B994C-5833-44C5-B1FD-3AC2220DC7F8}" type="pres">
      <dgm:prSet presAssocID="{27BBE2EE-8C41-41B1-97F9-3F5313DC74CE}" presName="parTransTwo" presStyleCnt="0"/>
      <dgm:spPr/>
    </dgm:pt>
    <dgm:pt modelId="{96CDE4D9-C9BC-4AE7-80FF-95AE3291E9F6}" type="pres">
      <dgm:prSet presAssocID="{27BBE2EE-8C41-41B1-97F9-3F5313DC74CE}" presName="horzTwo" presStyleCnt="0"/>
      <dgm:spPr/>
    </dgm:pt>
    <dgm:pt modelId="{0A490FF2-0186-408F-B6F2-2D2D236C78E9}" type="pres">
      <dgm:prSet presAssocID="{C7E48D7A-8BF3-4DFA-A1EB-D9963B5279A5}" presName="vertThree" presStyleCnt="0"/>
      <dgm:spPr/>
    </dgm:pt>
    <dgm:pt modelId="{9BA1442E-B1CA-4763-A182-16FDEAC8430B}" type="pres">
      <dgm:prSet presAssocID="{C7E48D7A-8BF3-4DFA-A1EB-D9963B5279A5}" presName="txThree" presStyleLbl="node3" presStyleIdx="2" presStyleCnt="4">
        <dgm:presLayoutVars>
          <dgm:chPref val="3"/>
        </dgm:presLayoutVars>
      </dgm:prSet>
      <dgm:spPr/>
    </dgm:pt>
    <dgm:pt modelId="{B704A9B6-2364-4193-92D6-B843F7BF2405}" type="pres">
      <dgm:prSet presAssocID="{C7E48D7A-8BF3-4DFA-A1EB-D9963B5279A5}" presName="horzThree" presStyleCnt="0"/>
      <dgm:spPr/>
    </dgm:pt>
    <dgm:pt modelId="{A5998060-69E2-45F4-8957-53A97925FF0F}" type="pres">
      <dgm:prSet presAssocID="{3082F471-17F3-4C54-A1A7-06BAB14F16DF}" presName="sibSpaceThree" presStyleCnt="0"/>
      <dgm:spPr/>
    </dgm:pt>
    <dgm:pt modelId="{2072FB3E-B371-4FD4-AFB9-283FEF25D7E2}" type="pres">
      <dgm:prSet presAssocID="{B6FC720A-D48C-458C-B5E3-DE083D114B2F}" presName="vertThree" presStyleCnt="0"/>
      <dgm:spPr/>
    </dgm:pt>
    <dgm:pt modelId="{0B303901-AD42-42AB-A3C8-75753588B53F}" type="pres">
      <dgm:prSet presAssocID="{B6FC720A-D48C-458C-B5E3-DE083D114B2F}" presName="txThree" presStyleLbl="node3" presStyleIdx="3" presStyleCnt="4">
        <dgm:presLayoutVars>
          <dgm:chPref val="3"/>
        </dgm:presLayoutVars>
      </dgm:prSet>
      <dgm:spPr/>
    </dgm:pt>
    <dgm:pt modelId="{7E29EDDB-548B-4137-BF7B-D11635B549D1}" type="pres">
      <dgm:prSet presAssocID="{B6FC720A-D48C-458C-B5E3-DE083D114B2F}" presName="horzThree" presStyleCnt="0"/>
      <dgm:spPr/>
    </dgm:pt>
    <dgm:pt modelId="{7CF20E5E-DBF3-49EF-BDAD-A8977FDDDE04}" type="pres">
      <dgm:prSet presAssocID="{E435B6EC-431F-4D0B-B40A-38A2DACA8D9B}" presName="sibSpaceTwo" presStyleCnt="0"/>
      <dgm:spPr/>
    </dgm:pt>
    <dgm:pt modelId="{FFC34D91-F9E7-4444-8ECE-F9982C2A63CF}" type="pres">
      <dgm:prSet presAssocID="{5E6931CF-82E6-4111-8E7D-340C416562A5}" presName="vertTwo" presStyleCnt="0"/>
      <dgm:spPr/>
    </dgm:pt>
    <dgm:pt modelId="{BFA11885-6A28-47E6-A691-8595D3545A4B}" type="pres">
      <dgm:prSet presAssocID="{5E6931CF-82E6-4111-8E7D-340C416562A5}" presName="txTwo" presStyleLbl="node2" presStyleIdx="2" presStyleCnt="3" custScaleY="228556">
        <dgm:presLayoutVars>
          <dgm:chPref val="3"/>
        </dgm:presLayoutVars>
      </dgm:prSet>
      <dgm:spPr/>
    </dgm:pt>
    <dgm:pt modelId="{8C41D196-CB66-4691-AD6F-28663E9BD143}" type="pres">
      <dgm:prSet presAssocID="{5E6931CF-82E6-4111-8E7D-340C416562A5}" presName="horzTwo" presStyleCnt="0"/>
      <dgm:spPr/>
    </dgm:pt>
  </dgm:ptLst>
  <dgm:cxnLst>
    <dgm:cxn modelId="{3C614E1C-221E-4C29-ABBD-6DC168B87B09}" srcId="{8BC5D6D3-88A9-4BD6-A47F-CB02CE2606A4}" destId="{D6BE5EBA-6D63-444D-8D81-20A3F7256C0C}" srcOrd="0" destOrd="0" parTransId="{D93CF9BB-82F3-42C4-9AFB-CD1E8DB4453A}" sibTransId="{5B0CBB53-C74C-4FB1-8DCC-A4DEEE2A0C6B}"/>
    <dgm:cxn modelId="{F0CE8F1C-B84F-4F02-9123-B3702DCD817E}" srcId="{27BBE2EE-8C41-41B1-97F9-3F5313DC74CE}" destId="{B6FC720A-D48C-458C-B5E3-DE083D114B2F}" srcOrd="1" destOrd="0" parTransId="{C83D2FF1-A3C6-42AB-9AC5-4C16DE5D7ECD}" sibTransId="{FDF787D5-B92A-47F8-9DEB-D80A4D630B7D}"/>
    <dgm:cxn modelId="{E6F33E64-F103-4385-BC6A-B039165784A1}" srcId="{8BC5D6D3-88A9-4BD6-A47F-CB02CE2606A4}" destId="{27BBE2EE-8C41-41B1-97F9-3F5313DC74CE}" srcOrd="1" destOrd="0" parTransId="{152751DB-EB9C-4CF4-A9FE-DA34CC9AB119}" sibTransId="{E435B6EC-431F-4D0B-B40A-38A2DACA8D9B}"/>
    <dgm:cxn modelId="{4808F244-0F89-4252-AA64-BBB2018B136B}" type="presOf" srcId="{C7E48D7A-8BF3-4DFA-A1EB-D9963B5279A5}" destId="{9BA1442E-B1CA-4763-A182-16FDEAC8430B}" srcOrd="0" destOrd="0" presId="urn:microsoft.com/office/officeart/2005/8/layout/hierarchy4"/>
    <dgm:cxn modelId="{C029C850-437A-4C64-8513-F17CB77ACBFE}" srcId="{1F88687D-8C7C-4A10-93E0-B28DCE1F1D60}" destId="{8BC5D6D3-88A9-4BD6-A47F-CB02CE2606A4}" srcOrd="0" destOrd="0" parTransId="{A5BB4E41-DC25-4BFB-853F-F283E820234C}" sibTransId="{C3CAD908-A8BA-4738-877D-C795950E05B8}"/>
    <dgm:cxn modelId="{1A330951-3A50-498B-A4E7-D5C8ACA05C29}" type="presOf" srcId="{27BBE2EE-8C41-41B1-97F9-3F5313DC74CE}" destId="{3E429A5E-6AB4-4F40-9571-E9D0926173A4}" srcOrd="0" destOrd="0" presId="urn:microsoft.com/office/officeart/2005/8/layout/hierarchy4"/>
    <dgm:cxn modelId="{A647CD51-A5A9-4211-8820-4BC7E913BF94}" srcId="{27BBE2EE-8C41-41B1-97F9-3F5313DC74CE}" destId="{C7E48D7A-8BF3-4DFA-A1EB-D9963B5279A5}" srcOrd="0" destOrd="0" parTransId="{C4B76E9B-6CAF-4B68-84CB-47588338D297}" sibTransId="{3082F471-17F3-4C54-A1A7-06BAB14F16DF}"/>
    <dgm:cxn modelId="{CF1FBD7E-F7E7-4543-86F2-978F73AA32D3}" type="presOf" srcId="{1F88687D-8C7C-4A10-93E0-B28DCE1F1D60}" destId="{3B70C253-8065-4EB1-9699-998393042F50}" srcOrd="0" destOrd="0" presId="urn:microsoft.com/office/officeart/2005/8/layout/hierarchy4"/>
    <dgm:cxn modelId="{7797369F-C787-4017-8425-CE1B2E5B8303}" srcId="{8BC5D6D3-88A9-4BD6-A47F-CB02CE2606A4}" destId="{5E6931CF-82E6-4111-8E7D-340C416562A5}" srcOrd="2" destOrd="0" parTransId="{E2E0505B-BE78-4A2D-8A2A-F16B6F463C62}" sibTransId="{B37A9A9A-7F23-4F17-8BAC-801C629422B7}"/>
    <dgm:cxn modelId="{5754A0A0-3AB4-4358-A814-E44C959D3367}" type="presOf" srcId="{D6BE5EBA-6D63-444D-8D81-20A3F7256C0C}" destId="{47ABA52A-5730-49D6-BB4F-3ECA036AB2B7}" srcOrd="0" destOrd="0" presId="urn:microsoft.com/office/officeart/2005/8/layout/hierarchy4"/>
    <dgm:cxn modelId="{F6B39EB4-71FE-4711-BAC2-384B1C4D0744}" srcId="{D6BE5EBA-6D63-444D-8D81-20A3F7256C0C}" destId="{EAB34B53-6CB0-48DE-978E-48239DBA051B}" srcOrd="0" destOrd="0" parTransId="{61C0DEB2-977C-4A1E-9F53-44AC59C49B98}" sibTransId="{91A4BC42-CFC4-47BE-8ABD-97AAF5778588}"/>
    <dgm:cxn modelId="{EFE4D7B6-9359-4D7E-A1A6-867D86F945DA}" type="presOf" srcId="{8BC5D6D3-88A9-4BD6-A47F-CB02CE2606A4}" destId="{8546D2AF-FCCE-4178-A72D-ED32508CFBC7}" srcOrd="0" destOrd="0" presId="urn:microsoft.com/office/officeart/2005/8/layout/hierarchy4"/>
    <dgm:cxn modelId="{3D0FFDD8-0A2A-40B9-A8FF-FD7A0FCC8AC9}" type="presOf" srcId="{B6FC720A-D48C-458C-B5E3-DE083D114B2F}" destId="{0B303901-AD42-42AB-A3C8-75753588B53F}" srcOrd="0" destOrd="0" presId="urn:microsoft.com/office/officeart/2005/8/layout/hierarchy4"/>
    <dgm:cxn modelId="{99791DD9-6EF5-4EF4-B3B1-5C788E05A291}" type="presOf" srcId="{EAB34B53-6CB0-48DE-978E-48239DBA051B}" destId="{C2901A78-9A00-4A0F-84E7-C10CF769131F}" srcOrd="0" destOrd="0" presId="urn:microsoft.com/office/officeart/2005/8/layout/hierarchy4"/>
    <dgm:cxn modelId="{CF2D00E0-2190-4CC8-9E2F-017CBC45A186}" type="presOf" srcId="{D7665A2B-6736-47AB-9B6D-1BEC765C2AA9}" destId="{95A9C3A4-11CE-4F68-9B1F-B08FE4029AED}" srcOrd="0" destOrd="0" presId="urn:microsoft.com/office/officeart/2005/8/layout/hierarchy4"/>
    <dgm:cxn modelId="{45D2A2F1-8FDC-487F-8F1E-95D51C5F6539}" srcId="{D6BE5EBA-6D63-444D-8D81-20A3F7256C0C}" destId="{D7665A2B-6736-47AB-9B6D-1BEC765C2AA9}" srcOrd="1" destOrd="0" parTransId="{14328299-1C49-40AC-8D12-C83FAAC5FFDC}" sibTransId="{49621DE7-E96D-42BE-B4A3-A25F9D7079CB}"/>
    <dgm:cxn modelId="{C8C826FC-C655-462E-B6AD-E513415A0F2A}" type="presOf" srcId="{5E6931CF-82E6-4111-8E7D-340C416562A5}" destId="{BFA11885-6A28-47E6-A691-8595D3545A4B}" srcOrd="0" destOrd="0" presId="urn:microsoft.com/office/officeart/2005/8/layout/hierarchy4"/>
    <dgm:cxn modelId="{B9558018-AE30-4199-9289-7AD03B6E4403}" type="presParOf" srcId="{3B70C253-8065-4EB1-9699-998393042F50}" destId="{13DA2437-7C0E-4E88-BAEE-B4780C7AFD4E}" srcOrd="0" destOrd="0" presId="urn:microsoft.com/office/officeart/2005/8/layout/hierarchy4"/>
    <dgm:cxn modelId="{0F5167B4-4631-43EF-B280-98658DCEE562}" type="presParOf" srcId="{13DA2437-7C0E-4E88-BAEE-B4780C7AFD4E}" destId="{8546D2AF-FCCE-4178-A72D-ED32508CFBC7}" srcOrd="0" destOrd="0" presId="urn:microsoft.com/office/officeart/2005/8/layout/hierarchy4"/>
    <dgm:cxn modelId="{010F4FE4-D5D5-4CBC-B885-0A04E6EC1CDD}" type="presParOf" srcId="{13DA2437-7C0E-4E88-BAEE-B4780C7AFD4E}" destId="{522A0ABF-58D0-4C96-B226-D34D5720F6D4}" srcOrd="1" destOrd="0" presId="urn:microsoft.com/office/officeart/2005/8/layout/hierarchy4"/>
    <dgm:cxn modelId="{5EE44454-32C0-46EA-8DA6-F3EFB54A2AC3}" type="presParOf" srcId="{13DA2437-7C0E-4E88-BAEE-B4780C7AFD4E}" destId="{0441756F-4DB4-4DA0-86B5-FE827C9DC838}" srcOrd="2" destOrd="0" presId="urn:microsoft.com/office/officeart/2005/8/layout/hierarchy4"/>
    <dgm:cxn modelId="{F559E7B0-68E3-4394-88FD-06649175E905}" type="presParOf" srcId="{0441756F-4DB4-4DA0-86B5-FE827C9DC838}" destId="{D05F9F27-38BA-4B40-8E7F-86072C0D9761}" srcOrd="0" destOrd="0" presId="urn:microsoft.com/office/officeart/2005/8/layout/hierarchy4"/>
    <dgm:cxn modelId="{3F69DE98-A4D9-429F-901A-D8B1A054996E}" type="presParOf" srcId="{D05F9F27-38BA-4B40-8E7F-86072C0D9761}" destId="{47ABA52A-5730-49D6-BB4F-3ECA036AB2B7}" srcOrd="0" destOrd="0" presId="urn:microsoft.com/office/officeart/2005/8/layout/hierarchy4"/>
    <dgm:cxn modelId="{A71A5547-F478-4BA1-822B-D43622C14A4C}" type="presParOf" srcId="{D05F9F27-38BA-4B40-8E7F-86072C0D9761}" destId="{9FDD40B9-9E7B-4ACA-8900-B91B291E93AE}" srcOrd="1" destOrd="0" presId="urn:microsoft.com/office/officeart/2005/8/layout/hierarchy4"/>
    <dgm:cxn modelId="{2CB7D973-CC81-4A3E-BE31-CD2D265F56B6}" type="presParOf" srcId="{D05F9F27-38BA-4B40-8E7F-86072C0D9761}" destId="{58EB869D-A541-4066-B4BA-B959217CEB3D}" srcOrd="2" destOrd="0" presId="urn:microsoft.com/office/officeart/2005/8/layout/hierarchy4"/>
    <dgm:cxn modelId="{2E9F0756-F3EE-464B-8AD8-6A0B02E2A30C}" type="presParOf" srcId="{58EB869D-A541-4066-B4BA-B959217CEB3D}" destId="{03DC1EBA-9DFA-4CD4-9937-2456A20219D2}" srcOrd="0" destOrd="0" presId="urn:microsoft.com/office/officeart/2005/8/layout/hierarchy4"/>
    <dgm:cxn modelId="{89929D8C-9C7F-4EE8-B3BF-63274A367C1E}" type="presParOf" srcId="{03DC1EBA-9DFA-4CD4-9937-2456A20219D2}" destId="{C2901A78-9A00-4A0F-84E7-C10CF769131F}" srcOrd="0" destOrd="0" presId="urn:microsoft.com/office/officeart/2005/8/layout/hierarchy4"/>
    <dgm:cxn modelId="{D20AE39D-A405-483A-9BFB-DF34DD207606}" type="presParOf" srcId="{03DC1EBA-9DFA-4CD4-9937-2456A20219D2}" destId="{2BF96D06-A57F-48EB-B8DD-C56D5C1A0967}" srcOrd="1" destOrd="0" presId="urn:microsoft.com/office/officeart/2005/8/layout/hierarchy4"/>
    <dgm:cxn modelId="{E92E51B7-F451-44C7-92CD-664F18C84933}" type="presParOf" srcId="{58EB869D-A541-4066-B4BA-B959217CEB3D}" destId="{DDE9618E-016F-4C81-8138-640BFCEE0FCE}" srcOrd="1" destOrd="0" presId="urn:microsoft.com/office/officeart/2005/8/layout/hierarchy4"/>
    <dgm:cxn modelId="{A9940831-B6D8-4B4A-B1DF-B8FD25285BBF}" type="presParOf" srcId="{58EB869D-A541-4066-B4BA-B959217CEB3D}" destId="{8F243276-3799-4A95-B7CA-BE846A61F13C}" srcOrd="2" destOrd="0" presId="urn:microsoft.com/office/officeart/2005/8/layout/hierarchy4"/>
    <dgm:cxn modelId="{9A6D1F07-D15C-4BDE-AAE3-A96735EF56E0}" type="presParOf" srcId="{8F243276-3799-4A95-B7CA-BE846A61F13C}" destId="{95A9C3A4-11CE-4F68-9B1F-B08FE4029AED}" srcOrd="0" destOrd="0" presId="urn:microsoft.com/office/officeart/2005/8/layout/hierarchy4"/>
    <dgm:cxn modelId="{C81420EC-9DBB-4B02-809A-4BC0CEF131AA}" type="presParOf" srcId="{8F243276-3799-4A95-B7CA-BE846A61F13C}" destId="{399AEBE3-921C-4FD7-8406-B5156FB10C6D}" srcOrd="1" destOrd="0" presId="urn:microsoft.com/office/officeart/2005/8/layout/hierarchy4"/>
    <dgm:cxn modelId="{0881D815-0C1E-4406-B4B8-D6DB7F8ECF15}" type="presParOf" srcId="{0441756F-4DB4-4DA0-86B5-FE827C9DC838}" destId="{DB8AE5E2-DEA0-44B9-9865-9C1B059005B7}" srcOrd="1" destOrd="0" presId="urn:microsoft.com/office/officeart/2005/8/layout/hierarchy4"/>
    <dgm:cxn modelId="{95602B23-4152-4BD7-AC72-F5E30547BC83}" type="presParOf" srcId="{0441756F-4DB4-4DA0-86B5-FE827C9DC838}" destId="{C50C2638-46B5-4E0C-90A8-9C9B34C76BAD}" srcOrd="2" destOrd="0" presId="urn:microsoft.com/office/officeart/2005/8/layout/hierarchy4"/>
    <dgm:cxn modelId="{F3D1D5FE-6466-42CB-9E68-89BA1AF8DC62}" type="presParOf" srcId="{C50C2638-46B5-4E0C-90A8-9C9B34C76BAD}" destId="{3E429A5E-6AB4-4F40-9571-E9D0926173A4}" srcOrd="0" destOrd="0" presId="urn:microsoft.com/office/officeart/2005/8/layout/hierarchy4"/>
    <dgm:cxn modelId="{7D994AA1-BC95-4A44-9D54-D8AEAC274EDD}" type="presParOf" srcId="{C50C2638-46B5-4E0C-90A8-9C9B34C76BAD}" destId="{6B7B994C-5833-44C5-B1FD-3AC2220DC7F8}" srcOrd="1" destOrd="0" presId="urn:microsoft.com/office/officeart/2005/8/layout/hierarchy4"/>
    <dgm:cxn modelId="{8134A06A-F284-43F4-B79E-65F0C8611DE4}" type="presParOf" srcId="{C50C2638-46B5-4E0C-90A8-9C9B34C76BAD}" destId="{96CDE4D9-C9BC-4AE7-80FF-95AE3291E9F6}" srcOrd="2" destOrd="0" presId="urn:microsoft.com/office/officeart/2005/8/layout/hierarchy4"/>
    <dgm:cxn modelId="{BB899666-0C1E-40F6-928D-9A1442EB967F}" type="presParOf" srcId="{96CDE4D9-C9BC-4AE7-80FF-95AE3291E9F6}" destId="{0A490FF2-0186-408F-B6F2-2D2D236C78E9}" srcOrd="0" destOrd="0" presId="urn:microsoft.com/office/officeart/2005/8/layout/hierarchy4"/>
    <dgm:cxn modelId="{0F3D6B74-A11C-4FB0-8EED-51C7645FB62E}" type="presParOf" srcId="{0A490FF2-0186-408F-B6F2-2D2D236C78E9}" destId="{9BA1442E-B1CA-4763-A182-16FDEAC8430B}" srcOrd="0" destOrd="0" presId="urn:microsoft.com/office/officeart/2005/8/layout/hierarchy4"/>
    <dgm:cxn modelId="{8AFE67E1-6CE9-49E2-8C5C-9CA4B9A78253}" type="presParOf" srcId="{0A490FF2-0186-408F-B6F2-2D2D236C78E9}" destId="{B704A9B6-2364-4193-92D6-B843F7BF2405}" srcOrd="1" destOrd="0" presId="urn:microsoft.com/office/officeart/2005/8/layout/hierarchy4"/>
    <dgm:cxn modelId="{89C3E945-4E0F-4250-BC63-EC7B5F7F8073}" type="presParOf" srcId="{96CDE4D9-C9BC-4AE7-80FF-95AE3291E9F6}" destId="{A5998060-69E2-45F4-8957-53A97925FF0F}" srcOrd="1" destOrd="0" presId="urn:microsoft.com/office/officeart/2005/8/layout/hierarchy4"/>
    <dgm:cxn modelId="{B8259D55-D184-4141-A0DD-A0F904AA222F}" type="presParOf" srcId="{96CDE4D9-C9BC-4AE7-80FF-95AE3291E9F6}" destId="{2072FB3E-B371-4FD4-AFB9-283FEF25D7E2}" srcOrd="2" destOrd="0" presId="urn:microsoft.com/office/officeart/2005/8/layout/hierarchy4"/>
    <dgm:cxn modelId="{4C29B9ED-39F0-4ADE-95FA-451DEAF21A60}" type="presParOf" srcId="{2072FB3E-B371-4FD4-AFB9-283FEF25D7E2}" destId="{0B303901-AD42-42AB-A3C8-75753588B53F}" srcOrd="0" destOrd="0" presId="urn:microsoft.com/office/officeart/2005/8/layout/hierarchy4"/>
    <dgm:cxn modelId="{EB909A34-45EF-4393-9974-CB1A738A8EEB}" type="presParOf" srcId="{2072FB3E-B371-4FD4-AFB9-283FEF25D7E2}" destId="{7E29EDDB-548B-4137-BF7B-D11635B549D1}" srcOrd="1" destOrd="0" presId="urn:microsoft.com/office/officeart/2005/8/layout/hierarchy4"/>
    <dgm:cxn modelId="{AA22B022-11D6-4329-B4C0-98CF6D5D5F97}" type="presParOf" srcId="{0441756F-4DB4-4DA0-86B5-FE827C9DC838}" destId="{7CF20E5E-DBF3-49EF-BDAD-A8977FDDDE04}" srcOrd="3" destOrd="0" presId="urn:microsoft.com/office/officeart/2005/8/layout/hierarchy4"/>
    <dgm:cxn modelId="{CD13C50B-C65D-4837-B40D-32648E47A4B8}" type="presParOf" srcId="{0441756F-4DB4-4DA0-86B5-FE827C9DC838}" destId="{FFC34D91-F9E7-4444-8ECE-F9982C2A63CF}" srcOrd="4" destOrd="0" presId="urn:microsoft.com/office/officeart/2005/8/layout/hierarchy4"/>
    <dgm:cxn modelId="{040D8D9F-A693-4215-87D9-5EFA7290C881}" type="presParOf" srcId="{FFC34D91-F9E7-4444-8ECE-F9982C2A63CF}" destId="{BFA11885-6A28-47E6-A691-8595D3545A4B}" srcOrd="0" destOrd="0" presId="urn:microsoft.com/office/officeart/2005/8/layout/hierarchy4"/>
    <dgm:cxn modelId="{8BA017DA-D833-4209-942E-5F548BE1C9EE}" type="presParOf" srcId="{FFC34D91-F9E7-4444-8ECE-F9982C2A63CF}" destId="{8C41D196-CB66-4691-AD6F-28663E9BD143}" srcOrd="1" destOrd="0" presId="urn:microsoft.com/office/officeart/2005/8/layout/hierarchy4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5CBF7C-3526-4048-B34C-E75338BE95E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B63925B-B745-4F35-9211-A498D8C02483}">
      <dgm:prSet/>
      <dgm:spPr/>
      <dgm:t>
        <a:bodyPr/>
        <a:lstStyle/>
        <a:p>
          <a:r>
            <a:rPr lang="pt-BR" dirty="0"/>
            <a:t>Todos os casos de HIV/Aids em menores de 5 anos;</a:t>
          </a:r>
        </a:p>
      </dgm:t>
    </dgm:pt>
    <dgm:pt modelId="{FDB218FB-5D4C-442B-BFA2-CF4444BB4A6B}" type="parTrans" cxnId="{5B492C78-D304-4938-BF12-69591469CEC8}">
      <dgm:prSet/>
      <dgm:spPr/>
      <dgm:t>
        <a:bodyPr/>
        <a:lstStyle/>
        <a:p>
          <a:endParaRPr lang="pt-BR"/>
        </a:p>
      </dgm:t>
    </dgm:pt>
    <dgm:pt modelId="{4828BD15-EAD6-4194-BE85-6BA771D39D35}" type="sibTrans" cxnId="{5B492C78-D304-4938-BF12-69591469CEC8}">
      <dgm:prSet/>
      <dgm:spPr/>
      <dgm:t>
        <a:bodyPr/>
        <a:lstStyle/>
        <a:p>
          <a:endParaRPr lang="pt-BR"/>
        </a:p>
      </dgm:t>
    </dgm:pt>
    <dgm:pt modelId="{A35BFF6A-8418-4FEB-8AAD-E92FEA2E04E2}">
      <dgm:prSet/>
      <dgm:spPr/>
      <dgm:t>
        <a:bodyPr/>
        <a:lstStyle/>
        <a:p>
          <a:r>
            <a:rPr lang="pt-BR"/>
            <a:t>Todos os casos de aborto, natimorto, óbitos por sífilis;</a:t>
          </a:r>
        </a:p>
      </dgm:t>
    </dgm:pt>
    <dgm:pt modelId="{13D12632-8895-4604-A3C9-6685EFD31625}" type="parTrans" cxnId="{C50BDF1C-9BD9-4FB9-9F69-509CF5D1BD84}">
      <dgm:prSet/>
      <dgm:spPr/>
      <dgm:t>
        <a:bodyPr/>
        <a:lstStyle/>
        <a:p>
          <a:endParaRPr lang="pt-BR"/>
        </a:p>
      </dgm:t>
    </dgm:pt>
    <dgm:pt modelId="{B7454084-73C2-4501-AA3E-D8FAB776AA11}" type="sibTrans" cxnId="{C50BDF1C-9BD9-4FB9-9F69-509CF5D1BD84}">
      <dgm:prSet/>
      <dgm:spPr/>
      <dgm:t>
        <a:bodyPr/>
        <a:lstStyle/>
        <a:p>
          <a:endParaRPr lang="pt-BR"/>
        </a:p>
      </dgm:t>
    </dgm:pt>
    <dgm:pt modelId="{75A6EF26-EA6B-4668-91D5-0A392EEE7E5B}">
      <dgm:prSet/>
      <dgm:spPr/>
      <dgm:t>
        <a:bodyPr/>
        <a:lstStyle/>
        <a:p>
          <a:r>
            <a:rPr lang="pt-BR"/>
            <a:t>Casos de Sífilis Congênita Precoce ≤ a 2 anos;</a:t>
          </a:r>
        </a:p>
      </dgm:t>
    </dgm:pt>
    <dgm:pt modelId="{F463DFDA-B1A6-4A3E-8B14-F620A1155EF4}" type="parTrans" cxnId="{CA6A9C4B-9283-4EC7-BAE3-51DA8A57107E}">
      <dgm:prSet/>
      <dgm:spPr/>
      <dgm:t>
        <a:bodyPr/>
        <a:lstStyle/>
        <a:p>
          <a:endParaRPr lang="pt-BR"/>
        </a:p>
      </dgm:t>
    </dgm:pt>
    <dgm:pt modelId="{5CEC43B2-C0F4-4AD8-B083-35D1F179A369}" type="sibTrans" cxnId="{CA6A9C4B-9283-4EC7-BAE3-51DA8A57107E}">
      <dgm:prSet/>
      <dgm:spPr/>
      <dgm:t>
        <a:bodyPr/>
        <a:lstStyle/>
        <a:p>
          <a:endParaRPr lang="pt-BR"/>
        </a:p>
      </dgm:t>
    </dgm:pt>
    <dgm:pt modelId="{E150ACE6-8563-490C-B427-B1146860A22B}">
      <dgm:prSet/>
      <dgm:spPr/>
      <dgm:t>
        <a:bodyPr/>
        <a:lstStyle/>
        <a:p>
          <a:r>
            <a:rPr lang="pt-BR" dirty="0"/>
            <a:t>Todos os casos de Hepatite B e C diagnosticados com dois anos de idade ou menos;</a:t>
          </a:r>
        </a:p>
      </dgm:t>
    </dgm:pt>
    <dgm:pt modelId="{89B1970F-6EF2-45B4-B7BC-8A1FC9118DC5}" type="parTrans" cxnId="{57768FCE-0827-46B2-9814-6AD26E682FCD}">
      <dgm:prSet/>
      <dgm:spPr/>
      <dgm:t>
        <a:bodyPr/>
        <a:lstStyle/>
        <a:p>
          <a:endParaRPr lang="pt-BR"/>
        </a:p>
      </dgm:t>
    </dgm:pt>
    <dgm:pt modelId="{FFAD1AF3-FBC2-42E7-98FF-669B1E62E91C}" type="sibTrans" cxnId="{57768FCE-0827-46B2-9814-6AD26E682FCD}">
      <dgm:prSet/>
      <dgm:spPr/>
      <dgm:t>
        <a:bodyPr/>
        <a:lstStyle/>
        <a:p>
          <a:endParaRPr lang="pt-BR"/>
        </a:p>
      </dgm:t>
    </dgm:pt>
    <dgm:pt modelId="{78DDDBB8-67E0-4D5B-9E58-028C8EA65A2E}" type="pres">
      <dgm:prSet presAssocID="{C85CBF7C-3526-4048-B34C-E75338BE95E7}" presName="Name0" presStyleCnt="0">
        <dgm:presLayoutVars>
          <dgm:dir/>
          <dgm:resizeHandles val="exact"/>
        </dgm:presLayoutVars>
      </dgm:prSet>
      <dgm:spPr/>
    </dgm:pt>
    <dgm:pt modelId="{D8BDEB6B-67AF-4D20-8578-A57FA8C71813}" type="pres">
      <dgm:prSet presAssocID="{C85CBF7C-3526-4048-B34C-E75338BE95E7}" presName="fgShape" presStyleLbl="fgShp" presStyleIdx="0" presStyleCnt="1" custLinFactY="81205" custLinFactNeighborX="-21" custLinFactNeighborY="100000"/>
      <dgm:spPr>
        <a:noFill/>
        <a:ln>
          <a:noFill/>
        </a:ln>
      </dgm:spPr>
    </dgm:pt>
    <dgm:pt modelId="{E65DAD76-424B-43B2-989C-BF42EE728CB6}" type="pres">
      <dgm:prSet presAssocID="{C85CBF7C-3526-4048-B34C-E75338BE95E7}" presName="linComp" presStyleCnt="0"/>
      <dgm:spPr/>
    </dgm:pt>
    <dgm:pt modelId="{B55FD1F4-BABF-4B13-AEF4-4F4F05A6BD19}" type="pres">
      <dgm:prSet presAssocID="{4B63925B-B745-4F35-9211-A498D8C02483}" presName="compNode" presStyleCnt="0"/>
      <dgm:spPr/>
    </dgm:pt>
    <dgm:pt modelId="{F87EAAC0-BBF3-44E3-9A01-8ED2757181F7}" type="pres">
      <dgm:prSet presAssocID="{4B63925B-B745-4F35-9211-A498D8C02483}" presName="bkgdShape" presStyleLbl="node1" presStyleIdx="0" presStyleCnt="4"/>
      <dgm:spPr/>
    </dgm:pt>
    <dgm:pt modelId="{0F39C85F-A0E2-43FB-908B-CD11FFC3E618}" type="pres">
      <dgm:prSet presAssocID="{4B63925B-B745-4F35-9211-A498D8C02483}" presName="nodeTx" presStyleLbl="node1" presStyleIdx="0" presStyleCnt="4">
        <dgm:presLayoutVars>
          <dgm:bulletEnabled val="1"/>
        </dgm:presLayoutVars>
      </dgm:prSet>
      <dgm:spPr/>
    </dgm:pt>
    <dgm:pt modelId="{8E3E5E34-EEC9-48D9-B433-24688B36EF98}" type="pres">
      <dgm:prSet presAssocID="{4B63925B-B745-4F35-9211-A498D8C02483}" presName="invisiNode" presStyleLbl="node1" presStyleIdx="0" presStyleCnt="4"/>
      <dgm:spPr/>
    </dgm:pt>
    <dgm:pt modelId="{37202D1B-317A-4E46-92C0-3BEB31F397BC}" type="pres">
      <dgm:prSet presAssocID="{4B63925B-B745-4F35-9211-A498D8C02483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E7623FBB-8E6E-40AC-A8DD-AC5B1C245F35}" type="pres">
      <dgm:prSet presAssocID="{4828BD15-EAD6-4194-BE85-6BA771D39D35}" presName="sibTrans" presStyleLbl="sibTrans2D1" presStyleIdx="0" presStyleCnt="0"/>
      <dgm:spPr/>
    </dgm:pt>
    <dgm:pt modelId="{9BC921E8-CB2B-4E3E-8725-06E56B1AF7EB}" type="pres">
      <dgm:prSet presAssocID="{A35BFF6A-8418-4FEB-8AAD-E92FEA2E04E2}" presName="compNode" presStyleCnt="0"/>
      <dgm:spPr/>
    </dgm:pt>
    <dgm:pt modelId="{E29D0743-65B0-4B71-86A5-FD6C6D52EEFB}" type="pres">
      <dgm:prSet presAssocID="{A35BFF6A-8418-4FEB-8AAD-E92FEA2E04E2}" presName="bkgdShape" presStyleLbl="node1" presStyleIdx="1" presStyleCnt="4"/>
      <dgm:spPr/>
    </dgm:pt>
    <dgm:pt modelId="{9184D8B0-D7C6-4048-8328-27C4CA58FF64}" type="pres">
      <dgm:prSet presAssocID="{A35BFF6A-8418-4FEB-8AAD-E92FEA2E04E2}" presName="nodeTx" presStyleLbl="node1" presStyleIdx="1" presStyleCnt="4">
        <dgm:presLayoutVars>
          <dgm:bulletEnabled val="1"/>
        </dgm:presLayoutVars>
      </dgm:prSet>
      <dgm:spPr/>
    </dgm:pt>
    <dgm:pt modelId="{741C7DCD-B702-4D0C-9C58-6EBA8C39B94F}" type="pres">
      <dgm:prSet presAssocID="{A35BFF6A-8418-4FEB-8AAD-E92FEA2E04E2}" presName="invisiNode" presStyleLbl="node1" presStyleIdx="1" presStyleCnt="4"/>
      <dgm:spPr/>
    </dgm:pt>
    <dgm:pt modelId="{96BF1502-A3B2-4CAE-8449-D0963E3D1C8A}" type="pres">
      <dgm:prSet presAssocID="{A35BFF6A-8418-4FEB-8AAD-E92FEA2E04E2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B6595F8C-C2D7-428E-B8E1-DF5449ADF2C1}" type="pres">
      <dgm:prSet presAssocID="{B7454084-73C2-4501-AA3E-D8FAB776AA11}" presName="sibTrans" presStyleLbl="sibTrans2D1" presStyleIdx="0" presStyleCnt="0"/>
      <dgm:spPr/>
    </dgm:pt>
    <dgm:pt modelId="{AA7BC378-5AB6-4914-A2F9-01808914EC16}" type="pres">
      <dgm:prSet presAssocID="{75A6EF26-EA6B-4668-91D5-0A392EEE7E5B}" presName="compNode" presStyleCnt="0"/>
      <dgm:spPr/>
    </dgm:pt>
    <dgm:pt modelId="{04BE4E80-D30C-4DAD-9149-92D178223E0C}" type="pres">
      <dgm:prSet presAssocID="{75A6EF26-EA6B-4668-91D5-0A392EEE7E5B}" presName="bkgdShape" presStyleLbl="node1" presStyleIdx="2" presStyleCnt="4"/>
      <dgm:spPr/>
    </dgm:pt>
    <dgm:pt modelId="{0A5B949D-4201-42E7-8521-B8EBB9D9E0CE}" type="pres">
      <dgm:prSet presAssocID="{75A6EF26-EA6B-4668-91D5-0A392EEE7E5B}" presName="nodeTx" presStyleLbl="node1" presStyleIdx="2" presStyleCnt="4">
        <dgm:presLayoutVars>
          <dgm:bulletEnabled val="1"/>
        </dgm:presLayoutVars>
      </dgm:prSet>
      <dgm:spPr/>
    </dgm:pt>
    <dgm:pt modelId="{B486488D-E670-4CCB-8993-B893E6326AC6}" type="pres">
      <dgm:prSet presAssocID="{75A6EF26-EA6B-4668-91D5-0A392EEE7E5B}" presName="invisiNode" presStyleLbl="node1" presStyleIdx="2" presStyleCnt="4"/>
      <dgm:spPr/>
    </dgm:pt>
    <dgm:pt modelId="{A75FAC2B-CEFC-4CE2-BB60-3A6F3EDC6C97}" type="pres">
      <dgm:prSet presAssocID="{75A6EF26-EA6B-4668-91D5-0A392EEE7E5B}" presName="imagNode" presStyleLbl="fgImgPlace1" presStyleIdx="2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890D13FC-C2CA-4B3C-8D06-8FA72D016291}" type="pres">
      <dgm:prSet presAssocID="{5CEC43B2-C0F4-4AD8-B083-35D1F179A369}" presName="sibTrans" presStyleLbl="sibTrans2D1" presStyleIdx="0" presStyleCnt="0"/>
      <dgm:spPr/>
    </dgm:pt>
    <dgm:pt modelId="{7D6D1495-DF18-4A4C-BA79-301636DDAFA7}" type="pres">
      <dgm:prSet presAssocID="{E150ACE6-8563-490C-B427-B1146860A22B}" presName="compNode" presStyleCnt="0"/>
      <dgm:spPr/>
    </dgm:pt>
    <dgm:pt modelId="{FF7DB62C-A0EA-43DD-9EFF-3BD8D9DFCC9E}" type="pres">
      <dgm:prSet presAssocID="{E150ACE6-8563-490C-B427-B1146860A22B}" presName="bkgdShape" presStyleLbl="node1" presStyleIdx="3" presStyleCnt="4"/>
      <dgm:spPr/>
    </dgm:pt>
    <dgm:pt modelId="{389D5C6B-25CB-4308-B3F1-7D6A1F5821F7}" type="pres">
      <dgm:prSet presAssocID="{E150ACE6-8563-490C-B427-B1146860A22B}" presName="nodeTx" presStyleLbl="node1" presStyleIdx="3" presStyleCnt="4">
        <dgm:presLayoutVars>
          <dgm:bulletEnabled val="1"/>
        </dgm:presLayoutVars>
      </dgm:prSet>
      <dgm:spPr/>
    </dgm:pt>
    <dgm:pt modelId="{AD59CA78-5459-477F-9FC3-B4BDD7A274A6}" type="pres">
      <dgm:prSet presAssocID="{E150ACE6-8563-490C-B427-B1146860A22B}" presName="invisiNode" presStyleLbl="node1" presStyleIdx="3" presStyleCnt="4"/>
      <dgm:spPr/>
    </dgm:pt>
    <dgm:pt modelId="{7DF3988C-F01F-49C5-B112-87D3D2934C72}" type="pres">
      <dgm:prSet presAssocID="{E150ACE6-8563-490C-B427-B1146860A22B}" presName="imagNode" presStyleLbl="fgImgPlace1" presStyleIdx="3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87A27401-16A4-4FB1-A32C-250319856C31}" type="presOf" srcId="{75A6EF26-EA6B-4668-91D5-0A392EEE7E5B}" destId="{04BE4E80-D30C-4DAD-9149-92D178223E0C}" srcOrd="0" destOrd="0" presId="urn:microsoft.com/office/officeart/2005/8/layout/hList7"/>
    <dgm:cxn modelId="{C50BDF1C-9BD9-4FB9-9F69-509CF5D1BD84}" srcId="{C85CBF7C-3526-4048-B34C-E75338BE95E7}" destId="{A35BFF6A-8418-4FEB-8AAD-E92FEA2E04E2}" srcOrd="1" destOrd="0" parTransId="{13D12632-8895-4604-A3C9-6685EFD31625}" sibTransId="{B7454084-73C2-4501-AA3E-D8FAB776AA11}"/>
    <dgm:cxn modelId="{74D43320-6B63-49B0-AC97-DBDEAC2D8A66}" type="presOf" srcId="{E150ACE6-8563-490C-B427-B1146860A22B}" destId="{FF7DB62C-A0EA-43DD-9EFF-3BD8D9DFCC9E}" srcOrd="0" destOrd="0" presId="urn:microsoft.com/office/officeart/2005/8/layout/hList7"/>
    <dgm:cxn modelId="{69B5E32E-404A-42EC-A5CC-57663BAA8EEA}" type="presOf" srcId="{A35BFF6A-8418-4FEB-8AAD-E92FEA2E04E2}" destId="{9184D8B0-D7C6-4048-8328-27C4CA58FF64}" srcOrd="1" destOrd="0" presId="urn:microsoft.com/office/officeart/2005/8/layout/hList7"/>
    <dgm:cxn modelId="{7B10295D-2770-4E58-9373-ED221E2CC3BD}" type="presOf" srcId="{5CEC43B2-C0F4-4AD8-B083-35D1F179A369}" destId="{890D13FC-C2CA-4B3C-8D06-8FA72D016291}" srcOrd="0" destOrd="0" presId="urn:microsoft.com/office/officeart/2005/8/layout/hList7"/>
    <dgm:cxn modelId="{CA6A9C4B-9283-4EC7-BAE3-51DA8A57107E}" srcId="{C85CBF7C-3526-4048-B34C-E75338BE95E7}" destId="{75A6EF26-EA6B-4668-91D5-0A392EEE7E5B}" srcOrd="2" destOrd="0" parTransId="{F463DFDA-B1A6-4A3E-8B14-F620A1155EF4}" sibTransId="{5CEC43B2-C0F4-4AD8-B083-35D1F179A369}"/>
    <dgm:cxn modelId="{99120451-F63B-44F0-B02D-931DF31CF7CE}" type="presOf" srcId="{B7454084-73C2-4501-AA3E-D8FAB776AA11}" destId="{B6595F8C-C2D7-428E-B8E1-DF5449ADF2C1}" srcOrd="0" destOrd="0" presId="urn:microsoft.com/office/officeart/2005/8/layout/hList7"/>
    <dgm:cxn modelId="{1A729E76-2E15-4179-A5BA-83980B85E82C}" type="presOf" srcId="{E150ACE6-8563-490C-B427-B1146860A22B}" destId="{389D5C6B-25CB-4308-B3F1-7D6A1F5821F7}" srcOrd="1" destOrd="0" presId="urn:microsoft.com/office/officeart/2005/8/layout/hList7"/>
    <dgm:cxn modelId="{5B492C78-D304-4938-BF12-69591469CEC8}" srcId="{C85CBF7C-3526-4048-B34C-E75338BE95E7}" destId="{4B63925B-B745-4F35-9211-A498D8C02483}" srcOrd="0" destOrd="0" parTransId="{FDB218FB-5D4C-442B-BFA2-CF4444BB4A6B}" sibTransId="{4828BD15-EAD6-4194-BE85-6BA771D39D35}"/>
    <dgm:cxn modelId="{F097CB7A-3263-469D-BB9F-4C5FFA3D6EEC}" type="presOf" srcId="{4B63925B-B745-4F35-9211-A498D8C02483}" destId="{0F39C85F-A0E2-43FB-908B-CD11FFC3E618}" srcOrd="1" destOrd="0" presId="urn:microsoft.com/office/officeart/2005/8/layout/hList7"/>
    <dgm:cxn modelId="{41B9E98D-8AEC-4EE1-8B7A-C5BAB16682E8}" type="presOf" srcId="{75A6EF26-EA6B-4668-91D5-0A392EEE7E5B}" destId="{0A5B949D-4201-42E7-8521-B8EBB9D9E0CE}" srcOrd="1" destOrd="0" presId="urn:microsoft.com/office/officeart/2005/8/layout/hList7"/>
    <dgm:cxn modelId="{2451F7AF-C473-4791-B822-63EC58171822}" type="presOf" srcId="{4828BD15-EAD6-4194-BE85-6BA771D39D35}" destId="{E7623FBB-8E6E-40AC-A8DD-AC5B1C245F35}" srcOrd="0" destOrd="0" presId="urn:microsoft.com/office/officeart/2005/8/layout/hList7"/>
    <dgm:cxn modelId="{C75968C2-BA11-4CB4-9250-EFC3C974D2DA}" type="presOf" srcId="{A35BFF6A-8418-4FEB-8AAD-E92FEA2E04E2}" destId="{E29D0743-65B0-4B71-86A5-FD6C6D52EEFB}" srcOrd="0" destOrd="0" presId="urn:microsoft.com/office/officeart/2005/8/layout/hList7"/>
    <dgm:cxn modelId="{57768FCE-0827-46B2-9814-6AD26E682FCD}" srcId="{C85CBF7C-3526-4048-B34C-E75338BE95E7}" destId="{E150ACE6-8563-490C-B427-B1146860A22B}" srcOrd="3" destOrd="0" parTransId="{89B1970F-6EF2-45B4-B7BC-8A1FC9118DC5}" sibTransId="{FFAD1AF3-FBC2-42E7-98FF-669B1E62E91C}"/>
    <dgm:cxn modelId="{BDBA05DA-3A75-48C8-A4ED-C36994A1EF19}" type="presOf" srcId="{C85CBF7C-3526-4048-B34C-E75338BE95E7}" destId="{78DDDBB8-67E0-4D5B-9E58-028C8EA65A2E}" srcOrd="0" destOrd="0" presId="urn:microsoft.com/office/officeart/2005/8/layout/hList7"/>
    <dgm:cxn modelId="{9880D3E7-F74B-43F1-A021-90D36B63C5BF}" type="presOf" srcId="{4B63925B-B745-4F35-9211-A498D8C02483}" destId="{F87EAAC0-BBF3-44E3-9A01-8ED2757181F7}" srcOrd="0" destOrd="0" presId="urn:microsoft.com/office/officeart/2005/8/layout/hList7"/>
    <dgm:cxn modelId="{B480347D-5550-4168-B9EF-0F6BFBC03162}" type="presParOf" srcId="{78DDDBB8-67E0-4D5B-9E58-028C8EA65A2E}" destId="{D8BDEB6B-67AF-4D20-8578-A57FA8C71813}" srcOrd="0" destOrd="0" presId="urn:microsoft.com/office/officeart/2005/8/layout/hList7"/>
    <dgm:cxn modelId="{4BF93F9A-7E5E-4374-AF7E-70CAFC99AC94}" type="presParOf" srcId="{78DDDBB8-67E0-4D5B-9E58-028C8EA65A2E}" destId="{E65DAD76-424B-43B2-989C-BF42EE728CB6}" srcOrd="1" destOrd="0" presId="urn:microsoft.com/office/officeart/2005/8/layout/hList7"/>
    <dgm:cxn modelId="{6D80D1A0-1126-46D2-9D99-32A6986EE52F}" type="presParOf" srcId="{E65DAD76-424B-43B2-989C-BF42EE728CB6}" destId="{B55FD1F4-BABF-4B13-AEF4-4F4F05A6BD19}" srcOrd="0" destOrd="0" presId="urn:microsoft.com/office/officeart/2005/8/layout/hList7"/>
    <dgm:cxn modelId="{162DBAFA-20DD-44C0-9D32-A328C18665F0}" type="presParOf" srcId="{B55FD1F4-BABF-4B13-AEF4-4F4F05A6BD19}" destId="{F87EAAC0-BBF3-44E3-9A01-8ED2757181F7}" srcOrd="0" destOrd="0" presId="urn:microsoft.com/office/officeart/2005/8/layout/hList7"/>
    <dgm:cxn modelId="{B0CC4982-AD9D-4134-8D78-F5DC79C17022}" type="presParOf" srcId="{B55FD1F4-BABF-4B13-AEF4-4F4F05A6BD19}" destId="{0F39C85F-A0E2-43FB-908B-CD11FFC3E618}" srcOrd="1" destOrd="0" presId="urn:microsoft.com/office/officeart/2005/8/layout/hList7"/>
    <dgm:cxn modelId="{07859316-0C12-4666-A0D3-FA40B2139A1C}" type="presParOf" srcId="{B55FD1F4-BABF-4B13-AEF4-4F4F05A6BD19}" destId="{8E3E5E34-EEC9-48D9-B433-24688B36EF98}" srcOrd="2" destOrd="0" presId="urn:microsoft.com/office/officeart/2005/8/layout/hList7"/>
    <dgm:cxn modelId="{D1483761-B01A-4AA0-A5E4-126F90155491}" type="presParOf" srcId="{B55FD1F4-BABF-4B13-AEF4-4F4F05A6BD19}" destId="{37202D1B-317A-4E46-92C0-3BEB31F397BC}" srcOrd="3" destOrd="0" presId="urn:microsoft.com/office/officeart/2005/8/layout/hList7"/>
    <dgm:cxn modelId="{B614E523-B4DC-44AC-B48C-99208536A2DE}" type="presParOf" srcId="{E65DAD76-424B-43B2-989C-BF42EE728CB6}" destId="{E7623FBB-8E6E-40AC-A8DD-AC5B1C245F35}" srcOrd="1" destOrd="0" presId="urn:microsoft.com/office/officeart/2005/8/layout/hList7"/>
    <dgm:cxn modelId="{2596EFC1-F786-460B-AF58-D6A609CAFB93}" type="presParOf" srcId="{E65DAD76-424B-43B2-989C-BF42EE728CB6}" destId="{9BC921E8-CB2B-4E3E-8725-06E56B1AF7EB}" srcOrd="2" destOrd="0" presId="urn:microsoft.com/office/officeart/2005/8/layout/hList7"/>
    <dgm:cxn modelId="{ACBBF4FD-F384-4C5F-82F6-E68C279511B7}" type="presParOf" srcId="{9BC921E8-CB2B-4E3E-8725-06E56B1AF7EB}" destId="{E29D0743-65B0-4B71-86A5-FD6C6D52EEFB}" srcOrd="0" destOrd="0" presId="urn:microsoft.com/office/officeart/2005/8/layout/hList7"/>
    <dgm:cxn modelId="{4B76341A-855C-4DC2-A1A4-82128D4120E6}" type="presParOf" srcId="{9BC921E8-CB2B-4E3E-8725-06E56B1AF7EB}" destId="{9184D8B0-D7C6-4048-8328-27C4CA58FF64}" srcOrd="1" destOrd="0" presId="urn:microsoft.com/office/officeart/2005/8/layout/hList7"/>
    <dgm:cxn modelId="{41B99192-2422-44B9-9F35-8CB1A95878C6}" type="presParOf" srcId="{9BC921E8-CB2B-4E3E-8725-06E56B1AF7EB}" destId="{741C7DCD-B702-4D0C-9C58-6EBA8C39B94F}" srcOrd="2" destOrd="0" presId="urn:microsoft.com/office/officeart/2005/8/layout/hList7"/>
    <dgm:cxn modelId="{6E777C55-4F88-44DE-86F0-C6E191696090}" type="presParOf" srcId="{9BC921E8-CB2B-4E3E-8725-06E56B1AF7EB}" destId="{96BF1502-A3B2-4CAE-8449-D0963E3D1C8A}" srcOrd="3" destOrd="0" presId="urn:microsoft.com/office/officeart/2005/8/layout/hList7"/>
    <dgm:cxn modelId="{F2517F36-896C-4344-B3B7-B7EAC2268BC7}" type="presParOf" srcId="{E65DAD76-424B-43B2-989C-BF42EE728CB6}" destId="{B6595F8C-C2D7-428E-B8E1-DF5449ADF2C1}" srcOrd="3" destOrd="0" presId="urn:microsoft.com/office/officeart/2005/8/layout/hList7"/>
    <dgm:cxn modelId="{C9202786-ECE7-4138-A0A4-3EA4091A2E43}" type="presParOf" srcId="{E65DAD76-424B-43B2-989C-BF42EE728CB6}" destId="{AA7BC378-5AB6-4914-A2F9-01808914EC16}" srcOrd="4" destOrd="0" presId="urn:microsoft.com/office/officeart/2005/8/layout/hList7"/>
    <dgm:cxn modelId="{DB6D20E6-3D70-48F8-ABF8-9B86382E1774}" type="presParOf" srcId="{AA7BC378-5AB6-4914-A2F9-01808914EC16}" destId="{04BE4E80-D30C-4DAD-9149-92D178223E0C}" srcOrd="0" destOrd="0" presId="urn:microsoft.com/office/officeart/2005/8/layout/hList7"/>
    <dgm:cxn modelId="{50F62EF8-09D2-42F2-9FDE-5DBB214001EF}" type="presParOf" srcId="{AA7BC378-5AB6-4914-A2F9-01808914EC16}" destId="{0A5B949D-4201-42E7-8521-B8EBB9D9E0CE}" srcOrd="1" destOrd="0" presId="urn:microsoft.com/office/officeart/2005/8/layout/hList7"/>
    <dgm:cxn modelId="{44060EC5-3124-4B4C-85D0-4E8276FD5802}" type="presParOf" srcId="{AA7BC378-5AB6-4914-A2F9-01808914EC16}" destId="{B486488D-E670-4CCB-8993-B893E6326AC6}" srcOrd="2" destOrd="0" presId="urn:microsoft.com/office/officeart/2005/8/layout/hList7"/>
    <dgm:cxn modelId="{AAA177F8-FB65-4F35-A292-6C1649CAEAE1}" type="presParOf" srcId="{AA7BC378-5AB6-4914-A2F9-01808914EC16}" destId="{A75FAC2B-CEFC-4CE2-BB60-3A6F3EDC6C97}" srcOrd="3" destOrd="0" presId="urn:microsoft.com/office/officeart/2005/8/layout/hList7"/>
    <dgm:cxn modelId="{A34405F9-E82F-4EDD-A8C8-6F19E28389DB}" type="presParOf" srcId="{E65DAD76-424B-43B2-989C-BF42EE728CB6}" destId="{890D13FC-C2CA-4B3C-8D06-8FA72D016291}" srcOrd="5" destOrd="0" presId="urn:microsoft.com/office/officeart/2005/8/layout/hList7"/>
    <dgm:cxn modelId="{12406008-042F-433D-A268-416C79DF3C31}" type="presParOf" srcId="{E65DAD76-424B-43B2-989C-BF42EE728CB6}" destId="{7D6D1495-DF18-4A4C-BA79-301636DDAFA7}" srcOrd="6" destOrd="0" presId="urn:microsoft.com/office/officeart/2005/8/layout/hList7"/>
    <dgm:cxn modelId="{C33B7C81-8BC1-4445-AB10-6966975333D1}" type="presParOf" srcId="{7D6D1495-DF18-4A4C-BA79-301636DDAFA7}" destId="{FF7DB62C-A0EA-43DD-9EFF-3BD8D9DFCC9E}" srcOrd="0" destOrd="0" presId="urn:microsoft.com/office/officeart/2005/8/layout/hList7"/>
    <dgm:cxn modelId="{BE3B7C26-4B61-4431-A974-DE353239D9F8}" type="presParOf" srcId="{7D6D1495-DF18-4A4C-BA79-301636DDAFA7}" destId="{389D5C6B-25CB-4308-B3F1-7D6A1F5821F7}" srcOrd="1" destOrd="0" presId="urn:microsoft.com/office/officeart/2005/8/layout/hList7"/>
    <dgm:cxn modelId="{5120A236-EE20-446D-9F63-58FA5A108487}" type="presParOf" srcId="{7D6D1495-DF18-4A4C-BA79-301636DDAFA7}" destId="{AD59CA78-5459-477F-9FC3-B4BDD7A274A6}" srcOrd="2" destOrd="0" presId="urn:microsoft.com/office/officeart/2005/8/layout/hList7"/>
    <dgm:cxn modelId="{3FC3E2B8-84B7-49FA-9539-FFB0AAAF5EBB}" type="presParOf" srcId="{7D6D1495-DF18-4A4C-BA79-301636DDAFA7}" destId="{7DF3988C-F01F-49C5-B112-87D3D2934C7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6D2AF-FCCE-4178-A72D-ED32508CFBC7}">
      <dsp:nvSpPr>
        <dsp:cNvPr id="0" name=""/>
        <dsp:cNvSpPr/>
      </dsp:nvSpPr>
      <dsp:spPr>
        <a:xfrm>
          <a:off x="0" y="0"/>
          <a:ext cx="8687213" cy="772462"/>
        </a:xfrm>
        <a:prstGeom prst="roundRect">
          <a:avLst>
            <a:gd name="adj" fmla="val 10000"/>
          </a:avLst>
        </a:prstGeom>
        <a:solidFill>
          <a:srgbClr val="5B9BD5">
            <a:lumMod val="60000"/>
            <a:lumOff val="4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pt-BR" sz="2400" b="1" kern="1200" dirty="0">
              <a:ln>
                <a:noFill/>
              </a:ln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TESTAGEM DA GESTANTE</a:t>
          </a:r>
          <a:endParaRPr lang="pt-BR" sz="2400" b="1" kern="1200" dirty="0">
            <a:ln>
              <a:noFill/>
            </a:ln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2625" y="22625"/>
        <a:ext cx="8641963" cy="727212"/>
      </dsp:txXfrm>
    </dsp:sp>
    <dsp:sp modelId="{47ABA52A-5730-49D6-BB4F-3ECA036AB2B7}">
      <dsp:nvSpPr>
        <dsp:cNvPr id="0" name=""/>
        <dsp:cNvSpPr/>
      </dsp:nvSpPr>
      <dsp:spPr>
        <a:xfrm>
          <a:off x="13460" y="914312"/>
          <a:ext cx="3371031" cy="77246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n>
                <a:noFill/>
              </a:ln>
              <a:solidFill>
                <a:sysClr val="window" lastClr="FFFFFF"/>
              </a:solidFill>
              <a:latin typeface="Calibri"/>
              <a:ea typeface="+mn-ea"/>
              <a:cs typeface="Arial" pitchFamily="-110" charset="0"/>
            </a:rPr>
            <a:t> Pré-natal</a:t>
          </a:r>
          <a:endParaRPr lang="pt-BR" sz="2800" kern="1200" dirty="0">
            <a:ln>
              <a:noFill/>
            </a:ln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085" y="936937"/>
        <a:ext cx="3325781" cy="727212"/>
      </dsp:txXfrm>
    </dsp:sp>
    <dsp:sp modelId="{C2901A78-9A00-4A0F-84E7-C10CF769131F}">
      <dsp:nvSpPr>
        <dsp:cNvPr id="0" name=""/>
        <dsp:cNvSpPr/>
      </dsp:nvSpPr>
      <dsp:spPr>
        <a:xfrm>
          <a:off x="13460" y="1827084"/>
          <a:ext cx="1650848" cy="772462"/>
        </a:xfrm>
        <a:prstGeom prst="roundRect">
          <a:avLst>
            <a:gd name="adj" fmla="val 10000"/>
          </a:avLst>
        </a:prstGeom>
        <a:solidFill>
          <a:srgbClr val="70AD47">
            <a:lumMod val="40000"/>
            <a:lumOff val="60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>
              <a:ln>
                <a:noFill/>
              </a:ln>
              <a:solidFill>
                <a:sysClr val="windowText" lastClr="000000"/>
              </a:solidFill>
              <a:latin typeface="Calibri"/>
              <a:ea typeface="+mn-ea"/>
              <a:cs typeface="Arial" pitchFamily="-110" charset="0"/>
            </a:rPr>
            <a:t>1ª consulta do pré-natal</a:t>
          </a:r>
          <a:endParaRPr lang="pt-BR" sz="1600" kern="1200" dirty="0">
            <a:ln>
              <a:noFill/>
            </a:ln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6085" y="1849709"/>
        <a:ext cx="1605598" cy="727212"/>
      </dsp:txXfrm>
    </dsp:sp>
    <dsp:sp modelId="{95A9C3A4-11CE-4F68-9B1F-B08FE4029AED}">
      <dsp:nvSpPr>
        <dsp:cNvPr id="0" name=""/>
        <dsp:cNvSpPr/>
      </dsp:nvSpPr>
      <dsp:spPr>
        <a:xfrm>
          <a:off x="1733644" y="1827084"/>
          <a:ext cx="1650848" cy="772462"/>
        </a:xfrm>
        <a:prstGeom prst="roundRect">
          <a:avLst>
            <a:gd name="adj" fmla="val 10000"/>
          </a:avLst>
        </a:prstGeom>
        <a:solidFill>
          <a:srgbClr val="70AD47">
            <a:lumMod val="40000"/>
            <a:lumOff val="60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n>
                <a:noFill/>
              </a:ln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3º trimestre de gestação (28ª semana)</a:t>
          </a:r>
        </a:p>
      </dsp:txBody>
      <dsp:txXfrm>
        <a:off x="1756269" y="1849709"/>
        <a:ext cx="1605598" cy="727212"/>
      </dsp:txXfrm>
    </dsp:sp>
    <dsp:sp modelId="{3E429A5E-6AB4-4F40-9571-E9D0926173A4}">
      <dsp:nvSpPr>
        <dsp:cNvPr id="0" name=""/>
        <dsp:cNvSpPr/>
      </dsp:nvSpPr>
      <dsp:spPr>
        <a:xfrm>
          <a:off x="3523163" y="914312"/>
          <a:ext cx="3371031" cy="77246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7800" lvl="0" indent="-17780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altLang="pt-BR" sz="2400" b="1" kern="1200" dirty="0" err="1">
              <a:ln>
                <a:noFill/>
              </a:ln>
              <a:solidFill>
                <a:sysClr val="window" lastClr="FFFFFF"/>
              </a:solidFill>
              <a:latin typeface="Calibri"/>
              <a:ea typeface="+mn-ea"/>
              <a:cs typeface="Arial" pitchFamily="34" charset="0"/>
            </a:rPr>
            <a:t>Maternidade</a:t>
          </a:r>
          <a:endParaRPr lang="pt-BR" sz="2400" kern="1200" dirty="0">
            <a:ln>
              <a:noFill/>
            </a:ln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545788" y="936937"/>
        <a:ext cx="3325781" cy="727212"/>
      </dsp:txXfrm>
    </dsp:sp>
    <dsp:sp modelId="{9BA1442E-B1CA-4763-A182-16FDEAC8430B}">
      <dsp:nvSpPr>
        <dsp:cNvPr id="0" name=""/>
        <dsp:cNvSpPr/>
      </dsp:nvSpPr>
      <dsp:spPr>
        <a:xfrm>
          <a:off x="3523163" y="1827084"/>
          <a:ext cx="1650848" cy="772462"/>
        </a:xfrm>
        <a:prstGeom prst="roundRect">
          <a:avLst>
            <a:gd name="adj" fmla="val 10000"/>
          </a:avLst>
        </a:prstGeom>
        <a:solidFill>
          <a:srgbClr val="70AD47">
            <a:lumMod val="40000"/>
            <a:lumOff val="60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n>
                <a:noFill/>
              </a:ln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ln>
                <a:noFill/>
              </a:ln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Parto</a:t>
          </a:r>
          <a:endParaRPr lang="pt-BR" sz="1800" b="1" kern="1200" dirty="0">
            <a:ln>
              <a:noFill/>
            </a:ln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545788" y="1849709"/>
        <a:ext cx="1605598" cy="727212"/>
      </dsp:txXfrm>
    </dsp:sp>
    <dsp:sp modelId="{0B303901-AD42-42AB-A3C8-75753588B53F}">
      <dsp:nvSpPr>
        <dsp:cNvPr id="0" name=""/>
        <dsp:cNvSpPr/>
      </dsp:nvSpPr>
      <dsp:spPr>
        <a:xfrm>
          <a:off x="5243347" y="1827084"/>
          <a:ext cx="1650848" cy="772462"/>
        </a:xfrm>
        <a:prstGeom prst="roundRect">
          <a:avLst>
            <a:gd name="adj" fmla="val 10000"/>
          </a:avLst>
        </a:prstGeom>
        <a:solidFill>
          <a:srgbClr val="70AD47">
            <a:lumMod val="40000"/>
            <a:lumOff val="60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n>
                <a:noFill/>
              </a:ln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ln>
                <a:noFill/>
              </a:ln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Aborto</a:t>
          </a:r>
          <a:r>
            <a:rPr lang="en-US" sz="2000" b="1" kern="1200" dirty="0">
              <a:ln>
                <a:noFill/>
              </a:ln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/ </a:t>
          </a:r>
          <a:r>
            <a:rPr lang="en-US" sz="2000" b="1" kern="1200" dirty="0" err="1">
              <a:ln>
                <a:noFill/>
              </a:ln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natimorto</a:t>
          </a:r>
          <a:endParaRPr lang="pt-BR" sz="1800" b="1" kern="1200" dirty="0">
            <a:ln>
              <a:noFill/>
            </a:ln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265972" y="1849709"/>
        <a:ext cx="1605598" cy="727212"/>
      </dsp:txXfrm>
    </dsp:sp>
    <dsp:sp modelId="{BFA11885-6A28-47E6-A691-8595D3545A4B}">
      <dsp:nvSpPr>
        <dsp:cNvPr id="0" name=""/>
        <dsp:cNvSpPr/>
      </dsp:nvSpPr>
      <dsp:spPr>
        <a:xfrm>
          <a:off x="7032867" y="914312"/>
          <a:ext cx="1650848" cy="176550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2000" b="1" kern="1200" dirty="0">
              <a:ln>
                <a:noFill/>
              </a:ln>
              <a:solidFill>
                <a:sysClr val="window" lastClr="FFFFFF"/>
              </a:solidFill>
              <a:latin typeface="Calibri"/>
              <a:ea typeface="+mn-ea"/>
              <a:cs typeface="Arial" pitchFamily="34" charset="0"/>
            </a:rPr>
            <a:t>História de exposição de risco/ violência sexual</a:t>
          </a:r>
        </a:p>
      </dsp:txBody>
      <dsp:txXfrm>
        <a:off x="7081219" y="962664"/>
        <a:ext cx="1554144" cy="16688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EAAC0-BBF3-44E3-9A01-8ED2757181F7}">
      <dsp:nvSpPr>
        <dsp:cNvPr id="0" name=""/>
        <dsp:cNvSpPr/>
      </dsp:nvSpPr>
      <dsp:spPr>
        <a:xfrm>
          <a:off x="2569" y="0"/>
          <a:ext cx="2693281" cy="4273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Todos os casos de HIV/Aids em menores de 5 anos;</a:t>
          </a:r>
        </a:p>
      </dsp:txBody>
      <dsp:txXfrm>
        <a:off x="2569" y="1709326"/>
        <a:ext cx="2693281" cy="1709326"/>
      </dsp:txXfrm>
    </dsp:sp>
    <dsp:sp modelId="{37202D1B-317A-4E46-92C0-3BEB31F397BC}">
      <dsp:nvSpPr>
        <dsp:cNvPr id="0" name=""/>
        <dsp:cNvSpPr/>
      </dsp:nvSpPr>
      <dsp:spPr>
        <a:xfrm>
          <a:off x="637702" y="256399"/>
          <a:ext cx="1423014" cy="142301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D0743-65B0-4B71-86A5-FD6C6D52EEFB}">
      <dsp:nvSpPr>
        <dsp:cNvPr id="0" name=""/>
        <dsp:cNvSpPr/>
      </dsp:nvSpPr>
      <dsp:spPr>
        <a:xfrm>
          <a:off x="2776649" y="0"/>
          <a:ext cx="2693281" cy="4273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Todos os casos de aborto, natimorto, óbitos por sífilis;</a:t>
          </a:r>
        </a:p>
      </dsp:txBody>
      <dsp:txXfrm>
        <a:off x="2776649" y="1709326"/>
        <a:ext cx="2693281" cy="1709326"/>
      </dsp:txXfrm>
    </dsp:sp>
    <dsp:sp modelId="{96BF1502-A3B2-4CAE-8449-D0963E3D1C8A}">
      <dsp:nvSpPr>
        <dsp:cNvPr id="0" name=""/>
        <dsp:cNvSpPr/>
      </dsp:nvSpPr>
      <dsp:spPr>
        <a:xfrm>
          <a:off x="3411782" y="256399"/>
          <a:ext cx="1423014" cy="142301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E4E80-D30C-4DAD-9149-92D178223E0C}">
      <dsp:nvSpPr>
        <dsp:cNvPr id="0" name=""/>
        <dsp:cNvSpPr/>
      </dsp:nvSpPr>
      <dsp:spPr>
        <a:xfrm>
          <a:off x="5550728" y="0"/>
          <a:ext cx="2693281" cy="4273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Casos de Sífilis Congênita Precoce ≤ a 2 anos;</a:t>
          </a:r>
        </a:p>
      </dsp:txBody>
      <dsp:txXfrm>
        <a:off x="5550728" y="1709326"/>
        <a:ext cx="2693281" cy="1709326"/>
      </dsp:txXfrm>
    </dsp:sp>
    <dsp:sp modelId="{A75FAC2B-CEFC-4CE2-BB60-3A6F3EDC6C97}">
      <dsp:nvSpPr>
        <dsp:cNvPr id="0" name=""/>
        <dsp:cNvSpPr/>
      </dsp:nvSpPr>
      <dsp:spPr>
        <a:xfrm>
          <a:off x="6185862" y="256399"/>
          <a:ext cx="1423014" cy="142301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DB62C-A0EA-43DD-9EFF-3BD8D9DFCC9E}">
      <dsp:nvSpPr>
        <dsp:cNvPr id="0" name=""/>
        <dsp:cNvSpPr/>
      </dsp:nvSpPr>
      <dsp:spPr>
        <a:xfrm>
          <a:off x="8324808" y="0"/>
          <a:ext cx="2693281" cy="4273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Todos os casos de Hepatite B e C diagnosticados com dois anos de idade ou menos;</a:t>
          </a:r>
        </a:p>
      </dsp:txBody>
      <dsp:txXfrm>
        <a:off x="8324808" y="1709326"/>
        <a:ext cx="2693281" cy="1709326"/>
      </dsp:txXfrm>
    </dsp:sp>
    <dsp:sp modelId="{7DF3988C-F01F-49C5-B112-87D3D2934C72}">
      <dsp:nvSpPr>
        <dsp:cNvPr id="0" name=""/>
        <dsp:cNvSpPr/>
      </dsp:nvSpPr>
      <dsp:spPr>
        <a:xfrm>
          <a:off x="8959941" y="256399"/>
          <a:ext cx="1423014" cy="142301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DEB6B-67AF-4D20-8578-A57FA8C71813}">
      <dsp:nvSpPr>
        <dsp:cNvPr id="0" name=""/>
        <dsp:cNvSpPr/>
      </dsp:nvSpPr>
      <dsp:spPr>
        <a:xfrm>
          <a:off x="438697" y="3632319"/>
          <a:ext cx="10139006" cy="640997"/>
        </a:xfrm>
        <a:prstGeom prst="leftRight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E0328-FB5D-4BE3-B395-A84BAA39AB89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C4B8A-78DA-4D5C-A279-E4BE6F2516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015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>
            <a:extLst>
              <a:ext uri="{FF2B5EF4-FFF2-40B4-BE49-F238E27FC236}">
                <a16:creationId xmlns:a16="http://schemas.microsoft.com/office/drawing/2014/main" id="{B4563258-F6DC-4F7C-BD56-D6BDF60011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243" name="Espaço Reservado para Anotações 2">
            <a:extLst>
              <a:ext uri="{FF2B5EF4-FFF2-40B4-BE49-F238E27FC236}">
                <a16:creationId xmlns:a16="http://schemas.microsoft.com/office/drawing/2014/main" id="{2FD10515-7A44-4931-92F9-093D94162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10244" name="Espaço Reservado para Número de Slide 3">
            <a:extLst>
              <a:ext uri="{FF2B5EF4-FFF2-40B4-BE49-F238E27FC236}">
                <a16:creationId xmlns:a16="http://schemas.microsoft.com/office/drawing/2014/main" id="{20F3B964-02B4-429F-8461-4A75D179628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8AFC5715-FB99-47CA-B72B-8615F5DA24C0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40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>
            <a:extLst>
              <a:ext uri="{FF2B5EF4-FFF2-40B4-BE49-F238E27FC236}">
                <a16:creationId xmlns:a16="http://schemas.microsoft.com/office/drawing/2014/main" id="{86A60B14-2FEA-45FD-9762-613DDF618C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291" name="Espaço Reservado para Anotações 2">
            <a:extLst>
              <a:ext uri="{FF2B5EF4-FFF2-40B4-BE49-F238E27FC236}">
                <a16:creationId xmlns:a16="http://schemas.microsoft.com/office/drawing/2014/main" id="{A308374A-308C-4F44-BF02-97A5FABB1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12292" name="Espaço Reservado para Número de Slide 3">
            <a:extLst>
              <a:ext uri="{FF2B5EF4-FFF2-40B4-BE49-F238E27FC236}">
                <a16:creationId xmlns:a16="http://schemas.microsoft.com/office/drawing/2014/main" id="{F996432B-1023-4006-84B3-B8EE0441E5F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68F64CA8-7759-441B-9FB0-F4512AEADB33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198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>
            <a:extLst>
              <a:ext uri="{FF2B5EF4-FFF2-40B4-BE49-F238E27FC236}">
                <a16:creationId xmlns:a16="http://schemas.microsoft.com/office/drawing/2014/main" id="{13871103-B6A2-4BD8-89B0-EDB08F0A40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339" name="Espaço Reservado para Anotações 2">
            <a:extLst>
              <a:ext uri="{FF2B5EF4-FFF2-40B4-BE49-F238E27FC236}">
                <a16:creationId xmlns:a16="http://schemas.microsoft.com/office/drawing/2014/main" id="{9B5DA66C-9A6F-404A-B462-E9222B674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14340" name="Espaço Reservado para Número de Slide 3">
            <a:extLst>
              <a:ext uri="{FF2B5EF4-FFF2-40B4-BE49-F238E27FC236}">
                <a16:creationId xmlns:a16="http://schemas.microsoft.com/office/drawing/2014/main" id="{EFA2F425-9AFC-415F-B488-487B8C23D73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9E524AE6-9F9D-4D0A-80C1-780AD4ECA745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531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>
            <a:extLst>
              <a:ext uri="{FF2B5EF4-FFF2-40B4-BE49-F238E27FC236}">
                <a16:creationId xmlns:a16="http://schemas.microsoft.com/office/drawing/2014/main" id="{15F76718-1A2A-469F-B1D9-9B44784E51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Espaço Reservado para Anotações 2">
            <a:extLst>
              <a:ext uri="{FF2B5EF4-FFF2-40B4-BE49-F238E27FC236}">
                <a16:creationId xmlns:a16="http://schemas.microsoft.com/office/drawing/2014/main" id="{24FC5733-2A86-4117-BE1C-E5E9B4605D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16388" name="Espaço Reservado para Número de Slide 3">
            <a:extLst>
              <a:ext uri="{FF2B5EF4-FFF2-40B4-BE49-F238E27FC236}">
                <a16:creationId xmlns:a16="http://schemas.microsoft.com/office/drawing/2014/main" id="{B67EF382-1B3A-4CC5-A38E-558B013AF18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16904C2-5C32-45E4-9546-B0AB4D548AF2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604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339C31F0-D3C4-4629-959F-B46E874D39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44308DBC-E435-41C3-9669-883646DD31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21508" name="Espaço Reservado para Número de Slide 3">
            <a:extLst>
              <a:ext uri="{FF2B5EF4-FFF2-40B4-BE49-F238E27FC236}">
                <a16:creationId xmlns:a16="http://schemas.microsoft.com/office/drawing/2014/main" id="{27C25654-AC56-4BC4-BB80-77B538B3F26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4056AE53-69B8-4E45-A872-F08B33011F7E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81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>
            <a:extLst>
              <a:ext uri="{FF2B5EF4-FFF2-40B4-BE49-F238E27FC236}">
                <a16:creationId xmlns:a16="http://schemas.microsoft.com/office/drawing/2014/main" id="{1085FB61-4352-4153-9B8A-C8340171C9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627" name="Espaço Reservado para Anotações 2">
            <a:extLst>
              <a:ext uri="{FF2B5EF4-FFF2-40B4-BE49-F238E27FC236}">
                <a16:creationId xmlns:a16="http://schemas.microsoft.com/office/drawing/2014/main" id="{E7932CAA-D320-4CEF-8632-763C4AB776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26628" name="Espaço Reservado para Número de Slide 3">
            <a:extLst>
              <a:ext uri="{FF2B5EF4-FFF2-40B4-BE49-F238E27FC236}">
                <a16:creationId xmlns:a16="http://schemas.microsoft.com/office/drawing/2014/main" id="{CF916B4F-EF88-474B-9CAE-C860A73DCE4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D2183F4F-5792-4D49-A785-DB926BA5F331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23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>
            <a:extLst>
              <a:ext uri="{FF2B5EF4-FFF2-40B4-BE49-F238E27FC236}">
                <a16:creationId xmlns:a16="http://schemas.microsoft.com/office/drawing/2014/main" id="{3B512894-B416-45D0-8E35-85E210E6C8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Espaço Reservado para Anotações 2">
            <a:extLst>
              <a:ext uri="{FF2B5EF4-FFF2-40B4-BE49-F238E27FC236}">
                <a16:creationId xmlns:a16="http://schemas.microsoft.com/office/drawing/2014/main" id="{49167E50-798A-483C-909F-3C78572B9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29700" name="Espaço Reservado para Número de Slide 3">
            <a:extLst>
              <a:ext uri="{FF2B5EF4-FFF2-40B4-BE49-F238E27FC236}">
                <a16:creationId xmlns:a16="http://schemas.microsoft.com/office/drawing/2014/main" id="{A4D41941-1A11-4968-864B-22BF00D876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43BEEEB4-ABE7-4765-8B12-6AD30FF977FD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17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4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36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37456" y="224294"/>
            <a:ext cx="9720943" cy="89714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20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 DO SLIDE EM ATÉ DUAS LINHAS, MAIÚSCULA, FONTE CALIBRE OU VERDANA, TAMANHO 20PTS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37458" y="1458686"/>
            <a:ext cx="11506200" cy="44087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457239" indent="0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914477" indent="0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1371716" indent="0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1828955" indent="0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37624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m uma imag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2"/>
          <p:cNvSpPr>
            <a:spLocks noGrp="1"/>
          </p:cNvSpPr>
          <p:nvPr>
            <p:ph type="pic" idx="10"/>
          </p:nvPr>
        </p:nvSpPr>
        <p:spPr>
          <a:xfrm>
            <a:off x="337458" y="1276872"/>
            <a:ext cx="7547182" cy="393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457239" indent="0">
              <a:buNone/>
              <a:defRPr sz="2800"/>
            </a:lvl2pPr>
            <a:lvl3pPr marL="914477" indent="0">
              <a:buNone/>
              <a:defRPr sz="2400"/>
            </a:lvl3pPr>
            <a:lvl4pPr marL="1371716" indent="0">
              <a:buNone/>
              <a:defRPr sz="2000"/>
            </a:lvl4pPr>
            <a:lvl5pPr marL="1828955" indent="0">
              <a:buNone/>
              <a:defRPr sz="2000"/>
            </a:lvl5pPr>
            <a:lvl6pPr marL="2286193" indent="0">
              <a:buNone/>
              <a:defRPr sz="2000"/>
            </a:lvl6pPr>
            <a:lvl7pPr marL="2743432" indent="0">
              <a:buNone/>
              <a:defRPr sz="2000"/>
            </a:lvl7pPr>
            <a:lvl8pPr marL="3200670" indent="0">
              <a:buNone/>
              <a:defRPr sz="2000"/>
            </a:lvl8pPr>
            <a:lvl9pPr marL="3657909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337458" y="5338120"/>
            <a:ext cx="7547182" cy="665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  <a:lvl2pPr marL="457239" indent="0">
              <a:buNone/>
              <a:defRPr sz="1400"/>
            </a:lvl2pPr>
            <a:lvl3pPr marL="914477" indent="0">
              <a:buNone/>
              <a:defRPr sz="1200"/>
            </a:lvl3pPr>
            <a:lvl4pPr marL="1371716" indent="0">
              <a:buNone/>
              <a:defRPr sz="1000"/>
            </a:lvl4pPr>
            <a:lvl5pPr marL="1828955" indent="0">
              <a:buNone/>
              <a:defRPr sz="1000"/>
            </a:lvl5pPr>
            <a:lvl6pPr marL="2286193" indent="0">
              <a:buNone/>
              <a:defRPr sz="1000"/>
            </a:lvl6pPr>
            <a:lvl7pPr marL="2743432" indent="0">
              <a:buNone/>
              <a:defRPr sz="1000"/>
            </a:lvl7pPr>
            <a:lvl8pPr marL="3200670" indent="0">
              <a:buNone/>
              <a:defRPr sz="1000"/>
            </a:lvl8pPr>
            <a:lvl9pPr marL="3657909" indent="0">
              <a:buNone/>
              <a:defRPr sz="1000"/>
            </a:lvl9pPr>
          </a:lstStyle>
          <a:p>
            <a:pPr lvl="0"/>
            <a:r>
              <a:rPr lang="pt-BR" dirty="0"/>
              <a:t>Espaço para legenda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half" idx="11" hasCustomPrompt="1"/>
          </p:nvPr>
        </p:nvSpPr>
        <p:spPr>
          <a:xfrm>
            <a:off x="8227360" y="1276872"/>
            <a:ext cx="3633859" cy="47271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457239" indent="0">
              <a:buNone/>
              <a:defRPr sz="1800">
                <a:latin typeface="+mn-lt"/>
              </a:defRPr>
            </a:lvl2pPr>
            <a:lvl3pPr marL="914477" indent="0">
              <a:buNone/>
              <a:defRPr sz="1600">
                <a:latin typeface="+mn-lt"/>
              </a:defRPr>
            </a:lvl3pPr>
            <a:lvl4pPr marL="1371716" indent="0">
              <a:buNone/>
              <a:defRPr sz="1400">
                <a:latin typeface="+mn-lt"/>
              </a:defRPr>
            </a:lvl4pPr>
            <a:lvl5pPr marL="1828955" indent="0">
              <a:buNone/>
              <a:defRPr sz="1400">
                <a:latin typeface="+mn-lt"/>
              </a:defRPr>
            </a:lvl5pPr>
            <a:lvl6pPr marL="2286193" indent="0">
              <a:buNone/>
              <a:defRPr sz="1000"/>
            </a:lvl6pPr>
            <a:lvl7pPr marL="2743432" indent="0">
              <a:buNone/>
              <a:defRPr sz="1000"/>
            </a:lvl7pPr>
            <a:lvl8pPr marL="3200670" indent="0">
              <a:buNone/>
              <a:defRPr sz="1000"/>
            </a:lvl8pPr>
            <a:lvl9pPr marL="3657909" indent="0">
              <a:buNone/>
              <a:defRPr sz="10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Título 1"/>
          <p:cNvSpPr>
            <a:spLocks noGrp="1"/>
          </p:cNvSpPr>
          <p:nvPr>
            <p:ph type="title" hasCustomPrompt="1"/>
          </p:nvPr>
        </p:nvSpPr>
        <p:spPr>
          <a:xfrm>
            <a:off x="337458" y="231874"/>
            <a:ext cx="11490692" cy="93804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i="0" baseline="0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pt-BR" dirty="0"/>
              <a:t>TÍTULO MESTRE DO SLIDE EM ATÉ DUAS LINHAS, MAIÚSCULA, FONTE CALIBRE OU VERDANA, TAMANHO 20PTS</a:t>
            </a:r>
          </a:p>
        </p:txBody>
      </p:sp>
    </p:spTree>
    <p:extLst>
      <p:ext uri="{BB962C8B-B14F-4D97-AF65-F5344CB8AC3E}">
        <p14:creationId xmlns:p14="http://schemas.microsoft.com/office/powerpoint/2010/main" val="230789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m 2 image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2"/>
          <p:cNvSpPr>
            <a:spLocks noGrp="1"/>
          </p:cNvSpPr>
          <p:nvPr>
            <p:ph type="pic" idx="10" hasCustomPrompt="1"/>
          </p:nvPr>
        </p:nvSpPr>
        <p:spPr>
          <a:xfrm>
            <a:off x="337457" y="1408882"/>
            <a:ext cx="5462047" cy="28495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457239" indent="0">
              <a:buNone/>
              <a:defRPr sz="2800"/>
            </a:lvl2pPr>
            <a:lvl3pPr marL="914477" indent="0">
              <a:buNone/>
              <a:defRPr sz="2400"/>
            </a:lvl3pPr>
            <a:lvl4pPr marL="1371716" indent="0">
              <a:buNone/>
              <a:defRPr sz="2000"/>
            </a:lvl4pPr>
            <a:lvl5pPr marL="1828955" indent="0">
              <a:buNone/>
              <a:defRPr sz="2000"/>
            </a:lvl5pPr>
            <a:lvl6pPr marL="2286193" indent="0">
              <a:buNone/>
              <a:defRPr sz="2000"/>
            </a:lvl6pPr>
            <a:lvl7pPr marL="2743432" indent="0">
              <a:buNone/>
              <a:defRPr sz="2000"/>
            </a:lvl7pPr>
            <a:lvl8pPr marL="3200670" indent="0">
              <a:buNone/>
              <a:defRPr sz="2000"/>
            </a:lvl8pPr>
            <a:lvl9pPr marL="3657909" indent="0">
              <a:buNone/>
              <a:defRPr sz="2000"/>
            </a:lvl9pPr>
          </a:lstStyle>
          <a:p>
            <a:r>
              <a:rPr lang="pt-BR" dirty="0"/>
              <a:t>Imagem 1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366101" y="4374383"/>
            <a:ext cx="5462047" cy="384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  <a:lvl2pPr marL="457239" indent="0">
              <a:buNone/>
              <a:defRPr sz="1400"/>
            </a:lvl2pPr>
            <a:lvl3pPr marL="914477" indent="0">
              <a:buNone/>
              <a:defRPr sz="1200"/>
            </a:lvl3pPr>
            <a:lvl4pPr marL="1371716" indent="0">
              <a:buNone/>
              <a:defRPr sz="1000"/>
            </a:lvl4pPr>
            <a:lvl5pPr marL="1828955" indent="0">
              <a:buNone/>
              <a:defRPr sz="1000"/>
            </a:lvl5pPr>
            <a:lvl6pPr marL="2286193" indent="0">
              <a:buNone/>
              <a:defRPr sz="1000"/>
            </a:lvl6pPr>
            <a:lvl7pPr marL="2743432" indent="0">
              <a:buNone/>
              <a:defRPr sz="1000"/>
            </a:lvl7pPr>
            <a:lvl8pPr marL="3200670" indent="0">
              <a:buNone/>
              <a:defRPr sz="1000"/>
            </a:lvl8pPr>
            <a:lvl9pPr marL="3657909" indent="0">
              <a:buNone/>
              <a:defRPr sz="1000"/>
            </a:lvl9pPr>
          </a:lstStyle>
          <a:p>
            <a:pPr lvl="0"/>
            <a:r>
              <a:rPr lang="pt-BR" dirty="0"/>
              <a:t>Espaço para legenda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337458" y="231874"/>
            <a:ext cx="11490692" cy="93804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i="0" baseline="0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pt-BR" dirty="0"/>
              <a:t>TÍTULO MESTRE DO SLIDE EM ATÉ DUAS LINHAS, MAIÚSCULA, FONTE CALIBRE OU VERDANA, TAMANHO 20PTS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half" idx="11" hasCustomPrompt="1"/>
          </p:nvPr>
        </p:nvSpPr>
        <p:spPr>
          <a:xfrm>
            <a:off x="337462" y="4858002"/>
            <a:ext cx="11490689" cy="1169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457239" indent="0">
              <a:buNone/>
              <a:defRPr sz="1800">
                <a:latin typeface="+mn-lt"/>
              </a:defRPr>
            </a:lvl2pPr>
            <a:lvl3pPr marL="914477" indent="0">
              <a:buNone/>
              <a:defRPr sz="1600">
                <a:latin typeface="+mn-lt"/>
              </a:defRPr>
            </a:lvl3pPr>
            <a:lvl4pPr marL="1371716" indent="0">
              <a:buNone/>
              <a:defRPr sz="1400">
                <a:latin typeface="+mn-lt"/>
              </a:defRPr>
            </a:lvl4pPr>
            <a:lvl5pPr marL="1828955" indent="0">
              <a:buNone/>
              <a:defRPr sz="1400">
                <a:latin typeface="+mn-lt"/>
              </a:defRPr>
            </a:lvl5pPr>
            <a:lvl6pPr marL="2286193" indent="0">
              <a:buNone/>
              <a:defRPr sz="1000"/>
            </a:lvl6pPr>
            <a:lvl7pPr marL="2743432" indent="0">
              <a:buNone/>
              <a:defRPr sz="1000"/>
            </a:lvl7pPr>
            <a:lvl8pPr marL="3200670" indent="0">
              <a:buNone/>
              <a:defRPr sz="1000"/>
            </a:lvl8pPr>
            <a:lvl9pPr marL="3657909" indent="0">
              <a:buNone/>
              <a:defRPr sz="10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2"/>
          <p:cNvSpPr>
            <a:spLocks noGrp="1"/>
          </p:cNvSpPr>
          <p:nvPr>
            <p:ph type="pic" idx="12" hasCustomPrompt="1"/>
          </p:nvPr>
        </p:nvSpPr>
        <p:spPr>
          <a:xfrm>
            <a:off x="6366101" y="1408882"/>
            <a:ext cx="5462047" cy="28495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457239" indent="0">
              <a:buNone/>
              <a:defRPr sz="2800"/>
            </a:lvl2pPr>
            <a:lvl3pPr marL="914477" indent="0">
              <a:buNone/>
              <a:defRPr sz="2400"/>
            </a:lvl3pPr>
            <a:lvl4pPr marL="1371716" indent="0">
              <a:buNone/>
              <a:defRPr sz="2000"/>
            </a:lvl4pPr>
            <a:lvl5pPr marL="1828955" indent="0">
              <a:buNone/>
              <a:defRPr sz="2000"/>
            </a:lvl5pPr>
            <a:lvl6pPr marL="2286193" indent="0">
              <a:buNone/>
              <a:defRPr sz="2000"/>
            </a:lvl6pPr>
            <a:lvl7pPr marL="2743432" indent="0">
              <a:buNone/>
              <a:defRPr sz="2000"/>
            </a:lvl7pPr>
            <a:lvl8pPr marL="3200670" indent="0">
              <a:buNone/>
              <a:defRPr sz="2000"/>
            </a:lvl8pPr>
            <a:lvl9pPr marL="3657909" indent="0">
              <a:buNone/>
              <a:defRPr sz="2000"/>
            </a:lvl9pPr>
          </a:lstStyle>
          <a:p>
            <a:r>
              <a:rPr lang="pt-BR" dirty="0"/>
              <a:t>Imagem 2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half" idx="13" hasCustomPrompt="1"/>
          </p:nvPr>
        </p:nvSpPr>
        <p:spPr>
          <a:xfrm>
            <a:off x="319684" y="4357131"/>
            <a:ext cx="5533765" cy="384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  <a:lvl2pPr marL="457239" indent="0">
              <a:buNone/>
              <a:defRPr sz="1400"/>
            </a:lvl2pPr>
            <a:lvl3pPr marL="914477" indent="0">
              <a:buNone/>
              <a:defRPr sz="1200"/>
            </a:lvl3pPr>
            <a:lvl4pPr marL="1371716" indent="0">
              <a:buNone/>
              <a:defRPr sz="1000"/>
            </a:lvl4pPr>
            <a:lvl5pPr marL="1828955" indent="0">
              <a:buNone/>
              <a:defRPr sz="1000"/>
            </a:lvl5pPr>
            <a:lvl6pPr marL="2286193" indent="0">
              <a:buNone/>
              <a:defRPr sz="1000"/>
            </a:lvl6pPr>
            <a:lvl7pPr marL="2743432" indent="0">
              <a:buNone/>
              <a:defRPr sz="1000"/>
            </a:lvl7pPr>
            <a:lvl8pPr marL="3200670" indent="0">
              <a:buNone/>
              <a:defRPr sz="1000"/>
            </a:lvl8pPr>
            <a:lvl9pPr marL="3657909" indent="0">
              <a:buNone/>
              <a:defRPr sz="1000"/>
            </a:lvl9pPr>
          </a:lstStyle>
          <a:p>
            <a:pPr lvl="0"/>
            <a:r>
              <a:rPr lang="pt-BR" dirty="0"/>
              <a:t>Espaço para legenda</a:t>
            </a:r>
          </a:p>
        </p:txBody>
      </p:sp>
    </p:spTree>
    <p:extLst>
      <p:ext uri="{BB962C8B-B14F-4D97-AF65-F5344CB8AC3E}">
        <p14:creationId xmlns:p14="http://schemas.microsoft.com/office/powerpoint/2010/main" val="3374715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ndo do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442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9584D5-FE06-4FAD-AE1A-596FE89C835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58A7C3-95CC-48B0-BC30-24DD1E08C7E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FC97DC-039F-4032-9115-54751BEFA26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BD942-37BB-477A-9EEC-8EB1F338C9A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763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3920" y="2131127"/>
            <a:ext cx="10364160" cy="146874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9761" y="3885945"/>
            <a:ext cx="8534400" cy="175289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7126D3-E1F2-4818-9BE3-CF544931A5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42F312-FA25-405D-8686-8795E2570ED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BB8E6A-BD0D-4A3B-8B79-AC4F34AF932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087DF-3D37-460B-A18A-7BCD8CA5972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968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8641" y="1605067"/>
            <a:ext cx="5270400" cy="39761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63361" y="1605067"/>
            <a:ext cx="5270400" cy="39761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FD24426-1F5A-4AFD-961A-6224F76EAF9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22378EC-8C76-498D-B8CA-1C358ED8334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93309F6-C93C-491C-9BB4-4D0108DFE4E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32195-BC60-48F1-842D-A8C4A60CDB9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0961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457" y="145868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marL="457239" lvl="1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dirty="0"/>
              <a:t>Segundo nível</a:t>
            </a:r>
          </a:p>
          <a:p>
            <a:pPr marL="914477" lvl="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dirty="0"/>
              <a:t>Terceiro nível</a:t>
            </a:r>
          </a:p>
          <a:p>
            <a:pPr marL="1371716" lvl="3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dirty="0"/>
              <a:t>Quarto nível</a:t>
            </a:r>
          </a:p>
          <a:p>
            <a:pPr marL="1828955" lvl="4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456" y="225082"/>
            <a:ext cx="9687893" cy="924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TÍTULO MESTRE DO SLIDE EM ATÉ DUAS LINHAS, MAIÚSCULA, FONTE CALIBRE OU VERDANA, TAMANHO 20PTS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2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4" r:id="rId5"/>
    <p:sldLayoutId id="2147483695" r:id="rId6"/>
    <p:sldLayoutId id="2147483696" r:id="rId7"/>
    <p:sldLayoutId id="214748369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lang="pt-BR" sz="2000" kern="1200" smtClean="0">
          <a:solidFill>
            <a:schemeClr val="tx1">
              <a:lumMod val="75000"/>
              <a:lumOff val="25000"/>
            </a:schemeClr>
          </a:solidFill>
          <a:latin typeface="+mn-lt"/>
          <a:ea typeface="Verdana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Verdana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6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Verdana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4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Verdana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Verdana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44124CE-3E5D-4FFD-AFEC-9F353F2F3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161" y="2147282"/>
            <a:ext cx="10033677" cy="707999"/>
          </a:xfrm>
        </p:spPr>
        <p:txBody>
          <a:bodyPr>
            <a:noAutofit/>
          </a:bodyPr>
          <a:lstStyle/>
          <a:p>
            <a:pPr algn="ctr"/>
            <a:r>
              <a:rPr lang="pt-BR" altLang="pt-BR" sz="2800" b="1" dirty="0">
                <a:solidFill>
                  <a:schemeClr val="accent5">
                    <a:lumMod val="75000"/>
                  </a:schemeClr>
                </a:solidFill>
              </a:rPr>
              <a:t>VIGILÂNCIA EPIDEMIOLÓGICA DA TRANSMISSÃO VERTICAL SÍFILIS </a:t>
            </a:r>
            <a:br>
              <a:rPr lang="pt-BR" altLang="pt-BR" sz="2800" b="1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pt-BR" altLang="pt-BR" sz="2800" b="1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pt-BR" altLang="pt-BR" sz="28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pt-BR" altLang="pt-BR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/>
            <a:br>
              <a:rPr lang="pt-BR" altLang="pt-BR" sz="28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pt-BR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95103E2-51C7-4F58-94E7-43399587F98A}"/>
              </a:ext>
            </a:extLst>
          </p:cNvPr>
          <p:cNvSpPr txBox="1"/>
          <p:nvPr/>
        </p:nvSpPr>
        <p:spPr>
          <a:xfrm>
            <a:off x="2402356" y="4433714"/>
            <a:ext cx="700296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accent5">
                    <a:lumMod val="75000"/>
                  </a:schemeClr>
                </a:solidFill>
              </a:rPr>
              <a:t>Carla </a:t>
            </a:r>
            <a:r>
              <a:rPr lang="pt-BR" altLang="pt-BR" sz="2000" b="1" dirty="0" err="1">
                <a:solidFill>
                  <a:schemeClr val="accent5">
                    <a:lumMod val="75000"/>
                  </a:schemeClr>
                </a:solidFill>
              </a:rPr>
              <a:t>Taiana</a:t>
            </a:r>
            <a:r>
              <a:rPr lang="pt-BR" altLang="pt-BR" sz="2000" b="1" dirty="0">
                <a:solidFill>
                  <a:schemeClr val="accent5">
                    <a:lumMod val="75000"/>
                  </a:schemeClr>
                </a:solidFill>
              </a:rPr>
              <a:t> C. </a:t>
            </a:r>
            <a:r>
              <a:rPr lang="pt-BR" altLang="pt-BR" sz="2000" b="1" dirty="0" err="1">
                <a:solidFill>
                  <a:schemeClr val="accent5">
                    <a:lumMod val="75000"/>
                  </a:schemeClr>
                </a:solidFill>
              </a:rPr>
              <a:t>Bressy</a:t>
            </a:r>
            <a:endParaRPr lang="pt-BR" altLang="pt-BR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pt-BR" altLang="pt-BR" sz="1400" dirty="0">
                <a:solidFill>
                  <a:schemeClr val="accent5">
                    <a:lumMod val="75000"/>
                  </a:schemeClr>
                </a:solidFill>
              </a:rPr>
              <a:t>Enfermeira</a:t>
            </a:r>
          </a:p>
          <a:p>
            <a:pPr algn="ctr"/>
            <a:r>
              <a:rPr lang="pt-BR" altLang="pt-BR" sz="1400" dirty="0">
                <a:solidFill>
                  <a:schemeClr val="accent5">
                    <a:lumMod val="75000"/>
                  </a:schemeClr>
                </a:solidFill>
              </a:rPr>
              <a:t>GT IST/Aids e Hepatites Virais</a:t>
            </a:r>
          </a:p>
          <a:p>
            <a:pPr algn="ctr"/>
            <a:r>
              <a:rPr lang="pt-BR" altLang="pt-BR" sz="1400" dirty="0">
                <a:solidFill>
                  <a:schemeClr val="accent5">
                    <a:lumMod val="75000"/>
                  </a:schemeClr>
                </a:solidFill>
              </a:rPr>
              <a:t>Diretoria de Vigilância Epidemiológica</a:t>
            </a:r>
            <a:endParaRPr lang="pt-B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CD42783B-727B-4D1D-BA90-B1BCB40B5E04}"/>
              </a:ext>
            </a:extLst>
          </p:cNvPr>
          <p:cNvCxnSpPr>
            <a:cxnSpLocks/>
          </p:cNvCxnSpPr>
          <p:nvPr/>
        </p:nvCxnSpPr>
        <p:spPr>
          <a:xfrm>
            <a:off x="1190757" y="1962615"/>
            <a:ext cx="981048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F043D40-528E-4495-93B9-D275ECABEE27}"/>
              </a:ext>
            </a:extLst>
          </p:cNvPr>
          <p:cNvCxnSpPr>
            <a:cxnSpLocks/>
          </p:cNvCxnSpPr>
          <p:nvPr/>
        </p:nvCxnSpPr>
        <p:spPr>
          <a:xfrm>
            <a:off x="1190757" y="3040567"/>
            <a:ext cx="981048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E6A1AAD-0EA8-48B2-9BBB-A8E609F9B78F}"/>
              </a:ext>
            </a:extLst>
          </p:cNvPr>
          <p:cNvSpPr txBox="1"/>
          <p:nvPr/>
        </p:nvSpPr>
        <p:spPr>
          <a:xfrm>
            <a:off x="5091659" y="5664820"/>
            <a:ext cx="1624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Setembro/2019</a:t>
            </a:r>
          </a:p>
        </p:txBody>
      </p:sp>
    </p:spTree>
    <p:extLst>
      <p:ext uri="{BB962C8B-B14F-4D97-AF65-F5344CB8AC3E}">
        <p14:creationId xmlns:p14="http://schemas.microsoft.com/office/powerpoint/2010/main" val="1929445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>
            <a:extLst>
              <a:ext uri="{FF2B5EF4-FFF2-40B4-BE49-F238E27FC236}">
                <a16:creationId xmlns:a16="http://schemas.microsoft.com/office/drawing/2014/main" id="{0A517DD4-E090-4F7A-B9BB-CF18FCBB9A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altLang="pt-BR" sz="2800" dirty="0">
                <a:latin typeface="+mn-lt"/>
              </a:rPr>
              <a:t>COMO DIAGNOSTICAR A SÍFILIS ADQUIRIDA?</a:t>
            </a:r>
          </a:p>
        </p:txBody>
      </p:sp>
      <p:sp>
        <p:nvSpPr>
          <p:cNvPr id="6" name="Estrela: 5 Pontas 5">
            <a:extLst>
              <a:ext uri="{FF2B5EF4-FFF2-40B4-BE49-F238E27FC236}">
                <a16:creationId xmlns:a16="http://schemas.microsoft.com/office/drawing/2014/main" id="{9CF52E8F-DE4E-4CDD-8E19-1EE82A8033E0}"/>
              </a:ext>
            </a:extLst>
          </p:cNvPr>
          <p:cNvSpPr/>
          <p:nvPr/>
        </p:nvSpPr>
        <p:spPr bwMode="auto">
          <a:xfrm>
            <a:off x="7643350" y="1326356"/>
            <a:ext cx="4065430" cy="3975100"/>
          </a:xfrm>
          <a:prstGeom prst="star5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200" b="1" dirty="0">
                <a:solidFill>
                  <a:srgbClr val="2C1B93"/>
                </a:solidFill>
              </a:rPr>
              <a:t>O diagnóstico da sífilis é confirmado com realização de um teste treponêmico e não treponêmico!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2FC400C-174A-48CB-8F2F-9C3602F85DCC}"/>
              </a:ext>
            </a:extLst>
          </p:cNvPr>
          <p:cNvSpPr txBox="1">
            <a:spLocks/>
          </p:cNvSpPr>
          <p:nvPr/>
        </p:nvSpPr>
        <p:spPr bwMode="auto">
          <a:xfrm>
            <a:off x="903249" y="3729894"/>
            <a:ext cx="6523462" cy="11206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lIns="0" tIns="21168" rIns="0" bIns="0"/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1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None/>
              <a:defRPr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Situação 2 </a:t>
            </a:r>
          </a:p>
          <a:p>
            <a:pPr marL="0" indent="0" algn="just">
              <a:buNone/>
              <a:defRPr/>
            </a:pPr>
            <a:r>
              <a:rPr lang="pt-BR" sz="1800" dirty="0">
                <a:solidFill>
                  <a:schemeClr val="accent5">
                    <a:lumMod val="75000"/>
                  </a:schemeClr>
                </a:solidFill>
              </a:rPr>
              <a:t>Indivíduo sintomático para sífilis, com pelo menos um teste reagente (treponêmico ou não treponêmico), com qualquer titulação.</a:t>
            </a:r>
            <a:endParaRPr lang="pt-BR" sz="1800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E8AEB4F-74DC-48CC-82BB-76E67F242A65}"/>
              </a:ext>
            </a:extLst>
          </p:cNvPr>
          <p:cNvSpPr txBox="1"/>
          <p:nvPr/>
        </p:nvSpPr>
        <p:spPr>
          <a:xfrm>
            <a:off x="903249" y="1839344"/>
            <a:ext cx="6523463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Situação 1</a:t>
            </a:r>
          </a:p>
          <a:p>
            <a:pPr>
              <a:defRPr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 Indivíduo assintomático, com teste não </a:t>
            </a:r>
            <a:r>
              <a:rPr lang="pt-BR" dirty="0" err="1">
                <a:solidFill>
                  <a:schemeClr val="accent5">
                    <a:lumMod val="75000"/>
                  </a:schemeClr>
                </a:solidFill>
              </a:rPr>
              <a:t>treponêmico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 reagente com qualquer titulação e teste </a:t>
            </a:r>
            <a:r>
              <a:rPr lang="pt-BR" dirty="0" err="1">
                <a:solidFill>
                  <a:schemeClr val="accent5">
                    <a:lumMod val="75000"/>
                  </a:schemeClr>
                </a:solidFill>
              </a:rPr>
              <a:t>treponêmico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 reagente e sem registro de tratamento prévio.</a:t>
            </a:r>
          </a:p>
        </p:txBody>
      </p:sp>
    </p:spTree>
    <p:extLst>
      <p:ext uri="{BB962C8B-B14F-4D97-AF65-F5344CB8AC3E}">
        <p14:creationId xmlns:p14="http://schemas.microsoft.com/office/powerpoint/2010/main" val="129423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7A00130-96FD-44CA-9A78-BE82BFAD87CF}"/>
              </a:ext>
            </a:extLst>
          </p:cNvPr>
          <p:cNvSpPr txBox="1"/>
          <p:nvPr/>
        </p:nvSpPr>
        <p:spPr>
          <a:xfrm>
            <a:off x="1079404" y="3637262"/>
            <a:ext cx="9582344" cy="2250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0482" name="Retângulo 33">
            <a:extLst>
              <a:ext uri="{FF2B5EF4-FFF2-40B4-BE49-F238E27FC236}">
                <a16:creationId xmlns:a16="http://schemas.microsoft.com/office/drawing/2014/main" id="{59EA0C29-4EF5-4045-898C-8D5B1FEAF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327" y="343296"/>
            <a:ext cx="9582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pt-BR" sz="2800" b="1" dirty="0">
                <a:solidFill>
                  <a:schemeClr val="bg1"/>
                </a:solidFill>
              </a:rPr>
              <a:t>TESTES NÃO TREPONÊMICOS MONITORAMENTO DA INFECÇÃO</a:t>
            </a:r>
            <a:endParaRPr lang="pt-BR" altLang="pt-BR" sz="2800" dirty="0">
              <a:solidFill>
                <a:schemeClr val="bg1"/>
              </a:solidFill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D6EDC827-C631-944C-9558-E39ECBDADCC2}"/>
              </a:ext>
            </a:extLst>
          </p:cNvPr>
          <p:cNvSpPr/>
          <p:nvPr/>
        </p:nvSpPr>
        <p:spPr>
          <a:xfrm>
            <a:off x="1438396" y="3858707"/>
            <a:ext cx="48020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b="1" dirty="0">
                <a:solidFill>
                  <a:schemeClr val="accent2"/>
                </a:solidFill>
              </a:rPr>
              <a:t>Sucesso de tratamento: </a:t>
            </a:r>
            <a:r>
              <a:rPr lang="pt-BR" dirty="0">
                <a:solidFill>
                  <a:schemeClr val="accent5"/>
                </a:solidFill>
              </a:rPr>
              <a:t>diminuição da titulação em </a:t>
            </a:r>
            <a:r>
              <a:rPr lang="pt-BR" b="1" dirty="0">
                <a:solidFill>
                  <a:schemeClr val="accent5"/>
                </a:solidFill>
              </a:rPr>
              <a:t>duas diluições dos testes não </a:t>
            </a:r>
            <a:r>
              <a:rPr lang="pt-BR" b="1" dirty="0" err="1">
                <a:solidFill>
                  <a:schemeClr val="accent5"/>
                </a:solidFill>
              </a:rPr>
              <a:t>treponêmicos</a:t>
            </a:r>
            <a:r>
              <a:rPr lang="pt-BR" b="1" dirty="0">
                <a:solidFill>
                  <a:schemeClr val="accent5"/>
                </a:solidFill>
              </a:rPr>
              <a:t> em três meses</a:t>
            </a:r>
            <a:r>
              <a:rPr lang="pt-BR" dirty="0">
                <a:solidFill>
                  <a:schemeClr val="accent5"/>
                </a:solidFill>
              </a:rPr>
              <a:t>, ou de </a:t>
            </a:r>
            <a:r>
              <a:rPr lang="pt-BR" b="1" dirty="0">
                <a:solidFill>
                  <a:schemeClr val="accent5"/>
                </a:solidFill>
              </a:rPr>
              <a:t>quatro diluições em seis meses após a conclusão do tratamento </a:t>
            </a:r>
            <a:r>
              <a:rPr lang="pt-BR" dirty="0">
                <a:solidFill>
                  <a:schemeClr val="accent5"/>
                </a:solidFill>
              </a:rPr>
              <a:t>(ex.: pré-tratamento 1:64 e em três meses 1:16, ou em seis meses 1:4).</a:t>
            </a:r>
          </a:p>
        </p:txBody>
      </p:sp>
      <p:pic>
        <p:nvPicPr>
          <p:cNvPr id="20484" name="Imagem 35">
            <a:extLst>
              <a:ext uri="{FF2B5EF4-FFF2-40B4-BE49-F238E27FC236}">
                <a16:creationId xmlns:a16="http://schemas.microsoft.com/office/drawing/2014/main" id="{F38F6756-2566-4E79-AADB-6E69FD558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63464" b="4150"/>
          <a:stretch>
            <a:fillRect/>
          </a:stretch>
        </p:blipFill>
        <p:spPr bwMode="auto">
          <a:xfrm>
            <a:off x="1230314" y="1339851"/>
            <a:ext cx="7334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Imagem 38">
            <a:extLst>
              <a:ext uri="{FF2B5EF4-FFF2-40B4-BE49-F238E27FC236}">
                <a16:creationId xmlns:a16="http://schemas.microsoft.com/office/drawing/2014/main" id="{E687C8DD-5DCE-4287-B117-67E55721E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62601" b="2377"/>
          <a:stretch>
            <a:fillRect/>
          </a:stretch>
        </p:blipFill>
        <p:spPr bwMode="auto">
          <a:xfrm>
            <a:off x="3511551" y="1379539"/>
            <a:ext cx="747713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Seta: para a Direita Listrada 28">
            <a:extLst>
              <a:ext uri="{FF2B5EF4-FFF2-40B4-BE49-F238E27FC236}">
                <a16:creationId xmlns:a16="http://schemas.microsoft.com/office/drawing/2014/main" id="{7F49942E-0E71-8640-B169-5CE6C8E597A3}"/>
              </a:ext>
            </a:extLst>
          </p:cNvPr>
          <p:cNvSpPr/>
          <p:nvPr/>
        </p:nvSpPr>
        <p:spPr>
          <a:xfrm>
            <a:off x="2270126" y="2232025"/>
            <a:ext cx="746125" cy="425450"/>
          </a:xfrm>
          <a:prstGeom prst="striped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1" name="Seta: para a Direita Listrada 29">
            <a:extLst>
              <a:ext uri="{FF2B5EF4-FFF2-40B4-BE49-F238E27FC236}">
                <a16:creationId xmlns:a16="http://schemas.microsoft.com/office/drawing/2014/main" id="{CA27397E-0798-254A-B7B9-1B3FCD075679}"/>
              </a:ext>
            </a:extLst>
          </p:cNvPr>
          <p:cNvSpPr/>
          <p:nvPr/>
        </p:nvSpPr>
        <p:spPr>
          <a:xfrm>
            <a:off x="4564063" y="2232025"/>
            <a:ext cx="747712" cy="425450"/>
          </a:xfrm>
          <a:prstGeom prst="striped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0488" name="Imagem 41">
            <a:extLst>
              <a:ext uri="{FF2B5EF4-FFF2-40B4-BE49-F238E27FC236}">
                <a16:creationId xmlns:a16="http://schemas.microsoft.com/office/drawing/2014/main" id="{73A53E09-AC00-408D-A391-633DB5DE6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63387" b="2377"/>
          <a:stretch>
            <a:fillRect/>
          </a:stretch>
        </p:blipFill>
        <p:spPr bwMode="auto">
          <a:xfrm>
            <a:off x="5500689" y="1419226"/>
            <a:ext cx="73977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2" descr="Resultado de imagem para injeÃ§Ã£o desenho">
            <a:extLst>
              <a:ext uri="{FF2B5EF4-FFF2-40B4-BE49-F238E27FC236}">
                <a16:creationId xmlns:a16="http://schemas.microsoft.com/office/drawing/2014/main" id="{703E4103-DC8B-45B9-83EE-5BA5FBD0C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16162">
            <a:off x="2239963" y="1379539"/>
            <a:ext cx="6461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CaixaDeTexto 43">
            <a:extLst>
              <a:ext uri="{FF2B5EF4-FFF2-40B4-BE49-F238E27FC236}">
                <a16:creationId xmlns:a16="http://schemas.microsoft.com/office/drawing/2014/main" id="{EF17A93E-871D-4A37-8802-B786E8B22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264" y="1852613"/>
            <a:ext cx="1077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dirty="0">
                <a:solidFill>
                  <a:schemeClr val="accent5">
                    <a:lumMod val="75000"/>
                  </a:schemeClr>
                </a:solidFill>
              </a:rPr>
              <a:t>Penicilina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2FFD24BF-77A7-064E-9403-C903A48D5B3A}"/>
              </a:ext>
            </a:extLst>
          </p:cNvPr>
          <p:cNvSpPr/>
          <p:nvPr/>
        </p:nvSpPr>
        <p:spPr>
          <a:xfrm>
            <a:off x="6952075" y="1527820"/>
            <a:ext cx="1528762" cy="519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25" dirty="0">
                <a:solidFill>
                  <a:schemeClr val="accent5">
                    <a:lumMod val="75000"/>
                  </a:schemeClr>
                </a:solidFill>
              </a:rPr>
              <a:t>Infecção ativa</a:t>
            </a:r>
          </a:p>
        </p:txBody>
      </p:sp>
      <p:sp>
        <p:nvSpPr>
          <p:cNvPr id="46" name="Seta: para Baixo 11264">
            <a:extLst>
              <a:ext uri="{FF2B5EF4-FFF2-40B4-BE49-F238E27FC236}">
                <a16:creationId xmlns:a16="http://schemas.microsoft.com/office/drawing/2014/main" id="{8FE1F047-B11C-9A4D-AC74-D21E2559B7C4}"/>
              </a:ext>
            </a:extLst>
          </p:cNvPr>
          <p:cNvSpPr/>
          <p:nvPr/>
        </p:nvSpPr>
        <p:spPr>
          <a:xfrm>
            <a:off x="6459115" y="2373184"/>
            <a:ext cx="274309" cy="612476"/>
          </a:xfrm>
          <a:prstGeom prst="downArrow">
            <a:avLst>
              <a:gd name="adj1" fmla="val 22635"/>
              <a:gd name="adj2" fmla="val 46579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07E86F53-07B7-A844-A696-C781CB7EF095}"/>
              </a:ext>
            </a:extLst>
          </p:cNvPr>
          <p:cNvSpPr/>
          <p:nvPr/>
        </p:nvSpPr>
        <p:spPr>
          <a:xfrm>
            <a:off x="6952075" y="2268894"/>
            <a:ext cx="1528762" cy="7762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25" dirty="0">
                <a:solidFill>
                  <a:schemeClr val="accent5">
                    <a:lumMod val="75000"/>
                  </a:schemeClr>
                </a:solidFill>
              </a:rPr>
              <a:t>Anticorpos não </a:t>
            </a:r>
            <a:r>
              <a:rPr lang="pt-BR" sz="1625" dirty="0" err="1">
                <a:solidFill>
                  <a:schemeClr val="accent5">
                    <a:lumMod val="75000"/>
                  </a:schemeClr>
                </a:solidFill>
              </a:rPr>
              <a:t>treponêmicos</a:t>
            </a:r>
            <a:endParaRPr lang="pt-BR" sz="1625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545B3E5D-A11A-0A40-B040-A8735B58B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6" r="81183" b="66989"/>
          <a:stretch/>
        </p:blipFill>
        <p:spPr bwMode="auto">
          <a:xfrm>
            <a:off x="1512253" y="2098452"/>
            <a:ext cx="111310" cy="7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85CC0286-5DCA-AE46-B18C-E45D78EE1E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6" r="81183" b="66989"/>
          <a:stretch/>
        </p:blipFill>
        <p:spPr bwMode="auto">
          <a:xfrm rot="3133092">
            <a:off x="1657187" y="2127715"/>
            <a:ext cx="111310" cy="7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B64CCF79-7B88-3345-90FD-23ABB46C01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6" r="81183" b="66989"/>
          <a:stretch/>
        </p:blipFill>
        <p:spPr bwMode="auto">
          <a:xfrm rot="9993706">
            <a:off x="1544824" y="2196354"/>
            <a:ext cx="111310" cy="7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58651966-87B6-024A-B04A-717CA77C1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6" r="81183" b="66989"/>
          <a:stretch/>
        </p:blipFill>
        <p:spPr bwMode="auto">
          <a:xfrm rot="9993706">
            <a:off x="1628435" y="1932233"/>
            <a:ext cx="111310" cy="7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9E5228C7-DFB5-2F49-8C90-E462513C9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6" r="81183" b="66989"/>
          <a:stretch/>
        </p:blipFill>
        <p:spPr bwMode="auto">
          <a:xfrm rot="5599500">
            <a:off x="1628434" y="1724395"/>
            <a:ext cx="111310" cy="7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1E40BD66-7732-4C49-9B83-0E69A579F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6" r="81183" b="66989"/>
          <a:stretch/>
        </p:blipFill>
        <p:spPr bwMode="auto">
          <a:xfrm rot="5599500">
            <a:off x="1677136" y="2281635"/>
            <a:ext cx="111310" cy="7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450BBA87-DD84-5349-9BDB-067E349F2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6" r="81183" b="66989"/>
          <a:stretch/>
        </p:blipFill>
        <p:spPr bwMode="auto">
          <a:xfrm rot="5599500">
            <a:off x="1522459" y="2320879"/>
            <a:ext cx="111310" cy="7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9EBBACC7-CABF-A948-9723-D8FE0E810D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6" r="81183" b="66989"/>
          <a:stretch/>
        </p:blipFill>
        <p:spPr bwMode="auto">
          <a:xfrm rot="17036745">
            <a:off x="1678598" y="2456045"/>
            <a:ext cx="111310" cy="7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C6B6D8CF-E313-7C43-A215-FC5DED070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6" r="81183" b="66989"/>
          <a:stretch/>
        </p:blipFill>
        <p:spPr bwMode="auto">
          <a:xfrm rot="17036745">
            <a:off x="1481344" y="2508335"/>
            <a:ext cx="111310" cy="7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9015F8ED-D060-8E46-8322-59811F17D1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6" r="81183" b="66989"/>
          <a:stretch/>
        </p:blipFill>
        <p:spPr bwMode="auto">
          <a:xfrm rot="15833414">
            <a:off x="1744592" y="1765167"/>
            <a:ext cx="111310" cy="7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746A0C76-EE47-2448-96D9-E5B5029C7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6" r="81183" b="66989"/>
          <a:stretch/>
        </p:blipFill>
        <p:spPr bwMode="auto">
          <a:xfrm rot="15833414">
            <a:off x="1515289" y="1995201"/>
            <a:ext cx="111310" cy="7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A4870EE2-E01F-4F42-855B-349F69FBD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6" r="81183" b="66989"/>
          <a:stretch/>
        </p:blipFill>
        <p:spPr bwMode="auto">
          <a:xfrm rot="15833414">
            <a:off x="1683130" y="2054506"/>
            <a:ext cx="111310" cy="7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1FD904C3-CE4D-3E46-93D5-C0B6D3516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6" r="81183" b="66989"/>
          <a:stretch/>
        </p:blipFill>
        <p:spPr bwMode="auto">
          <a:xfrm rot="15833414">
            <a:off x="1513917" y="1824930"/>
            <a:ext cx="111310" cy="7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8839F181-1810-5C4F-A3CD-64A8E7B06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6" r="81183" b="66989"/>
          <a:stretch/>
        </p:blipFill>
        <p:spPr bwMode="auto">
          <a:xfrm rot="15833414">
            <a:off x="1478784" y="2660707"/>
            <a:ext cx="111310" cy="7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54C0C42F-E87C-1C44-B2BC-C46F2E3AA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6" r="81183" b="66989"/>
          <a:stretch/>
        </p:blipFill>
        <p:spPr bwMode="auto">
          <a:xfrm rot="15833414">
            <a:off x="1700158" y="2596566"/>
            <a:ext cx="111310" cy="7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>
            <a:extLst>
              <a:ext uri="{FF2B5EF4-FFF2-40B4-BE49-F238E27FC236}">
                <a16:creationId xmlns:a16="http://schemas.microsoft.com/office/drawing/2014/main" id="{7F20F389-5B2D-A841-9AD8-8CDE3B21B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6" r="81183" b="66989"/>
          <a:stretch/>
        </p:blipFill>
        <p:spPr bwMode="auto">
          <a:xfrm rot="18203711">
            <a:off x="1443773" y="1735422"/>
            <a:ext cx="111310" cy="7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3E22DAB4-8417-0948-94D9-749F8BB61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6" r="81183" b="66989"/>
          <a:stretch/>
        </p:blipFill>
        <p:spPr bwMode="auto">
          <a:xfrm rot="15833414">
            <a:off x="3840394" y="1922102"/>
            <a:ext cx="111310" cy="7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">
            <a:extLst>
              <a:ext uri="{FF2B5EF4-FFF2-40B4-BE49-F238E27FC236}">
                <a16:creationId xmlns:a16="http://schemas.microsoft.com/office/drawing/2014/main" id="{E5FF19A5-7ED8-9A4E-891D-227E238EE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6" r="81183" b="66989"/>
          <a:stretch/>
        </p:blipFill>
        <p:spPr bwMode="auto">
          <a:xfrm rot="15833414">
            <a:off x="3926338" y="2175189"/>
            <a:ext cx="111310" cy="7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6">
            <a:extLst>
              <a:ext uri="{FF2B5EF4-FFF2-40B4-BE49-F238E27FC236}">
                <a16:creationId xmlns:a16="http://schemas.microsoft.com/office/drawing/2014/main" id="{E3CC3A35-1E08-0246-BC89-EF983FBF8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6" r="81183" b="66989"/>
          <a:stretch/>
        </p:blipFill>
        <p:spPr bwMode="auto">
          <a:xfrm rot="18216935">
            <a:off x="3772558" y="2284607"/>
            <a:ext cx="111310" cy="7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6">
            <a:extLst>
              <a:ext uri="{FF2B5EF4-FFF2-40B4-BE49-F238E27FC236}">
                <a16:creationId xmlns:a16="http://schemas.microsoft.com/office/drawing/2014/main" id="{2F191C99-33ED-B64E-9461-6FDE604AA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6" r="81183" b="66989"/>
          <a:stretch/>
        </p:blipFill>
        <p:spPr bwMode="auto">
          <a:xfrm rot="18216935">
            <a:off x="3716258" y="1776981"/>
            <a:ext cx="111310" cy="7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6">
            <a:extLst>
              <a:ext uri="{FF2B5EF4-FFF2-40B4-BE49-F238E27FC236}">
                <a16:creationId xmlns:a16="http://schemas.microsoft.com/office/drawing/2014/main" id="{F7E1FA77-8012-F84B-B4E9-B1C897C10A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6" r="81183" b="66989"/>
          <a:stretch/>
        </p:blipFill>
        <p:spPr bwMode="auto">
          <a:xfrm rot="12151772">
            <a:off x="3972890" y="1718550"/>
            <a:ext cx="111310" cy="7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6" name="Imagem 2">
            <a:extLst>
              <a:ext uri="{FF2B5EF4-FFF2-40B4-BE49-F238E27FC236}">
                <a16:creationId xmlns:a16="http://schemas.microsoft.com/office/drawing/2014/main" id="{AEB6558F-714B-440E-A79C-D9B236A94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423" y="3791180"/>
            <a:ext cx="3044205" cy="202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Seta: para Baixo 11264">
            <a:extLst>
              <a:ext uri="{FF2B5EF4-FFF2-40B4-BE49-F238E27FC236}">
                <a16:creationId xmlns:a16="http://schemas.microsoft.com/office/drawing/2014/main" id="{97F6FF94-B49D-4789-8EB8-9F1AAE9AA7AE}"/>
              </a:ext>
            </a:extLst>
          </p:cNvPr>
          <p:cNvSpPr/>
          <p:nvPr/>
        </p:nvSpPr>
        <p:spPr>
          <a:xfrm>
            <a:off x="6459114" y="1555493"/>
            <a:ext cx="274309" cy="612476"/>
          </a:xfrm>
          <a:prstGeom prst="downArrow">
            <a:avLst>
              <a:gd name="adj1" fmla="val 22635"/>
              <a:gd name="adj2" fmla="val 46579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1108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>
            <a:extLst>
              <a:ext uri="{FF2B5EF4-FFF2-40B4-BE49-F238E27FC236}">
                <a16:creationId xmlns:a16="http://schemas.microsoft.com/office/drawing/2014/main" id="{278064BA-6A87-4283-9B4F-715E92653D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altLang="pt-BR" sz="2800" dirty="0">
                <a:latin typeface="+mn-lt"/>
              </a:rPr>
              <a:t>SEGUIMENTO DOS CASOS: VDRL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402B1E-8B6E-4868-827F-D79C6F7A8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932" y="1704433"/>
            <a:ext cx="8713788" cy="397668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1º ano: a cada 3 meses;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2º ano: a cada 6 meses;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Mensalmente para </a:t>
            </a:r>
            <a:r>
              <a:rPr lang="pt-BR" u="sng" dirty="0">
                <a:solidFill>
                  <a:schemeClr val="accent5">
                    <a:lumMod val="75000"/>
                  </a:schemeClr>
                </a:solidFill>
              </a:rPr>
              <a:t>gestantes:</a:t>
            </a:r>
          </a:p>
          <a:p>
            <a:pPr lvl="1">
              <a:defRPr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Título poderá reverter (negativo) em 6 a 9 meses</a:t>
            </a:r>
          </a:p>
          <a:p>
            <a:pPr lvl="1">
              <a:defRPr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Considerar contexto de queda das titulações</a:t>
            </a:r>
          </a:p>
          <a:p>
            <a:pPr lvl="1">
              <a:defRPr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Elevação de 2 titulações  ou mais indica reinfecção e retratamento. </a:t>
            </a:r>
          </a:p>
          <a:p>
            <a:pPr lvl="1">
              <a:defRPr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208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ath138">
            <a:extLst>
              <a:ext uri="{FF2B5EF4-FFF2-40B4-BE49-F238E27FC236}">
                <a16:creationId xmlns:a16="http://schemas.microsoft.com/office/drawing/2014/main" id="{4668BFD4-1BB9-42D2-B1B8-5A2D91D6B613}"/>
              </a:ext>
            </a:extLst>
          </p:cNvPr>
          <p:cNvSpPr/>
          <p:nvPr/>
        </p:nvSpPr>
        <p:spPr>
          <a:xfrm>
            <a:off x="5464099" y="1349378"/>
            <a:ext cx="1096963" cy="412750"/>
          </a:xfrm>
          <a:custGeom>
            <a:avLst/>
            <a:gdLst/>
            <a:ahLst/>
            <a:cxnLst/>
            <a:rect l="l" t="t" r="r" b="b"/>
            <a:pathLst>
              <a:path w="1097280" h="413004">
                <a:moveTo>
                  <a:pt x="9144" y="403860"/>
                </a:moveTo>
                <a:lnTo>
                  <a:pt x="1088136" y="403860"/>
                </a:lnTo>
                <a:lnTo>
                  <a:pt x="1088136" y="9144"/>
                </a:lnTo>
                <a:lnTo>
                  <a:pt x="9144" y="9144"/>
                </a:lnTo>
                <a:lnTo>
                  <a:pt x="9144" y="40386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144" cap="sq">
            <a:solidFill>
              <a:srgbClr val="4F81BD"/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9" name="Path139">
            <a:extLst>
              <a:ext uri="{FF2B5EF4-FFF2-40B4-BE49-F238E27FC236}">
                <a16:creationId xmlns:a16="http://schemas.microsoft.com/office/drawing/2014/main" id="{87440CEB-D57A-4E3E-8743-756EEAA1305F}"/>
              </a:ext>
            </a:extLst>
          </p:cNvPr>
          <p:cNvSpPr/>
          <p:nvPr/>
        </p:nvSpPr>
        <p:spPr>
          <a:xfrm>
            <a:off x="2528811" y="2166942"/>
            <a:ext cx="2963862" cy="1023937"/>
          </a:xfrm>
          <a:custGeom>
            <a:avLst/>
            <a:gdLst/>
            <a:ahLst/>
            <a:cxnLst/>
            <a:rect l="l" t="t" r="r" b="b"/>
            <a:pathLst>
              <a:path w="2964180" h="1024128">
                <a:moveTo>
                  <a:pt x="9144" y="1014984"/>
                </a:moveTo>
                <a:lnTo>
                  <a:pt x="2955036" y="1014984"/>
                </a:lnTo>
                <a:lnTo>
                  <a:pt x="2955036" y="9144"/>
                </a:lnTo>
                <a:lnTo>
                  <a:pt x="9144" y="9144"/>
                </a:lnTo>
                <a:lnTo>
                  <a:pt x="9144" y="101498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144" cap="sq">
            <a:solidFill>
              <a:srgbClr val="4F81BD"/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0" name="Path140">
            <a:extLst>
              <a:ext uri="{FF2B5EF4-FFF2-40B4-BE49-F238E27FC236}">
                <a16:creationId xmlns:a16="http://schemas.microsoft.com/office/drawing/2014/main" id="{C5E98036-C477-41B7-B0BE-FBE65EDB9E86}"/>
              </a:ext>
            </a:extLst>
          </p:cNvPr>
          <p:cNvSpPr/>
          <p:nvPr/>
        </p:nvSpPr>
        <p:spPr>
          <a:xfrm>
            <a:off x="6184823" y="2166942"/>
            <a:ext cx="3576638" cy="1023937"/>
          </a:xfrm>
          <a:custGeom>
            <a:avLst/>
            <a:gdLst/>
            <a:ahLst/>
            <a:cxnLst/>
            <a:rect l="l" t="t" r="r" b="b"/>
            <a:pathLst>
              <a:path w="3576828" h="1024128">
                <a:moveTo>
                  <a:pt x="9144" y="1014984"/>
                </a:moveTo>
                <a:lnTo>
                  <a:pt x="3567684" y="1014984"/>
                </a:lnTo>
                <a:lnTo>
                  <a:pt x="3567684" y="9144"/>
                </a:lnTo>
                <a:lnTo>
                  <a:pt x="9144" y="9144"/>
                </a:lnTo>
                <a:lnTo>
                  <a:pt x="9144" y="101498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144" cap="sq">
            <a:solidFill>
              <a:srgbClr val="4F81BD"/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1" name="Path141">
            <a:extLst>
              <a:ext uri="{FF2B5EF4-FFF2-40B4-BE49-F238E27FC236}">
                <a16:creationId xmlns:a16="http://schemas.microsoft.com/office/drawing/2014/main" id="{73D77012-D9D0-47DF-AAF9-B728624695B2}"/>
              </a:ext>
            </a:extLst>
          </p:cNvPr>
          <p:cNvSpPr/>
          <p:nvPr/>
        </p:nvSpPr>
        <p:spPr>
          <a:xfrm>
            <a:off x="2320849" y="3517903"/>
            <a:ext cx="3186113" cy="717550"/>
          </a:xfrm>
          <a:custGeom>
            <a:avLst/>
            <a:gdLst/>
            <a:ahLst/>
            <a:cxnLst/>
            <a:rect l="l" t="t" r="r" b="b"/>
            <a:pathLst>
              <a:path w="3186684" h="717804">
                <a:moveTo>
                  <a:pt x="9144" y="708660"/>
                </a:moveTo>
                <a:lnTo>
                  <a:pt x="3177540" y="708660"/>
                </a:lnTo>
                <a:lnTo>
                  <a:pt x="3177540" y="9144"/>
                </a:lnTo>
                <a:lnTo>
                  <a:pt x="9144" y="9144"/>
                </a:lnTo>
                <a:lnTo>
                  <a:pt x="9144" y="70866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144" cap="sq">
            <a:solidFill>
              <a:srgbClr val="4F81BD"/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2" name="Path142">
            <a:extLst>
              <a:ext uri="{FF2B5EF4-FFF2-40B4-BE49-F238E27FC236}">
                <a16:creationId xmlns:a16="http://schemas.microsoft.com/office/drawing/2014/main" id="{3483B498-13A7-45A2-B2A7-74E47F0D2495}"/>
              </a:ext>
            </a:extLst>
          </p:cNvPr>
          <p:cNvSpPr/>
          <p:nvPr/>
        </p:nvSpPr>
        <p:spPr>
          <a:xfrm>
            <a:off x="5916537" y="3497266"/>
            <a:ext cx="4084637" cy="1022350"/>
          </a:xfrm>
          <a:custGeom>
            <a:avLst/>
            <a:gdLst/>
            <a:ahLst/>
            <a:cxnLst/>
            <a:rect l="l" t="t" r="r" b="b"/>
            <a:pathLst>
              <a:path w="4084320" h="1022604">
                <a:moveTo>
                  <a:pt x="9144" y="1013460"/>
                </a:moveTo>
                <a:lnTo>
                  <a:pt x="4075177" y="1013460"/>
                </a:lnTo>
                <a:lnTo>
                  <a:pt x="4075177" y="9144"/>
                </a:lnTo>
                <a:lnTo>
                  <a:pt x="9144" y="9144"/>
                </a:lnTo>
                <a:lnTo>
                  <a:pt x="9144" y="101346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144" cap="sq">
            <a:solidFill>
              <a:srgbClr val="4F81BD"/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3" name="Path143">
            <a:extLst>
              <a:ext uri="{FF2B5EF4-FFF2-40B4-BE49-F238E27FC236}">
                <a16:creationId xmlns:a16="http://schemas.microsoft.com/office/drawing/2014/main" id="{AFB28895-92BB-4F51-8AC9-A738EFFAC081}"/>
              </a:ext>
            </a:extLst>
          </p:cNvPr>
          <p:cNvSpPr/>
          <p:nvPr/>
        </p:nvSpPr>
        <p:spPr>
          <a:xfrm>
            <a:off x="3898823" y="4954590"/>
            <a:ext cx="3983037" cy="412750"/>
          </a:xfrm>
          <a:custGeom>
            <a:avLst/>
            <a:gdLst/>
            <a:ahLst/>
            <a:cxnLst/>
            <a:rect l="l" t="t" r="r" b="b"/>
            <a:pathLst>
              <a:path w="3982212" h="413004">
                <a:moveTo>
                  <a:pt x="9144" y="403860"/>
                </a:moveTo>
                <a:lnTo>
                  <a:pt x="3973068" y="403860"/>
                </a:lnTo>
                <a:lnTo>
                  <a:pt x="3973068" y="9144"/>
                </a:lnTo>
                <a:lnTo>
                  <a:pt x="9144" y="9144"/>
                </a:lnTo>
                <a:lnTo>
                  <a:pt x="9144" y="40386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144" cap="sq">
            <a:solidFill>
              <a:srgbClr val="4F81BD"/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5" name="Path145">
            <a:extLst>
              <a:ext uri="{FF2B5EF4-FFF2-40B4-BE49-F238E27FC236}">
                <a16:creationId xmlns:a16="http://schemas.microsoft.com/office/drawing/2014/main" id="{C5ECDDA2-E1BB-45A3-A297-3751021F86B9}"/>
              </a:ext>
            </a:extLst>
          </p:cNvPr>
          <p:cNvSpPr/>
          <p:nvPr/>
        </p:nvSpPr>
        <p:spPr>
          <a:xfrm>
            <a:off x="3898823" y="1954217"/>
            <a:ext cx="76200" cy="161925"/>
          </a:xfrm>
          <a:custGeom>
            <a:avLst/>
            <a:gdLst/>
            <a:ahLst/>
            <a:cxnLst/>
            <a:rect l="l" t="t" r="r" b="b"/>
            <a:pathLst>
              <a:path w="76200" h="163068">
                <a:moveTo>
                  <a:pt x="43688" y="0"/>
                </a:moveTo>
                <a:lnTo>
                  <a:pt x="44577" y="99568"/>
                </a:lnTo>
                <a:lnTo>
                  <a:pt x="31877" y="99568"/>
                </a:lnTo>
                <a:lnTo>
                  <a:pt x="30988" y="0"/>
                </a:lnTo>
                <a:lnTo>
                  <a:pt x="43688" y="0"/>
                </a:lnTo>
                <a:close/>
                <a:moveTo>
                  <a:pt x="76200" y="86487"/>
                </a:moveTo>
                <a:lnTo>
                  <a:pt x="38862" y="163068"/>
                </a:lnTo>
                <a:lnTo>
                  <a:pt x="0" y="87249"/>
                </a:lnTo>
                <a:lnTo>
                  <a:pt x="76200" y="86487"/>
                </a:lnTo>
                <a:close/>
              </a:path>
            </a:pathLst>
          </a:custGeom>
          <a:solidFill>
            <a:srgbClr val="4F81BD">
              <a:alpha val="65535"/>
            </a:srgbClr>
          </a:solidFill>
          <a:ln w="0" cap="sq">
            <a:solidFill>
              <a:srgbClr val="4F81BD"/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6" name="Path146">
            <a:extLst>
              <a:ext uri="{FF2B5EF4-FFF2-40B4-BE49-F238E27FC236}">
                <a16:creationId xmlns:a16="http://schemas.microsoft.com/office/drawing/2014/main" id="{9964E420-409E-43B7-ABEF-DAAB3025DAE0}"/>
              </a:ext>
            </a:extLst>
          </p:cNvPr>
          <p:cNvSpPr/>
          <p:nvPr/>
        </p:nvSpPr>
        <p:spPr>
          <a:xfrm>
            <a:off x="7980286" y="1954217"/>
            <a:ext cx="76200" cy="161925"/>
          </a:xfrm>
          <a:custGeom>
            <a:avLst/>
            <a:gdLst/>
            <a:ahLst/>
            <a:cxnLst/>
            <a:rect l="l" t="t" r="r" b="b"/>
            <a:pathLst>
              <a:path w="76200" h="163068">
                <a:moveTo>
                  <a:pt x="43688" y="0"/>
                </a:moveTo>
                <a:lnTo>
                  <a:pt x="44577" y="99568"/>
                </a:lnTo>
                <a:lnTo>
                  <a:pt x="31877" y="99568"/>
                </a:lnTo>
                <a:lnTo>
                  <a:pt x="30988" y="0"/>
                </a:lnTo>
                <a:lnTo>
                  <a:pt x="43688" y="0"/>
                </a:lnTo>
                <a:close/>
                <a:moveTo>
                  <a:pt x="76200" y="86487"/>
                </a:moveTo>
                <a:lnTo>
                  <a:pt x="38862" y="163068"/>
                </a:lnTo>
                <a:lnTo>
                  <a:pt x="0" y="87249"/>
                </a:lnTo>
                <a:lnTo>
                  <a:pt x="76200" y="86487"/>
                </a:lnTo>
                <a:close/>
              </a:path>
            </a:pathLst>
          </a:custGeom>
          <a:solidFill>
            <a:srgbClr val="4F81BD">
              <a:alpha val="65535"/>
            </a:srgbClr>
          </a:solidFill>
          <a:ln w="0" cap="sq">
            <a:solidFill>
              <a:srgbClr val="4F81BD"/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7" name="Path147">
            <a:extLst>
              <a:ext uri="{FF2B5EF4-FFF2-40B4-BE49-F238E27FC236}">
                <a16:creationId xmlns:a16="http://schemas.microsoft.com/office/drawing/2014/main" id="{B2348E5A-00D0-4955-A898-6F37F592E902}"/>
              </a:ext>
            </a:extLst>
          </p:cNvPr>
          <p:cNvSpPr/>
          <p:nvPr/>
        </p:nvSpPr>
        <p:spPr>
          <a:xfrm>
            <a:off x="3924223" y="3290892"/>
            <a:ext cx="76200" cy="160337"/>
          </a:xfrm>
          <a:custGeom>
            <a:avLst/>
            <a:gdLst/>
            <a:ahLst/>
            <a:cxnLst/>
            <a:rect l="l" t="t" r="r" b="b"/>
            <a:pathLst>
              <a:path w="76200" h="161544">
                <a:moveTo>
                  <a:pt x="43688" y="0"/>
                </a:moveTo>
                <a:lnTo>
                  <a:pt x="44577" y="98044"/>
                </a:lnTo>
                <a:lnTo>
                  <a:pt x="31877" y="98044"/>
                </a:lnTo>
                <a:lnTo>
                  <a:pt x="30988" y="0"/>
                </a:lnTo>
                <a:lnTo>
                  <a:pt x="43688" y="0"/>
                </a:lnTo>
                <a:close/>
                <a:moveTo>
                  <a:pt x="76200" y="84963"/>
                </a:moveTo>
                <a:lnTo>
                  <a:pt x="38862" y="161544"/>
                </a:lnTo>
                <a:lnTo>
                  <a:pt x="0" y="85725"/>
                </a:lnTo>
                <a:lnTo>
                  <a:pt x="76200" y="84963"/>
                </a:lnTo>
                <a:close/>
              </a:path>
            </a:pathLst>
          </a:custGeom>
          <a:solidFill>
            <a:srgbClr val="4F81BD">
              <a:alpha val="65535"/>
            </a:srgbClr>
          </a:solidFill>
          <a:ln w="0" cap="sq">
            <a:solidFill>
              <a:srgbClr val="4F81BD"/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8" name="Path148">
            <a:extLst>
              <a:ext uri="{FF2B5EF4-FFF2-40B4-BE49-F238E27FC236}">
                <a16:creationId xmlns:a16="http://schemas.microsoft.com/office/drawing/2014/main" id="{C0058345-A64F-46D4-96AE-555F0173B54A}"/>
              </a:ext>
            </a:extLst>
          </p:cNvPr>
          <p:cNvSpPr/>
          <p:nvPr/>
        </p:nvSpPr>
        <p:spPr>
          <a:xfrm>
            <a:off x="7981873" y="3216279"/>
            <a:ext cx="76200" cy="155575"/>
          </a:xfrm>
          <a:custGeom>
            <a:avLst/>
            <a:gdLst/>
            <a:ahLst/>
            <a:cxnLst/>
            <a:rect l="l" t="t" r="r" b="b"/>
            <a:pathLst>
              <a:path w="76200" h="154051">
                <a:moveTo>
                  <a:pt x="43688" y="0"/>
                </a:moveTo>
                <a:lnTo>
                  <a:pt x="44577" y="90551"/>
                </a:lnTo>
                <a:lnTo>
                  <a:pt x="31877" y="90678"/>
                </a:lnTo>
                <a:lnTo>
                  <a:pt x="30988" y="127"/>
                </a:lnTo>
                <a:lnTo>
                  <a:pt x="43688" y="0"/>
                </a:lnTo>
                <a:close/>
                <a:moveTo>
                  <a:pt x="76200" y="77470"/>
                </a:moveTo>
                <a:lnTo>
                  <a:pt x="38862" y="154051"/>
                </a:lnTo>
                <a:lnTo>
                  <a:pt x="0" y="78232"/>
                </a:lnTo>
                <a:lnTo>
                  <a:pt x="76200" y="77470"/>
                </a:lnTo>
                <a:close/>
              </a:path>
            </a:pathLst>
          </a:custGeom>
          <a:solidFill>
            <a:srgbClr val="4F81BD">
              <a:alpha val="65535"/>
            </a:srgbClr>
          </a:solidFill>
          <a:ln w="0" cap="sq">
            <a:solidFill>
              <a:srgbClr val="4F81BD"/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9" name="Path149">
            <a:extLst>
              <a:ext uri="{FF2B5EF4-FFF2-40B4-BE49-F238E27FC236}">
                <a16:creationId xmlns:a16="http://schemas.microsoft.com/office/drawing/2014/main" id="{A7FE1223-BBD3-4808-BBF1-800251378068}"/>
              </a:ext>
            </a:extLst>
          </p:cNvPr>
          <p:cNvSpPr/>
          <p:nvPr/>
        </p:nvSpPr>
        <p:spPr>
          <a:xfrm>
            <a:off x="6018137" y="1782767"/>
            <a:ext cx="20637" cy="180975"/>
          </a:xfrm>
          <a:custGeom>
            <a:avLst/>
            <a:gdLst/>
            <a:ahLst/>
            <a:cxnLst/>
            <a:rect l="l" t="t" r="r" b="b"/>
            <a:pathLst>
              <a:path w="19984" h="180004">
                <a:moveTo>
                  <a:pt x="9230" y="9230"/>
                </a:moveTo>
                <a:lnTo>
                  <a:pt x="10754" y="170774"/>
                </a:lnTo>
              </a:path>
            </a:pathLst>
          </a:custGeom>
          <a:solidFill>
            <a:srgbClr val="4F81BD">
              <a:alpha val="0"/>
            </a:srgbClr>
          </a:solidFill>
          <a:ln w="9144" cap="sq">
            <a:solidFill>
              <a:srgbClr val="4F81BD"/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0" name="Path150">
            <a:extLst>
              <a:ext uri="{FF2B5EF4-FFF2-40B4-BE49-F238E27FC236}">
                <a16:creationId xmlns:a16="http://schemas.microsoft.com/office/drawing/2014/main" id="{D740A825-559A-404B-AC9B-78A87C722C71}"/>
              </a:ext>
            </a:extLst>
          </p:cNvPr>
          <p:cNvSpPr/>
          <p:nvPr/>
        </p:nvSpPr>
        <p:spPr>
          <a:xfrm>
            <a:off x="3925811" y="1944691"/>
            <a:ext cx="4100512" cy="19050"/>
          </a:xfrm>
          <a:custGeom>
            <a:avLst/>
            <a:gdLst/>
            <a:ahLst/>
            <a:cxnLst/>
            <a:rect l="l" t="t" r="r" b="b"/>
            <a:pathLst>
              <a:path w="4099566" h="19818">
                <a:moveTo>
                  <a:pt x="9148" y="9148"/>
                </a:moveTo>
                <a:lnTo>
                  <a:pt x="4090419" y="10671"/>
                </a:lnTo>
              </a:path>
            </a:pathLst>
          </a:custGeom>
          <a:solidFill>
            <a:srgbClr val="4F81BD">
              <a:alpha val="0"/>
            </a:srgbClr>
          </a:solidFill>
          <a:ln w="9144" cap="sq">
            <a:solidFill>
              <a:srgbClr val="4F81BD"/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2" name="Path152">
            <a:extLst>
              <a:ext uri="{FF2B5EF4-FFF2-40B4-BE49-F238E27FC236}">
                <a16:creationId xmlns:a16="http://schemas.microsoft.com/office/drawing/2014/main" id="{89CB63F1-CB7A-4A56-A6D2-26F7CEE6E16E}"/>
              </a:ext>
            </a:extLst>
          </p:cNvPr>
          <p:cNvSpPr/>
          <p:nvPr/>
        </p:nvSpPr>
        <p:spPr>
          <a:xfrm>
            <a:off x="5613324" y="4429921"/>
            <a:ext cx="276225" cy="387350"/>
          </a:xfrm>
          <a:custGeom>
            <a:avLst/>
            <a:gdLst/>
            <a:ahLst/>
            <a:cxnLst/>
            <a:rect l="l" t="t" r="r" b="b"/>
            <a:pathLst>
              <a:path w="277494" h="387159">
                <a:moveTo>
                  <a:pt x="36640" y="261366"/>
                </a:moveTo>
                <a:lnTo>
                  <a:pt x="81216" y="261366"/>
                </a:lnTo>
                <a:lnTo>
                  <a:pt x="81216" y="25908"/>
                </a:lnTo>
                <a:lnTo>
                  <a:pt x="170371" y="25908"/>
                </a:lnTo>
                <a:lnTo>
                  <a:pt x="170371" y="261366"/>
                </a:lnTo>
                <a:lnTo>
                  <a:pt x="214947" y="261366"/>
                </a:lnTo>
                <a:lnTo>
                  <a:pt x="125793" y="350520"/>
                </a:lnTo>
                <a:lnTo>
                  <a:pt x="36640" y="261366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 w="25908" cap="sq">
            <a:solidFill>
              <a:srgbClr val="4F81BD"/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6" name="Text Box156">
            <a:extLst>
              <a:ext uri="{FF2B5EF4-FFF2-40B4-BE49-F238E27FC236}">
                <a16:creationId xmlns:a16="http://schemas.microsoft.com/office/drawing/2014/main" id="{AB6ECABA-F974-4D5D-BFBE-494B81155EA6}"/>
              </a:ext>
            </a:extLst>
          </p:cNvPr>
          <p:cNvSpPr txBox="1"/>
          <p:nvPr/>
        </p:nvSpPr>
        <p:spPr>
          <a:xfrm>
            <a:off x="3146930" y="1464484"/>
            <a:ext cx="3313771" cy="306366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marL="2276221" algn="ctr">
              <a:lnSpc>
                <a:spcPts val="2004"/>
              </a:lnSpc>
              <a:spcBef>
                <a:spcPts val="1254"/>
              </a:spcBef>
              <a:defRPr/>
            </a:pPr>
            <a:r>
              <a:rPr lang="en-US" altLang="zh-CN" sz="2004" b="1" spc="4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SÍFILIS</a:t>
            </a:r>
            <a:endParaRPr lang="en-US" altLang="zh-CN" sz="2004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7" name="Text Box157">
            <a:extLst>
              <a:ext uri="{FF2B5EF4-FFF2-40B4-BE49-F238E27FC236}">
                <a16:creationId xmlns:a16="http://schemas.microsoft.com/office/drawing/2014/main" id="{FAC33BD7-2E4F-4ADA-942E-C5279BEE9C4B}"/>
              </a:ext>
            </a:extLst>
          </p:cNvPr>
          <p:cNvSpPr txBox="1"/>
          <p:nvPr/>
        </p:nvSpPr>
        <p:spPr>
          <a:xfrm>
            <a:off x="2519286" y="2268541"/>
            <a:ext cx="2825750" cy="1974850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marL="403530">
              <a:lnSpc>
                <a:spcPts val="2004"/>
              </a:lnSpc>
              <a:defRPr/>
            </a:pPr>
            <a:r>
              <a:rPr lang="en-US" altLang="zh-CN" sz="2004" b="1" spc="1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Sífilis</a:t>
            </a:r>
            <a:r>
              <a:rPr lang="en-US" altLang="zh-CN" sz="2004" b="1" spc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4" b="1" spc="-374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4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Primária,</a:t>
            </a:r>
            <a:r>
              <a:rPr lang="en-US" altLang="zh-CN" sz="2004" b="1" spc="-86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4" b="1" spc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Sífilis</a:t>
            </a:r>
            <a:endParaRPr lang="en-US" altLang="zh-CN" sz="2004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342570">
              <a:lnSpc>
                <a:spcPts val="2004"/>
              </a:lnSpc>
              <a:spcBef>
                <a:spcPts val="396"/>
              </a:spcBef>
              <a:defRPr/>
            </a:pPr>
            <a:r>
              <a:rPr lang="en-US" altLang="zh-CN" sz="2004" b="1" spc="2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Secundária</a:t>
            </a:r>
            <a:r>
              <a:rPr lang="en-US" altLang="zh-CN" sz="2004" b="1" spc="-565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4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 </a:t>
            </a:r>
            <a:r>
              <a:rPr lang="en-US" altLang="zh-CN" sz="2004" b="1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ou</a:t>
            </a:r>
            <a:r>
              <a:rPr lang="en-US" altLang="zh-CN" sz="2004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4" b="1" spc="-617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4" b="1" spc="-13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latente</a:t>
            </a:r>
            <a:endParaRPr lang="en-US" altLang="zh-CN" sz="2004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563550">
              <a:lnSpc>
                <a:spcPts val="2004"/>
              </a:lnSpc>
              <a:spcBef>
                <a:spcPts val="408"/>
              </a:spcBef>
              <a:defRPr/>
            </a:pPr>
            <a:r>
              <a:rPr lang="en-US" altLang="zh-CN" sz="2004" b="1" spc="-3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precoce</a:t>
            </a:r>
            <a:r>
              <a:rPr lang="en-US" altLang="zh-CN" sz="2004" b="1" spc="-553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4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(&lt;2</a:t>
            </a:r>
            <a:r>
              <a:rPr lang="en-US" altLang="zh-CN" sz="2004" b="1" spc="-564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4" b="1" spc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anos)</a:t>
            </a:r>
            <a:endParaRPr lang="en-US" altLang="zh-CN" sz="2004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338379">
              <a:lnSpc>
                <a:spcPts val="2004"/>
              </a:lnSpc>
              <a:spcBef>
                <a:spcPts val="3826"/>
              </a:spcBef>
              <a:defRPr/>
            </a:pPr>
            <a:r>
              <a:rPr lang="en-US" altLang="zh-CN" sz="2004" b="1" spc="-1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Penicilina</a:t>
            </a:r>
            <a:r>
              <a:rPr lang="en-US" altLang="zh-CN" sz="2004" b="1" spc="-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4" b="1" spc="-577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4" b="1" spc="-4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Benzatina</a:t>
            </a:r>
            <a:endParaRPr lang="en-US" altLang="zh-CN" sz="2004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ts val="2004"/>
              </a:lnSpc>
              <a:spcBef>
                <a:spcPts val="396"/>
              </a:spcBef>
              <a:defRPr/>
            </a:pPr>
            <a:r>
              <a:rPr lang="en-US" altLang="zh-CN" sz="2004" b="1" spc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2,4milhões</a:t>
            </a:r>
            <a:r>
              <a:rPr lang="en-US" altLang="zh-CN" sz="2004" b="1" spc="-38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4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UI</a:t>
            </a:r>
            <a:r>
              <a:rPr lang="en-US" altLang="zh-CN" sz="2004" b="1" spc="-93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4" b="1" spc="3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(dose</a:t>
            </a:r>
            <a:r>
              <a:rPr lang="en-US" altLang="zh-CN" sz="2004" b="1" spc="-564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4" b="1" spc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única)</a:t>
            </a:r>
            <a:endParaRPr lang="en-US" altLang="zh-CN" sz="2004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8" name="Text Box158">
            <a:extLst>
              <a:ext uri="{FF2B5EF4-FFF2-40B4-BE49-F238E27FC236}">
                <a16:creationId xmlns:a16="http://schemas.microsoft.com/office/drawing/2014/main" id="{9FADEC1D-9543-4BD9-8C88-0A251CFBE364}"/>
              </a:ext>
            </a:extLst>
          </p:cNvPr>
          <p:cNvSpPr txBox="1"/>
          <p:nvPr/>
        </p:nvSpPr>
        <p:spPr>
          <a:xfrm>
            <a:off x="6157837" y="2268542"/>
            <a:ext cx="3640137" cy="226853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marL="281940">
              <a:lnSpc>
                <a:spcPts val="2004"/>
              </a:lnSpc>
              <a:defRPr/>
            </a:pPr>
            <a:r>
              <a:rPr lang="en-US" altLang="zh-CN" sz="2004" b="1" spc="1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Sífilis</a:t>
            </a:r>
            <a:r>
              <a:rPr lang="en-US" altLang="zh-CN" sz="2004" b="1" spc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 </a:t>
            </a:r>
            <a:r>
              <a:rPr lang="en-US" altLang="zh-CN" sz="2004" b="1" spc="-374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4" b="1" spc="-12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latente</a:t>
            </a:r>
            <a:r>
              <a:rPr lang="en-US" altLang="zh-CN" sz="2004" b="1" spc="-12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4" b="1" spc="-563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4" b="1" spc="-8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tardia</a:t>
            </a:r>
            <a:r>
              <a:rPr lang="en-US" altLang="zh-CN" sz="2004" b="1" spc="-547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4" b="1" spc="2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(&gt;2anos),</a:t>
            </a:r>
            <a:endParaRPr lang="en-US" altLang="zh-CN" sz="2004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1205484">
              <a:lnSpc>
                <a:spcPts val="2004"/>
              </a:lnSpc>
              <a:spcBef>
                <a:spcPts val="408"/>
              </a:spcBef>
              <a:defRPr/>
            </a:pPr>
            <a:r>
              <a:rPr lang="en-US" altLang="zh-CN" sz="2004" b="1" spc="-21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Terciária</a:t>
            </a:r>
            <a:r>
              <a:rPr lang="en-US" altLang="zh-CN" sz="2004" b="1" spc="-2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4" b="1" spc="-558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4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ou</a:t>
            </a:r>
            <a:endParaRPr lang="en-US" altLang="zh-CN" sz="2004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661416">
              <a:lnSpc>
                <a:spcPts val="2004"/>
              </a:lnSpc>
              <a:spcBef>
                <a:spcPts val="396"/>
              </a:spcBef>
              <a:defRPr/>
            </a:pPr>
            <a:r>
              <a:rPr lang="en-US" altLang="zh-CN" sz="2004" b="1" spc="-6" dirty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DURAÇÃO </a:t>
            </a:r>
            <a:r>
              <a:rPr lang="en-US" altLang="zh-CN" sz="2004" b="1" spc="-920" dirty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4" b="1" spc="-4" dirty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IGNORADA</a:t>
            </a:r>
            <a:endParaRPr lang="en-US" altLang="zh-CN" sz="2004" b="1" dirty="0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marL="746760">
              <a:lnSpc>
                <a:spcPts val="2004"/>
              </a:lnSpc>
              <a:spcBef>
                <a:spcPts val="3670"/>
              </a:spcBef>
              <a:defRPr/>
            </a:pPr>
            <a:r>
              <a:rPr lang="en-US" altLang="zh-CN" sz="2004" b="1" spc="-1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Penicilina</a:t>
            </a:r>
            <a:r>
              <a:rPr lang="en-US" altLang="zh-CN" sz="2004" b="1" spc="-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4" b="1" spc="-577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 </a:t>
            </a:r>
            <a:r>
              <a:rPr lang="en-US" altLang="zh-CN" sz="2004" b="1" spc="-4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Benzatina</a:t>
            </a:r>
            <a:endParaRPr lang="en-US" altLang="zh-CN" sz="2004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1077468">
              <a:lnSpc>
                <a:spcPts val="2004"/>
              </a:lnSpc>
              <a:spcBef>
                <a:spcPts val="396"/>
              </a:spcBef>
              <a:defRPr/>
            </a:pPr>
            <a:r>
              <a:rPr lang="en-US" altLang="zh-CN" sz="2004" b="1" spc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7,2milhões</a:t>
            </a:r>
            <a:r>
              <a:rPr lang="en-US" altLang="zh-CN" sz="2004" b="1" spc="-38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4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UI</a:t>
            </a:r>
            <a:endParaRPr lang="en-US" altLang="zh-CN" sz="2004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ts val="2004"/>
              </a:lnSpc>
              <a:spcBef>
                <a:spcPts val="396"/>
              </a:spcBef>
              <a:defRPr/>
            </a:pPr>
            <a:r>
              <a:rPr lang="en-US" altLang="zh-CN" sz="2004" b="1" spc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(2,4milhões</a:t>
            </a:r>
            <a:r>
              <a:rPr lang="en-US" altLang="zh-CN" sz="2004" b="1" spc="-38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4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UI</a:t>
            </a:r>
            <a:r>
              <a:rPr lang="en-US" altLang="zh-CN" sz="2004" b="1" spc="359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4" b="1" spc="-4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1x/sem</a:t>
            </a:r>
            <a:r>
              <a:rPr lang="en-US" altLang="zh-CN" sz="2004" b="1" spc="-1199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4" b="1" spc="2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por</a:t>
            </a:r>
            <a:r>
              <a:rPr lang="en-US" altLang="zh-CN" sz="2004" b="1" spc="-265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4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3</a:t>
            </a:r>
            <a:r>
              <a:rPr lang="en-US" altLang="zh-CN" sz="2004" b="1" spc="-575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4" b="1" spc="4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sem)</a:t>
            </a:r>
            <a:endParaRPr lang="en-US" altLang="zh-CN" sz="2004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9" name="Text Box159">
            <a:extLst>
              <a:ext uri="{FF2B5EF4-FFF2-40B4-BE49-F238E27FC236}">
                <a16:creationId xmlns:a16="http://schemas.microsoft.com/office/drawing/2014/main" id="{BEF39D87-10D8-49E7-BD70-B44776408982}"/>
              </a:ext>
            </a:extLst>
          </p:cNvPr>
          <p:cNvSpPr txBox="1"/>
          <p:nvPr/>
        </p:nvSpPr>
        <p:spPr>
          <a:xfrm>
            <a:off x="2544223" y="5060953"/>
            <a:ext cx="8378825" cy="3063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marL="1693164">
              <a:lnSpc>
                <a:spcPts val="2004"/>
              </a:lnSpc>
              <a:defRPr/>
            </a:pPr>
            <a:r>
              <a:rPr lang="en-US" altLang="zh-CN" sz="2004" b="1" spc="-2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Seguimento</a:t>
            </a:r>
            <a:r>
              <a:rPr lang="en-US" altLang="zh-CN" sz="2004" b="1" spc="-2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  </a:t>
            </a:r>
            <a:r>
              <a:rPr lang="en-US" altLang="zh-CN" sz="2004" b="1" spc="-643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 </a:t>
            </a:r>
            <a:r>
              <a:rPr lang="en-US" altLang="zh-CN" sz="2004" b="1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clínico</a:t>
            </a:r>
            <a:r>
              <a:rPr lang="en-US" altLang="zh-CN" sz="2004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  </a:t>
            </a:r>
            <a:r>
              <a:rPr lang="en-US" altLang="zh-CN" sz="2004" b="1" spc="-66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4" b="1" spc="-2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sorológico</a:t>
            </a:r>
            <a:endParaRPr lang="en-US" altLang="zh-CN" sz="2004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3574" name="CaixaDeTexto 1">
            <a:extLst>
              <a:ext uri="{FF2B5EF4-FFF2-40B4-BE49-F238E27FC236}">
                <a16:creationId xmlns:a16="http://schemas.microsoft.com/office/drawing/2014/main" id="{B1748E11-11B1-4B8D-949C-8C0ACE0AE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9" y="357986"/>
            <a:ext cx="721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 b="1" dirty="0">
                <a:solidFill>
                  <a:schemeClr val="bg1"/>
                </a:solidFill>
              </a:rPr>
              <a:t>TRATAMENTO</a:t>
            </a:r>
            <a:endParaRPr lang="pt-BR" altLang="pt-BR" sz="3300" b="1" dirty="0">
              <a:solidFill>
                <a:schemeClr val="bg1"/>
              </a:solidFill>
            </a:endParaRPr>
          </a:p>
        </p:txBody>
      </p:sp>
      <p:sp>
        <p:nvSpPr>
          <p:cNvPr id="23575" name="CaixaDeTexto 2">
            <a:extLst>
              <a:ext uri="{FF2B5EF4-FFF2-40B4-BE49-F238E27FC236}">
                <a16:creationId xmlns:a16="http://schemas.microsoft.com/office/drawing/2014/main" id="{1025AA09-522C-40E8-9013-13AC9813D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873" y="5524158"/>
            <a:ext cx="93599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pt-BR" altLang="pt-BR" b="1" dirty="0">
                <a:solidFill>
                  <a:srgbClr val="C00000"/>
                </a:solidFill>
              </a:rPr>
              <a:t>Importante: Caso o intervalo entre as doses ultrapasse 14 dias, o esquema deverá ser reiniciado.</a:t>
            </a:r>
          </a:p>
        </p:txBody>
      </p:sp>
    </p:spTree>
    <p:extLst>
      <p:ext uri="{BB962C8B-B14F-4D97-AF65-F5344CB8AC3E}">
        <p14:creationId xmlns:p14="http://schemas.microsoft.com/office/powerpoint/2010/main" val="3571943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>
            <a:extLst>
              <a:ext uri="{FF2B5EF4-FFF2-40B4-BE49-F238E27FC236}">
                <a16:creationId xmlns:a16="http://schemas.microsoft.com/office/drawing/2014/main" id="{7B44C587-22DC-4EE2-BE2C-8A6D3D64BF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altLang="pt-BR" sz="2800" dirty="0">
                <a:latin typeface="+mn-lt"/>
              </a:rPr>
              <a:t>REAÇÕES</a:t>
            </a:r>
            <a:endParaRPr lang="pt-BR" altLang="pt-BR" dirty="0"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73C098-9EF9-47DA-8EA5-047B380A1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3760" y="1636282"/>
            <a:ext cx="4529138" cy="3976687"/>
          </a:xfrm>
        </p:spPr>
        <p:txBody>
          <a:bodyPr>
            <a:normAutofit lnSpcReduction="10000"/>
          </a:bodyPr>
          <a:lstStyle/>
          <a:p>
            <a:pPr>
              <a:lnSpc>
                <a:spcPts val="2402"/>
              </a:lnSpc>
              <a:defRPr/>
            </a:pPr>
            <a:r>
              <a:rPr lang="en-US" altLang="zh-CN" sz="1800" b="1" dirty="0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  </a:t>
            </a:r>
            <a:r>
              <a:rPr lang="en-US" altLang="zh-CN" sz="1800" dirty="0" err="1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Reação</a:t>
            </a:r>
            <a:r>
              <a:rPr lang="en-US" altLang="zh-CN" sz="1800" dirty="0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  de </a:t>
            </a:r>
            <a:r>
              <a:rPr lang="en-US" altLang="zh-CN" sz="1800" dirty="0" err="1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Jarisch-Herxheimer</a:t>
            </a:r>
            <a:endParaRPr lang="en-US" altLang="zh-CN" sz="1800" dirty="0">
              <a:solidFill>
                <a:schemeClr val="accent5">
                  <a:lumMod val="75000"/>
                </a:schemeClr>
              </a:solidFill>
              <a:ea typeface="Calibri"/>
              <a:cs typeface="Calibri"/>
            </a:endParaRPr>
          </a:p>
          <a:p>
            <a:pPr>
              <a:defRPr/>
            </a:pPr>
            <a:endParaRPr lang="en-US" altLang="zh-CN" sz="1800" b="1" dirty="0">
              <a:solidFill>
                <a:schemeClr val="accent5">
                  <a:lumMod val="75000"/>
                </a:schemeClr>
              </a:solidFill>
              <a:ea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sz="1800" dirty="0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1ª</a:t>
            </a:r>
            <a:r>
              <a:rPr lang="en-US" altLang="zh-CN" sz="1800" spc="-432" dirty="0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n-US" altLang="zh-CN" sz="1800" spc="-2" dirty="0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dose</a:t>
            </a:r>
            <a:endParaRPr lang="en-US" altLang="zh-CN" sz="1800" dirty="0">
              <a:solidFill>
                <a:schemeClr val="accent5">
                  <a:lumMod val="75000"/>
                </a:schemeClr>
              </a:solidFill>
              <a:ea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zh-CN" sz="1800" spc="-4" dirty="0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12-24h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zh-CN" sz="1800" spc="-4" dirty="0" err="1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Autolimitada</a:t>
            </a:r>
            <a:endParaRPr lang="en-US" altLang="zh-CN" sz="1800" dirty="0">
              <a:solidFill>
                <a:schemeClr val="accent5">
                  <a:lumMod val="75000"/>
                </a:schemeClr>
              </a:solidFill>
              <a:ea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sz="1800" spc="-12" dirty="0" err="1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Febre</a:t>
            </a:r>
            <a:r>
              <a:rPr lang="en-US" altLang="zh-CN" sz="1800" spc="-665" dirty="0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n-US" altLang="zh-CN" sz="1800" dirty="0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+</a:t>
            </a:r>
            <a:r>
              <a:rPr lang="en-US" altLang="zh-CN" sz="1800" spc="-653" dirty="0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n-US" altLang="zh-CN" sz="1800" spc="-6" dirty="0" err="1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sistêmicos</a:t>
            </a:r>
            <a:endParaRPr lang="en-US" altLang="zh-CN" sz="1800" dirty="0">
              <a:solidFill>
                <a:schemeClr val="accent5">
                  <a:lumMod val="75000"/>
                </a:schemeClr>
              </a:solidFill>
              <a:ea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zh-CN" sz="1800" b="1" dirty="0" err="1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Não</a:t>
            </a:r>
            <a:r>
              <a:rPr lang="en-US" altLang="zh-CN" sz="1800" b="1" dirty="0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n-US" altLang="zh-CN" sz="1800" b="1" spc="-768" dirty="0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n-US" altLang="zh-CN" sz="1800" b="1" spc="-8" dirty="0" err="1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configura</a:t>
            </a:r>
            <a:r>
              <a:rPr lang="en-US" altLang="zh-CN" sz="1800" b="1" spc="-8" dirty="0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n-US" altLang="zh-CN" sz="1800" b="1" spc="-670" dirty="0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n-US" altLang="zh-CN" sz="1800" b="1" spc="-3" dirty="0" err="1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alergia</a:t>
            </a:r>
            <a:r>
              <a:rPr lang="en-US" altLang="zh-CN" sz="1800" b="1" spc="-3" dirty="0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!</a:t>
            </a:r>
            <a:endParaRPr lang="en-US" altLang="zh-CN" sz="1800" dirty="0">
              <a:solidFill>
                <a:schemeClr val="accent5">
                  <a:lumMod val="75000"/>
                </a:schemeClr>
              </a:solidFill>
              <a:ea typeface="Calibri"/>
              <a:cs typeface="Calibri"/>
            </a:endParaRPr>
          </a:p>
          <a:p>
            <a:pPr marL="285750" indent="-285750">
              <a:spcBef>
                <a:spcPts val="612"/>
              </a:spcBef>
              <a:buFont typeface="Wingdings" panose="05000000000000000000" pitchFamily="2" charset="2"/>
              <a:buChar char="§"/>
              <a:defRPr/>
            </a:pPr>
            <a:r>
              <a:rPr lang="en-US" altLang="zh-CN" sz="1800" spc="-5" dirty="0" err="1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Orientar</a:t>
            </a:r>
            <a:r>
              <a:rPr lang="en-US" altLang="zh-CN" sz="1800" spc="-320" dirty="0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n-US" altLang="zh-CN" sz="1800" spc="-15" dirty="0" err="1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gestante</a:t>
            </a:r>
            <a:endParaRPr lang="en-US" altLang="zh-CN" sz="1800" spc="-15" dirty="0">
              <a:solidFill>
                <a:schemeClr val="accent5">
                  <a:lumMod val="75000"/>
                </a:schemeClr>
              </a:solidFill>
              <a:ea typeface="Calibri"/>
              <a:cs typeface="Calibri"/>
            </a:endParaRPr>
          </a:p>
          <a:p>
            <a:pPr marL="285750" indent="-285750">
              <a:spcBef>
                <a:spcPts val="612"/>
              </a:spcBef>
              <a:buFont typeface="Wingdings" panose="05000000000000000000" pitchFamily="2" charset="2"/>
              <a:buChar char="§"/>
              <a:defRPr/>
            </a:pPr>
            <a:r>
              <a:rPr lang="en-US" altLang="zh-CN" sz="1800" spc="-7" dirty="0" err="1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Sintomáticos</a:t>
            </a:r>
            <a:endParaRPr lang="en-US" altLang="zh-CN" sz="1800" dirty="0">
              <a:solidFill>
                <a:schemeClr val="accent5">
                  <a:lumMod val="75000"/>
                </a:schemeClr>
              </a:solidFill>
              <a:ea typeface="Calibri"/>
              <a:cs typeface="Calibri"/>
            </a:endParaRPr>
          </a:p>
          <a:p>
            <a:pPr>
              <a:defRPr/>
            </a:pPr>
            <a:endParaRPr lang="pt-BR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717028-1F7E-4597-A8FB-01EF8DFDB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95083" y="5109215"/>
            <a:ext cx="9165899" cy="734227"/>
          </a:xfrm>
          <a:solidFill>
            <a:schemeClr val="accent2"/>
          </a:solidFill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pt-BR" sz="2200" b="1" dirty="0">
                <a:solidFill>
                  <a:schemeClr val="bg1"/>
                </a:solidFill>
              </a:rPr>
              <a:t>Segurança na administração da penicilina. Reação adversa é evento raro! Anafilaxia: 0,002%</a:t>
            </a:r>
          </a:p>
          <a:p>
            <a:pPr>
              <a:defRPr/>
            </a:pPr>
            <a:endParaRPr lang="pt-BR" sz="1800" b="1" dirty="0">
              <a:solidFill>
                <a:schemeClr val="bg1"/>
              </a:solidFill>
            </a:endParaRPr>
          </a:p>
        </p:txBody>
      </p:sp>
      <p:pic>
        <p:nvPicPr>
          <p:cNvPr id="24581" name="Imagem 4">
            <a:extLst>
              <a:ext uri="{FF2B5EF4-FFF2-40B4-BE49-F238E27FC236}">
                <a16:creationId xmlns:a16="http://schemas.microsoft.com/office/drawing/2014/main" id="{125E4396-DF2C-4336-9F30-6F8968942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032" y="1470406"/>
            <a:ext cx="3348038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582" name="Conector de Seta Reta 6">
            <a:extLst>
              <a:ext uri="{FF2B5EF4-FFF2-40B4-BE49-F238E27FC236}">
                <a16:creationId xmlns:a16="http://schemas.microsoft.com/office/drawing/2014/main" id="{CB4E3244-A35D-43B8-89E5-16562FA0FB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24338" y="1912877"/>
            <a:ext cx="1871662" cy="0"/>
          </a:xfrm>
          <a:prstGeom prst="straightConnector1">
            <a:avLst/>
          </a:prstGeom>
          <a:noFill/>
          <a:ln w="38100" algn="ctr">
            <a:solidFill>
              <a:srgbClr val="2C1B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0213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8212BEB-6A76-7848-86B6-A3DE1D330506}"/>
              </a:ext>
            </a:extLst>
          </p:cNvPr>
          <p:cNvSpPr/>
          <p:nvPr/>
        </p:nvSpPr>
        <p:spPr>
          <a:xfrm>
            <a:off x="1154113" y="1338263"/>
            <a:ext cx="6824662" cy="4532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98BAA948-9C67-476F-AF77-335F8B014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7817">
            <a:off x="1722438" y="5157788"/>
            <a:ext cx="42386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6F3C904C-DEC4-4ABB-99AE-CEE3C23F3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12950"/>
            <a:ext cx="21463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293DC201-5B51-45D0-9B3E-32146EBF9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2198688"/>
            <a:ext cx="21463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Imagem 26">
            <a:extLst>
              <a:ext uri="{FF2B5EF4-FFF2-40B4-BE49-F238E27FC236}">
                <a16:creationId xmlns:a16="http://schemas.microsoft.com/office/drawing/2014/main" id="{EA958EF8-AF5B-497F-8FD1-13B9490FB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3757613"/>
            <a:ext cx="21463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1A5B2AD8-DDB8-4AB9-A716-BC1226867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8478">
            <a:off x="4451351" y="2687638"/>
            <a:ext cx="4238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B24ADD5A-C709-4BB4-9331-2D47718AC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33415">
            <a:off x="1748632" y="4110832"/>
            <a:ext cx="4254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id="{45CA44C7-9501-44AF-868D-503FFF89D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6288">
            <a:off x="3983038" y="1441451"/>
            <a:ext cx="4238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7CEFF1E6-B386-4EA5-99E7-D90C003CA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81462">
            <a:off x="6425407" y="1516857"/>
            <a:ext cx="4254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23709E5C-F7A4-4E4E-B0B8-1B6DD7C96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0140">
            <a:off x="1558926" y="1366838"/>
            <a:ext cx="4238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1DC0BD92-1A79-4AD7-957E-B9CEEBE4D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3487">
            <a:off x="6618288" y="4832351"/>
            <a:ext cx="423863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http://photos.gograph.com/thumbs/CSP/CSP994/k15913034.jpg">
            <a:extLst>
              <a:ext uri="{FF2B5EF4-FFF2-40B4-BE49-F238E27FC236}">
                <a16:creationId xmlns:a16="http://schemas.microsoft.com/office/drawing/2014/main" id="{666CDEC8-D04C-48D0-93F7-DAC27803F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220" y="1222492"/>
            <a:ext cx="1316038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Conector reto 3">
            <a:extLst>
              <a:ext uri="{FF2B5EF4-FFF2-40B4-BE49-F238E27FC236}">
                <a16:creationId xmlns:a16="http://schemas.microsoft.com/office/drawing/2014/main" id="{0955DEDA-28B1-8643-82D3-09569C23378A}"/>
              </a:ext>
            </a:extLst>
          </p:cNvPr>
          <p:cNvCxnSpPr>
            <a:cxnSpLocks/>
          </p:cNvCxnSpPr>
          <p:nvPr/>
        </p:nvCxnSpPr>
        <p:spPr>
          <a:xfrm>
            <a:off x="9601334" y="2440104"/>
            <a:ext cx="288925" cy="403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18">
            <a:extLst>
              <a:ext uri="{FF2B5EF4-FFF2-40B4-BE49-F238E27FC236}">
                <a16:creationId xmlns:a16="http://schemas.microsoft.com/office/drawing/2014/main" id="{57F8255C-44BB-D146-84AA-A4D59D8AF1DF}"/>
              </a:ext>
            </a:extLst>
          </p:cNvPr>
          <p:cNvCxnSpPr>
            <a:cxnSpLocks/>
          </p:cNvCxnSpPr>
          <p:nvPr/>
        </p:nvCxnSpPr>
        <p:spPr>
          <a:xfrm flipH="1">
            <a:off x="8998084" y="2440104"/>
            <a:ext cx="384175" cy="403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extLst>
              <a:ext uri="{FF2B5EF4-FFF2-40B4-BE49-F238E27FC236}">
                <a16:creationId xmlns:a16="http://schemas.microsoft.com/office/drawing/2014/main" id="{B192C9FF-B28A-F045-959A-5F5D41203747}"/>
              </a:ext>
            </a:extLst>
          </p:cNvPr>
          <p:cNvSpPr/>
          <p:nvPr/>
        </p:nvSpPr>
        <p:spPr>
          <a:xfrm rot="5400000">
            <a:off x="8053521" y="3403717"/>
            <a:ext cx="2627313" cy="15065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193F0D1-6D81-A646-B0A3-DB0EBC133D09}"/>
              </a:ext>
            </a:extLst>
          </p:cNvPr>
          <p:cNvSpPr/>
          <p:nvPr/>
        </p:nvSpPr>
        <p:spPr>
          <a:xfrm>
            <a:off x="154598" y="301818"/>
            <a:ext cx="74420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chemeClr val="bg1"/>
                </a:solidFill>
              </a:rPr>
              <a:t>TESTES IMUNOLÓGICOS: NÃO TREPONÊMICOS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7A1CC2B5-8543-F747-865A-03A66D4F18B4}"/>
              </a:ext>
            </a:extLst>
          </p:cNvPr>
          <p:cNvPicPr/>
          <p:nvPr/>
        </p:nvPicPr>
        <p:blipFill rotWithShape="1">
          <a:blip r:embed="rId6"/>
          <a:srcRect l="20284" t="19932" r="40689" b="45496"/>
          <a:stretch/>
        </p:blipFill>
        <p:spPr bwMode="auto">
          <a:xfrm>
            <a:off x="8622467" y="2869508"/>
            <a:ext cx="1498436" cy="1049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E5CD2E54-8E27-FE49-B366-2A4400FC994A}"/>
              </a:ext>
            </a:extLst>
          </p:cNvPr>
          <p:cNvPicPr/>
          <p:nvPr/>
        </p:nvPicPr>
        <p:blipFill rotWithShape="1">
          <a:blip r:embed="rId7"/>
          <a:srcRect l="20395" t="56621" r="39255" b="14981"/>
          <a:stretch/>
        </p:blipFill>
        <p:spPr bwMode="auto">
          <a:xfrm>
            <a:off x="8622467" y="4137825"/>
            <a:ext cx="1498436" cy="1114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CaixaDeTexto 10">
            <a:extLst>
              <a:ext uri="{FF2B5EF4-FFF2-40B4-BE49-F238E27FC236}">
                <a16:creationId xmlns:a16="http://schemas.microsoft.com/office/drawing/2014/main" id="{EEFF07B5-0483-47CF-82A8-AF12EB752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258" y="3071816"/>
            <a:ext cx="1522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800" b="1" dirty="0">
                <a:solidFill>
                  <a:schemeClr val="accent5"/>
                </a:solidFill>
                <a:latin typeface="Calibri" panose="020F0502020204030204" pitchFamily="34" charset="0"/>
              </a:rPr>
              <a:t>Reação positiva</a:t>
            </a:r>
          </a:p>
        </p:txBody>
      </p:sp>
      <p:sp>
        <p:nvSpPr>
          <p:cNvPr id="39" name="CaixaDeTexto 11">
            <a:extLst>
              <a:ext uri="{FF2B5EF4-FFF2-40B4-BE49-F238E27FC236}">
                <a16:creationId xmlns:a16="http://schemas.microsoft.com/office/drawing/2014/main" id="{C78B9786-8331-4223-8BD7-452F90E45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9830" y="4502228"/>
            <a:ext cx="1520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800" b="1" dirty="0">
                <a:solidFill>
                  <a:schemeClr val="accent5"/>
                </a:solidFill>
                <a:latin typeface="Calibri" panose="020F0502020204030204" pitchFamily="34" charset="0"/>
              </a:rPr>
              <a:t>Reação negativa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46C337F9-AF0B-4A2F-B765-66AC0A0245A1}"/>
              </a:ext>
            </a:extLst>
          </p:cNvPr>
          <p:cNvPicPr/>
          <p:nvPr/>
        </p:nvPicPr>
        <p:blipFill rotWithShape="1">
          <a:blip r:embed="rId8"/>
          <a:srcRect l="23041" t="19579" r="44767" b="47260"/>
          <a:stretch/>
        </p:blipFill>
        <p:spPr bwMode="auto">
          <a:xfrm>
            <a:off x="5830817" y="4337964"/>
            <a:ext cx="2155116" cy="1511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623" name="CaixaDeTexto 42">
            <a:extLst>
              <a:ext uri="{FF2B5EF4-FFF2-40B4-BE49-F238E27FC236}">
                <a16:creationId xmlns:a16="http://schemas.microsoft.com/office/drawing/2014/main" id="{BC349AAF-EB50-4DA5-A027-E3EB8CF5C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01" y="5791082"/>
            <a:ext cx="274471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1100" b="1" dirty="0" err="1"/>
              <a:t>Álisson</a:t>
            </a:r>
            <a:r>
              <a:rPr lang="pt-BR" altLang="pt-BR" sz="1100" b="1" dirty="0"/>
              <a:t> </a:t>
            </a:r>
            <a:r>
              <a:rPr lang="pt-BR" altLang="pt-BR" sz="1100" b="1" dirty="0" err="1"/>
              <a:t>Bigolin</a:t>
            </a:r>
            <a:r>
              <a:rPr lang="pt-BR" altLang="pt-BR" sz="1100" b="1" dirty="0"/>
              <a:t> </a:t>
            </a:r>
            <a:r>
              <a:rPr lang="pt-BR" altLang="pt-BR" sz="1100" dirty="0"/>
              <a:t>MS, 2019</a:t>
            </a:r>
          </a:p>
        </p:txBody>
      </p:sp>
    </p:spTree>
    <p:extLst>
      <p:ext uri="{BB962C8B-B14F-4D97-AF65-F5344CB8AC3E}">
        <p14:creationId xmlns:p14="http://schemas.microsoft.com/office/powerpoint/2010/main" val="120972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1435 C 0.00039 0.02037 0.00013 0.02778 -0.00091 0.03403 C -0.00091 0.03426 -0.00287 0.04444 -0.00326 0.04653 C -0.00326 0.04676 -0.00482 0.05509 -0.00482 0.05532 L -0.00651 0.05926 C -0.00677 0.06065 -0.00703 0.06204 -0.00729 0.06342 C -0.00768 0.06782 -0.00768 0.07338 -0.00886 0.07754 C -0.00925 0.07893 -0.0099 0.08032 -0.01042 0.08171 C -0.01354 0.09791 -0.01094 0.08217 -0.01276 0.10555 C -0.01289 0.10717 -0.01354 0.10995 -0.01354 0.11018 " pathEditMode="relative" rAng="0" ptsTypes="AAAAAAAAAA">
                                      <p:cBhvr>
                                        <p:cTn id="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47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8255 0.02916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145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C 0.0013 0.00093 0.00313 0.00301 0.00482 0.00301 C 0.04961 0.00301 0.01406 0.00093 0.0388 -0.00324 C 0.04766 -0.00439 0.05651 -0.00463 0.06524 -0.00578 C 0.06745 -0.00648 0.06979 -0.00694 0.07201 -0.0081 C 0.07292 -0.00902 0.07396 -0.01041 0.075 -0.01111 C 0.07669 -0.01203 0.07826 -0.01273 0.07982 -0.01365 C 0.08125 -0.01481 0.08255 -0.01574 0.08386 -0.01666 C 0.08477 -0.01736 0.08568 -0.01898 0.08672 -0.01898 C 0.09779 -0.02106 0.10886 -0.02106 0.11979 -0.02176 C 0.12357 -0.02824 0.12175 -0.02592 0.125 -0.02963 " pathEditMode="relative" rAng="0" ptsTypes="AAAAAAAAAAA">
                                      <p:cBhvr>
                                        <p:cTn id="1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34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C -0.00222 -0.00139 -0.00769 -0.00277 -0.00977 -0.00277 C -0.00977 -0.00347 -0.01107 -0.00416 -0.01146 -0.00416 C -0.01316 -0.00555 -0.01485 -0.00555 -0.01563 -0.00555 C -0.01862 -0.00694 -0.01862 -0.00555 -0.02032 -0.00694 C -0.02826 -0.00972 -0.01862 -0.00694 -0.02618 -0.00972 C -0.02748 -0.00972 -0.02995 -0.0118 -0.02995 -0.00972 C -0.03034 -0.01319 -0.03125 -0.01319 -0.03204 -0.01319 C -0.03334 -0.01458 -0.03503 -0.01458 -0.03633 -0.01458 L -0.04011 -0.01736 L -0.04428 -0.01736 L -0.04636 -0.01875 C -0.04675 -0.02014 -0.04766 -0.02014 -0.04805 -0.02014 C -0.05144 -0.02222 -0.05391 -0.02014 -0.05769 -0.02014 C -0.06029 -0.02014 -0.06654 -0.02222 -0.06823 -0.02222 C -0.06993 -0.02361 -0.07162 -0.02361 -0.07331 -0.025 C -0.0767 -0.025 -0.08594 -0.025 -0.08842 -0.025 C -0.09441 -0.02777 -0.09141 -0.02639 -0.09818 -0.02777 C -0.09896 -0.02777 -0.09935 -0.02777 -0.10026 -0.02916 C -0.10066 -0.02916 -0.10105 -0.02916 -0.10105 -0.03055 C -0.10365 -0.03264 -0.10573 -0.03264 -0.10821 -0.03264 C -0.10951 -0.03402 -0.11081 -0.03402 -0.11198 -0.03402 L -0.1142 -0.03402 C -0.11459 -0.03541 -0.11589 -0.03541 -0.11628 -0.0368 C -0.11667 -0.0368 -0.11706 -0.0368 -0.11797 -0.03819 C -0.11875 -0.03958 -0.12292 -0.03958 -0.12344 -0.03958 C -0.12422 -0.03958 -0.12461 -0.03958 -0.12513 -0.04097 C -0.12553 -0.04097 -0.12683 -0.04097 -0.12683 -0.03958 C -0.12969 -0.04282 -0.12722 -0.04282 -0.128 -0.04282 " pathEditMode="relative" rAng="0" ptsTypes="AAAAAAAAAAAAAAAAAAAAAAAAAAAAA">
                                      <p:cBhvr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19" y="-215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2.96296E-6 C 0.00013 0.00694 0.00026 0.02731 0.00287 0.03426 L 0.0056 0.0456 L 0.00742 0.05115 C 0.00104 0.06713 0.0043 0.05625 0.00052 0.08518 " pathEditMode="relative" rAng="780000" ptsTypes="AAAAA">
                                      <p:cBhvr>
                                        <p:cTn id="1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430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C 0.00886 0.00371 0.00391 0.00255 0.01823 -2.59259E-6 C 0.02422 -0.00092 0.02735 -0.00208 0.03268 -0.00393 C 0.03438 -0.00463 0.03607 -0.00532 0.03763 -0.00602 C 0.04115 -0.00671 0.04466 -0.00717 0.04831 -0.00787 C 0.05847 -0.01203 0.0487 -0.00856 0.06667 -0.0118 C 0.06927 -0.01203 0.07188 -0.01296 0.07448 -0.01389 C 0.07578 -0.01435 0.07695 -0.01528 0.07839 -0.01574 C 0.07982 -0.01643 0.08151 -0.0169 0.0832 -0.01782 C 0.08516 -0.01898 0.08698 -0.02037 0.08893 -0.02176 C 0.08998 -0.02222 0.09102 -0.02245 0.0918 -0.02361 C 0.09662 -0.02847 0.09427 -0.02639 0.09857 -0.02963 C 0.09961 -0.03078 0.10052 -0.03264 0.10169 -0.03356 C 0.10417 -0.03518 0.10938 -0.03703 0.10938 -0.0368 C 0.12136 -0.0324 0.10638 -0.03819 0.11992 -0.03356 C 0.12162 -0.03264 0.12318 -0.03171 0.12474 -0.03148 C 0.13164 -0.02916 0.13034 -0.02963 0.13464 -0.02963 " pathEditMode="relative" rAng="0" ptsTypes="AAAAAAAAAAAAAAAAA">
                                      <p:cBhvr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-173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C -0.00078 -2.96296E-6 -0.00391 0.0007 -0.00482 0.00162 C -0.00521 0.00185 -0.00547 0.00278 -0.00586 0.00324 C -0.0069 0.0044 -0.00821 0.00556 -0.00938 0.00695 L -0.0112 0.0088 C -0.01615 0.01389 -0.00977 0.00764 -0.01459 0.01135 C -0.01524 0.01204 -0.01563 0.0125 -0.01628 0.01297 C -0.01667 0.01412 -0.01693 0.01505 -0.01758 0.01598 C -0.01836 0.0176 -0.01966 0.01875 -0.02032 0.02014 C -0.02058 0.0213 -0.0211 0.02223 -0.02149 0.02315 C -0.02188 0.02361 -0.0224 0.02431 -0.02266 0.025 C -0.02344 0.02662 -0.025 0.03033 -0.025 0.03056 C -0.02539 0.03218 -0.02526 0.03449 -0.02604 0.03565 C -0.02891 0.04005 -0.02539 0.03496 -0.02904 0.03935 L -0.03112 0.04329 " pathEditMode="relative" rAng="0" ptsTypes="AAAAAAAAAAAAAAA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215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C 0.0069 0.03056 -0.00078 0.00023 0.00443 0.01644 C 0.00508 0.01829 0.0056 0.02153 0.00638 0.02361 C 0.00703 0.0257 0.00807 0.02685 0.00912 0.02847 C 0.0099 0.03218 0.01133 0.0382 0.01276 0.04074 C 0.01341 0.0419 0.01458 0.04236 0.0155 0.04306 C 0.02279 0.06204 0.01406 0.03773 0.02018 0.06042 C 0.02097 0.06273 0.02227 0.06482 0.02292 0.06713 C 0.0237 0.06945 0.02409 0.07245 0.02474 0.07477 C 0.02604 0.07801 0.028 0.08264 0.0293 0.08449 C 0.03021 0.08565 0.03125 0.08588 0.03216 0.08704 C 0.0375 0.10093 0.0349 0.09722 0.03958 0.10162 C 0.03998 0.1037 0.03998 0.10671 0.0405 0.10857 C 0.04154 0.1132 0.04375 0.11505 0.04531 0.11806 C 0.04779 0.12361 0.04675 0.12361 0.04883 0.13033 L 0.053 0.14097 " pathEditMode="relative" rAng="0" ptsTypes="AAAAAAAAAAAAAAAA">
                                      <p:cBhvr>
                                        <p:cTn id="2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" y="703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C -0.00169 0.0007 -0.00312 0.00185 -0.00482 0.00185 C -0.00924 0.00185 -0.00807 -0.00046 -0.01185 -0.00324 C -0.01315 -0.00393 -0.01445 -0.00417 -0.01575 -0.00463 C -0.03437 -0.02708 -0.01484 -0.0044 -0.02904 -0.01875 C -0.0319 -0.02176 -0.04232 -0.03565 -0.04232 -0.03588 C -0.04544 -0.03935 -0.0487 -0.04282 -0.05169 -0.04676 L -0.06654 -0.06713 C -0.06888 -0.07037 -0.07161 -0.07268 -0.0737 -0.07639 C -0.07656 -0.08218 -0.07878 -0.08704 -0.08229 -0.09213 C -0.08307 -0.09352 -0.08437 -0.09398 -0.08542 -0.09537 C -0.08685 -0.09722 -0.08789 -0.09954 -0.08919 -0.10162 C -0.09075 -0.1037 -0.0931 -0.10648 -0.09466 -0.10787 C -0.0957 -0.10856 -0.09687 -0.10903 -0.09779 -0.10949 C -0.09857 -0.11042 -0.09935 -0.11157 -0.10026 -0.1125 C -0.10182 -0.11412 -0.10495 -0.11505 -0.10651 -0.11551 C -0.10846 -0.11759 -0.11068 -0.11921 -0.11276 -0.12176 C -0.11354 -0.12292 -0.11432 -0.12407 -0.1151 -0.125 C -0.11615 -0.12616 -0.11732 -0.12685 -0.11823 -0.12801 C -0.11966 -0.13032 -0.12057 -0.1338 -0.12214 -0.13588 C -0.12383 -0.13843 -0.12474 -0.13889 -0.12604 -0.14213 C -0.12904 -0.14977 -0.12591 -0.14468 -0.12995 -0.15 C -0.13047 -0.15139 -0.13112 -0.15301 -0.13151 -0.15463 C -0.1319 -0.15625 -0.13203 -0.15787 -0.13229 -0.15926 C -0.13242 -0.16042 -0.13281 -0.16157 -0.13294 -0.16227 " pathEditMode="relative" rAng="0" ptsTypes="AAAAAAAAAAAAAAAAAAAAAAAAA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4" y="-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>
            <a:extLst>
              <a:ext uri="{FF2B5EF4-FFF2-40B4-BE49-F238E27FC236}">
                <a16:creationId xmlns:a16="http://schemas.microsoft.com/office/drawing/2014/main" id="{3995A670-F49E-4203-BA23-D318BCFB9B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1289" y="226896"/>
            <a:ext cx="8912225" cy="852488"/>
          </a:xfrm>
        </p:spPr>
        <p:txBody>
          <a:bodyPr/>
          <a:lstStyle/>
          <a:p>
            <a:pPr algn="l"/>
            <a:r>
              <a:rPr lang="pt-BR" altLang="pt-BR" sz="2800" dirty="0">
                <a:latin typeface="+mn-lt"/>
              </a:rPr>
              <a:t>FLOCULAÇÃO- VDRL</a:t>
            </a:r>
          </a:p>
        </p:txBody>
      </p:sp>
      <p:pic>
        <p:nvPicPr>
          <p:cNvPr id="27651" name="Imagem 3">
            <a:extLst>
              <a:ext uri="{FF2B5EF4-FFF2-40B4-BE49-F238E27FC236}">
                <a16:creationId xmlns:a16="http://schemas.microsoft.com/office/drawing/2014/main" id="{26D4C6E9-71C0-4CF8-A5AE-B86AF4FFB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674" y="1529693"/>
            <a:ext cx="591502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984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8212BEB-6A76-7848-86B6-A3DE1D330506}"/>
              </a:ext>
            </a:extLst>
          </p:cNvPr>
          <p:cNvSpPr/>
          <p:nvPr/>
        </p:nvSpPr>
        <p:spPr>
          <a:xfrm>
            <a:off x="1154113" y="1338263"/>
            <a:ext cx="6824662" cy="4532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28675" name="Imagem 24">
            <a:extLst>
              <a:ext uri="{FF2B5EF4-FFF2-40B4-BE49-F238E27FC236}">
                <a16:creationId xmlns:a16="http://schemas.microsoft.com/office/drawing/2014/main" id="{D3E00018-89FB-4C6E-8B11-0581ED4D5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2190750"/>
            <a:ext cx="214788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Imagem 25">
            <a:extLst>
              <a:ext uri="{FF2B5EF4-FFF2-40B4-BE49-F238E27FC236}">
                <a16:creationId xmlns:a16="http://schemas.microsoft.com/office/drawing/2014/main" id="{9B1189AA-0772-404C-B6AD-3A333E533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1681163"/>
            <a:ext cx="214788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Imagem 26">
            <a:extLst>
              <a:ext uri="{FF2B5EF4-FFF2-40B4-BE49-F238E27FC236}">
                <a16:creationId xmlns:a16="http://schemas.microsoft.com/office/drawing/2014/main" id="{3B448BC7-55EF-4F4D-A971-5CAE5E3C9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4" y="3900488"/>
            <a:ext cx="2147887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97F6122A-B040-48DF-AB6C-33D29159A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8478">
            <a:off x="7397751" y="3598863"/>
            <a:ext cx="4238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4ECB7D0-5853-42A1-83A1-B781F4693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40846">
            <a:off x="1407319" y="4761707"/>
            <a:ext cx="42545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id="{D48B9ADD-54EB-4862-9575-CDD4CA636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92217">
            <a:off x="3594101" y="2879726"/>
            <a:ext cx="42386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D7E81E1-B14E-4E35-8771-AD7857707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65716">
            <a:off x="2473326" y="1295401"/>
            <a:ext cx="42386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C43004FB-0E6D-4798-96D0-68AEBC033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9145">
            <a:off x="1416051" y="1343026"/>
            <a:ext cx="42386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A4E94C9-C3A6-43E9-A336-3DBD271C3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0378">
            <a:off x="4654551" y="3109913"/>
            <a:ext cx="423863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tângulo 31">
            <a:extLst>
              <a:ext uri="{FF2B5EF4-FFF2-40B4-BE49-F238E27FC236}">
                <a16:creationId xmlns:a16="http://schemas.microsoft.com/office/drawing/2014/main" id="{A193F0D1-6D81-A646-B0A3-DB0EBC133D09}"/>
              </a:ext>
            </a:extLst>
          </p:cNvPr>
          <p:cNvSpPr/>
          <p:nvPr/>
        </p:nvSpPr>
        <p:spPr>
          <a:xfrm>
            <a:off x="225888" y="342528"/>
            <a:ext cx="33915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bg1"/>
                </a:solidFill>
              </a:rPr>
              <a:t>PROZONA</a:t>
            </a:r>
            <a:endParaRPr lang="pt-BR" sz="3200" dirty="0">
              <a:solidFill>
                <a:schemeClr val="bg1"/>
              </a:solidFill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6F674AAC-4F91-42ED-AD4C-BCD24E12B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2244">
            <a:off x="3836988" y="1368426"/>
            <a:ext cx="4254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898DB215-6E6F-4DE9-A3C2-B6D7FD07F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85772">
            <a:off x="6272213" y="5127626"/>
            <a:ext cx="423863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95DC3719-89D0-4CFA-BB0B-8F0FC7F9F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3487">
            <a:off x="7362032" y="4761707"/>
            <a:ext cx="4254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C40C2EF7-9CBA-4029-A7DD-957211554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5216526"/>
            <a:ext cx="4238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E6941EA1-909A-4A36-B260-928432537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394">
            <a:off x="4297363" y="1577976"/>
            <a:ext cx="4238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49862B17-EDC7-4E1C-BB9B-0FA2B0E18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87260">
            <a:off x="7446963" y="1295401"/>
            <a:ext cx="4238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8DA5A545-5340-4C13-90C6-4DB09B052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32366">
            <a:off x="2695576" y="4287838"/>
            <a:ext cx="423863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0DF1B15C-CE6A-4942-9FDC-24E8408D9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40268">
            <a:off x="6352382" y="3864769"/>
            <a:ext cx="4254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FF1C091C-63B5-4F8A-9C5C-26B0512A4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1248">
            <a:off x="7485063" y="2546351"/>
            <a:ext cx="4254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36D2DE9C-23AB-4058-934A-A1092A36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7548">
            <a:off x="4862513" y="1390651"/>
            <a:ext cx="37306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49814EBA-C886-41E6-9203-0A2021F5A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6789">
            <a:off x="4445001" y="2419351"/>
            <a:ext cx="42386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59E7D970-9724-4E96-A3CA-5D3D95B07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97951">
            <a:off x="1709738" y="4140201"/>
            <a:ext cx="423863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7F2C0701-74C7-4781-8E5B-201CB7F6B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72401">
            <a:off x="6734176" y="4310063"/>
            <a:ext cx="423863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8DDDF98C-72ED-423A-802C-8E4568105198}"/>
              </a:ext>
            </a:extLst>
          </p:cNvPr>
          <p:cNvSpPr/>
          <p:nvPr/>
        </p:nvSpPr>
        <p:spPr>
          <a:xfrm>
            <a:off x="8246010" y="2494192"/>
            <a:ext cx="3060282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625" dirty="0">
                <a:solidFill>
                  <a:schemeClr val="accent5">
                    <a:lumMod val="75000"/>
                  </a:schemeClr>
                </a:solidFill>
              </a:rPr>
              <a:t>Fenômeno que resulta da </a:t>
            </a:r>
            <a:r>
              <a:rPr lang="pt-BR" sz="1625" b="1" dirty="0">
                <a:solidFill>
                  <a:schemeClr val="accent5">
                    <a:lumMod val="75000"/>
                  </a:schemeClr>
                </a:solidFill>
              </a:rPr>
              <a:t>relação desproporcional </a:t>
            </a:r>
            <a:r>
              <a:rPr lang="pt-BR" sz="1625" dirty="0">
                <a:solidFill>
                  <a:schemeClr val="accent5">
                    <a:lumMod val="75000"/>
                  </a:schemeClr>
                </a:solidFill>
              </a:rPr>
              <a:t>entre as quantidades de antígenos e anticorpos presentes na reação não treponêmica, gerando resultados f</a:t>
            </a:r>
            <a:r>
              <a:rPr lang="pt-BR" sz="1625" b="1" dirty="0">
                <a:solidFill>
                  <a:schemeClr val="accent5">
                    <a:lumMod val="75000"/>
                  </a:schemeClr>
                </a:solidFill>
              </a:rPr>
              <a:t>also-negativos.</a:t>
            </a:r>
          </a:p>
        </p:txBody>
      </p:sp>
      <p:sp>
        <p:nvSpPr>
          <p:cNvPr id="28699" name="CaixaDeTexto 42">
            <a:extLst>
              <a:ext uri="{FF2B5EF4-FFF2-40B4-BE49-F238E27FC236}">
                <a16:creationId xmlns:a16="http://schemas.microsoft.com/office/drawing/2014/main" id="{10ED97DD-34A1-4721-9C0F-68AEDF7AB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4389" y="5739770"/>
            <a:ext cx="190817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1100" b="1" dirty="0" err="1">
                <a:solidFill>
                  <a:schemeClr val="accent5">
                    <a:lumMod val="75000"/>
                  </a:schemeClr>
                </a:solidFill>
              </a:rPr>
              <a:t>Álisson</a:t>
            </a:r>
            <a:r>
              <a:rPr lang="pt-BR" altLang="pt-BR" sz="1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altLang="pt-BR" sz="1100" b="1" dirty="0" err="1">
                <a:solidFill>
                  <a:schemeClr val="accent5">
                    <a:lumMod val="75000"/>
                  </a:schemeClr>
                </a:solidFill>
              </a:rPr>
              <a:t>Bigolin,</a:t>
            </a:r>
            <a:r>
              <a:rPr lang="pt-BR" altLang="pt-BR" sz="1100" dirty="0" err="1">
                <a:solidFill>
                  <a:schemeClr val="accent5">
                    <a:lumMod val="75000"/>
                  </a:schemeClr>
                </a:solidFill>
              </a:rPr>
              <a:t>MS</a:t>
            </a:r>
            <a:r>
              <a:rPr lang="pt-BR" altLang="pt-BR" sz="1100" dirty="0">
                <a:solidFill>
                  <a:schemeClr val="accent5">
                    <a:lumMod val="75000"/>
                  </a:schemeClr>
                </a:solidFill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396518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7 -0.00416 L 0.00247 -0.00393 C -0.00326 0.01551 -0.00013 0.00973 -0.0043 0.0169 C -0.00547 0.02616 -0.00391 0.01737 -0.0069 0.02639 C -0.00794 0.0294 -0.00873 0.03264 -0.00964 0.03588 C -0.01003 0.0375 -0.01068 0.03889 -0.01094 0.04051 C -0.01172 0.04653 -0.01133 0.04375 -0.01224 0.04885 C -0.0125 0.05186 -0.0125 0.0551 -0.01289 0.05834 C -0.01315 0.06042 -0.01393 0.06204 -0.01419 0.06412 C -0.01458 0.0669 -0.01458 0.06968 -0.01485 0.07246 C -0.01524 0.07477 -0.01589 0.07709 -0.01628 0.0794 C -0.01654 0.08149 -0.01667 0.08334 -0.01693 0.08542 C -0.01706 0.08658 -0.01732 0.08774 -0.01758 0.08889 C -0.0181 0.09213 -0.01784 0.09561 -0.01888 0.09838 C -0.01927 0.09954 -0.01992 0.1007 -0.02018 0.10186 C -0.02083 0.10417 -0.0211 0.10672 -0.02162 0.10903 L -0.02227 0.1125 C -0.02227 0.11412 -0.02318 0.12662 -0.02357 0.12894 C -0.02383 0.13079 -0.02448 0.13218 -0.02487 0.1338 C -0.02513 0.13565 -0.02526 0.13774 -0.02552 0.13959 C -0.02591 0.14213 -0.02682 0.14676 -0.02682 0.147 L -0.02748 0.1551 " pathEditMode="relative" rAng="0" ptsTypes="AAAAAAAAAAAAAAAAAAAAAA">
                                      <p:cBhvr>
                                        <p:cTn id="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79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6.25E-7 0.00023 C -0.00234 0.00023 -0.00469 0.00023 -0.0069 0.00139 C -0.00794 0.00162 -0.00872 0.00371 -0.00964 0.00417 C -0.01094 0.0051 -0.01237 0.00486 -0.01367 0.00556 C -0.03073 0.01482 -0.02031 0.01181 -0.03203 0.01435 C -0.04688 0.02385 -0.03021 0.01435 -0.04766 0.02037 C -0.04909 0.0206 -0.05039 0.02269 -0.05182 0.02338 C -0.05417 0.02408 -0.05677 0.02408 -0.05925 0.02477 L -0.06341 0.02755 C -0.06406 0.02824 -0.06471 0.02824 -0.06537 0.02917 C -0.06602 0.03033 -0.06667 0.03148 -0.06745 0.03195 C -0.07292 0.03658 -0.06888 0.03102 -0.07292 0.03519 C -0.07474 0.03681 -0.07656 0.03866 -0.07839 0.04097 C -0.07904 0.0419 -0.07956 0.04329 -0.08034 0.04375 C -0.08164 0.04491 -0.08307 0.0456 -0.08451 0.04676 C -0.08542 0.04746 -0.0862 0.04861 -0.08711 0.04954 C -0.08776 0.0507 -0.08841 0.05185 -0.08919 0.05278 C -0.09219 0.05533 -0.09128 0.05278 -0.09388 0.05556 C -0.09922 0.06135 -0.09284 0.05625 -0.09805 0.05996 C -0.0987 0.06135 -0.09922 0.0632 -0.10013 0.06435 C -0.10143 0.06667 -0.103 0.06783 -0.10417 0.07037 C -0.1056 0.07338 -0.10638 0.07801 -0.1082 0.07917 C -0.11068 0.08102 -0.1099 0.0794 -0.11081 0.0838 " pathEditMode="relative" rAng="0" ptsTypes="AAAAAAAAAAAAAAAAAAAAAAAA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7" y="419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671 L -3.54167E-6 -0.00671 C -0.00221 -0.0074 -0.00429 -0.00787 -0.00638 -0.00833 C -0.00716 -0.00879 -0.00768 -0.00903 -0.00859 -0.00926 C -0.00963 -0.00972 -0.01093 -0.00972 -0.01198 -0.01018 C -0.01731 -0.01203 -0.02265 -0.01435 -0.02799 -0.01528 C -0.03359 -0.01643 -0.03971 -0.0169 -0.04557 -0.01782 C -0.06614 -0.02083 -0.04882 -0.01852 -0.06289 -0.02037 C -0.06458 -0.02129 -0.06601 -0.02268 -0.06783 -0.02291 C -0.08164 -0.02453 -0.0914 -0.02361 -0.10481 -0.02291 C -0.10664 -0.02222 -0.10846 -0.02199 -0.11041 -0.02129 C -0.11106 -0.02106 -0.11172 -0.0206 -0.1125 -0.02037 C -0.11432 -0.01967 -0.11627 -0.01944 -0.1181 -0.01852 C -0.11914 -0.01805 -0.12031 -0.01736 -0.12148 -0.0169 C -0.12474 -0.0162 -0.12799 -0.01643 -0.13138 -0.0162 C -0.13216 -0.01574 -0.13307 -0.01551 -0.13411 -0.01528 C -0.13854 -0.01435 -0.14752 -0.01389 -0.15156 -0.01365 C -0.15859 -0.0118 -0.15208 -0.01365 -0.15703 -0.01203 C -0.15807 -0.01157 -0.15898 -0.01134 -0.15989 -0.01111 C -0.16106 -0.01065 -0.16211 -0.00949 -0.16341 -0.00926 C -0.16536 -0.00879 -0.16757 -0.00879 -0.16966 -0.00833 C -0.17435 -0.00555 -0.17044 -0.00764 -0.17591 -0.00602 C -0.18086 -0.0044 -0.17487 -0.00578 -0.18086 -0.00347 C -0.18203 -0.00301 -0.1832 -0.00301 -0.18437 -0.00254 C -0.18528 -0.00231 -0.18619 -0.00208 -0.18711 -0.00185 C -0.19101 -0.00046 -0.18737 -0.00139 -0.19192 0.0007 L -0.1983 0.00347 L -0.20039 0.00417 C -0.20104 0.0044 -0.20169 0.00486 -0.20247 0.0051 C -0.20664 0.00602 -0.20481 0.00533 -0.20794 0.00672 L -0.21224 0.01019 C -0.21289 0.01065 -0.21341 0.01204 -0.21432 0.01204 L -0.21627 0.01204 " pathEditMode="relative" rAng="0" ptsTypes="AAAAAAAAAAAAAAAAAAAAAAAAAAAAAAAAA">
                                      <p:cBhvr>
                                        <p:cTn id="1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20" y="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23 L -6.25E-7 0.00023 C -0.00078 -0.00463 -0.00091 -0.00949 -0.00195 -0.01365 C -0.00234 -0.01551 -0.00417 -0.01666 -0.00469 -0.01852 C -0.00612 -0.02291 -0.0069 -0.03148 -0.00729 -0.03657 C -0.00807 -0.04328 -0.00872 -0.04977 -0.00924 -0.05602 C -0.00937 -0.05972 -0.00976 -0.06342 -0.01016 -0.06713 C -0.01068 -0.07291 -0.01133 -0.07824 -0.01185 -0.08402 C -0.01276 -0.09282 -0.01354 -0.10208 -0.01458 -0.11064 C -0.01484 -0.11342 -0.0151 -0.11574 -0.01549 -0.11805 C -0.01601 -0.12014 -0.01667 -0.12222 -0.01732 -0.12407 C -0.01797 -0.13078 -0.01758 -0.1375 -0.01914 -0.14352 C -0.01966 -0.14606 -0.02031 -0.14838 -0.02096 -0.15092 C -0.02161 -0.15439 -0.02226 -0.1581 -0.02266 -0.1618 C -0.02318 -0.16574 -0.02396 -0.17847 -0.02461 -0.1824 C -0.02474 -0.18426 -0.02708 -0.19143 -0.02721 -0.19213 C -0.0276 -0.19398 -0.0276 -0.1956 -0.02812 -0.19699 C -0.0306 -0.20532 -0.0319 -0.20694 -0.03542 -0.21412 C -0.03594 -0.21527 -0.03659 -0.2162 -0.03711 -0.21782 C -0.03763 -0.21944 -0.03828 -0.22106 -0.03893 -0.22245 C -0.03945 -0.22338 -0.0401 -0.22407 -0.04062 -0.22477 " pathEditMode="relative" rAng="0" ptsTypes="AAAAAAAAAAAAAAAAAAAAA">
                                      <p:cBhvr>
                                        <p:cTn id="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-1120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023 L -4.79167E-6 0.00023 C -0.00208 -0.00186 -0.00403 -0.00417 -0.00598 -0.00533 C -0.0069 -0.00579 -0.0151 -0.00741 -0.01575 -0.00787 C -0.01744 -0.00857 -0.01914 -0.00949 -0.02083 -0.01019 C -0.02304 -0.01111 -0.02539 -0.01181 -0.02747 -0.01273 C -0.02955 -0.01389 -0.03138 -0.01574 -0.03346 -0.01667 C -0.03502 -0.01736 -0.03697 -0.01736 -0.03854 -0.01783 C -0.04088 -0.01852 -0.04309 -0.01922 -0.04518 -0.02037 C -0.0483 -0.02176 -0.05117 -0.02408 -0.05403 -0.02523 C -0.05833 -0.02709 -0.05611 -0.02616 -0.0608 -0.02801 C -0.06145 -0.02871 -0.06223 -0.02963 -0.06315 -0.03033 C -0.06419 -0.03148 -0.06562 -0.03172 -0.06666 -0.03287 C -0.06757 -0.0338 -0.06822 -0.03565 -0.06888 -0.03658 C -0.06888 -0.03635 -0.0746 -0.04283 -0.07552 -0.04422 C -0.0763 -0.04491 -0.07721 -0.04561 -0.07786 -0.04653 C -0.08424 -0.05556 -0.07877 -0.04861 -0.0845 -0.05417 C -0.08723 -0.05672 -0.08645 -0.05718 -0.08971 -0.05926 C -0.09062 -0.05996 -0.09166 -0.05996 -0.09257 -0.06042 C -0.09348 -0.06158 -0.09401 -0.0632 -0.09492 -0.06412 C -0.09635 -0.06598 -0.09921 -0.06829 -0.10065 -0.07061 C -0.10156 -0.07176 -0.10221 -0.07315 -0.10299 -0.07408 C -0.10494 -0.07686 -0.1052 -0.07662 -0.10742 -0.07801 C -0.10872 -0.07963 -0.10989 -0.08125 -0.11119 -0.08311 C -0.11184 -0.08403 -0.11263 -0.08449 -0.11328 -0.08542 C -0.11419 -0.08681 -0.11484 -0.0882 -0.11549 -0.08912 C -0.11757 -0.0919 -0.11953 -0.09445 -0.12148 -0.09676 C -0.12252 -0.09815 -0.1233 -0.09954 -0.12447 -0.10047 C -0.12604 -0.10232 -0.12708 -0.10463 -0.1289 -0.10556 C -0.12955 -0.10602 -0.13046 -0.10625 -0.13111 -0.10695 C -0.13294 -0.10834 -0.13333 -0.10949 -0.13489 -0.11181 C -0.13554 -0.11551 -0.13541 -0.11621 -0.13697 -0.11945 C -0.13776 -0.12061 -0.13828 -0.12246 -0.13919 -0.12315 C -0.14062 -0.12431 -0.14218 -0.12477 -0.14375 -0.1257 C -0.1444 -0.12616 -0.14544 -0.12616 -0.14583 -0.12686 L -0.14726 -0.12917 " pathEditMode="relative" rAng="0" ptsTypes="AAAAAAAAAAAAAAAAAAAAAAAAAAAAAAAAAAAA">
                                      <p:cBhvr>
                                        <p:cTn id="1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-643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1.25E-6 0.00023 C -0.06094 0.01388 -0.01615 0.00393 -0.1694 -0.00394 C -0.17123 -0.00394 -0.18268 -0.0088 -0.18503 -0.01065 C -0.20326 -0.02223 -0.18581 -0.0125 -0.20378 -0.02639 C -0.20677 -0.02848 -0.20977 -0.02917 -0.21263 -0.03149 C -0.21563 -0.03403 -0.21849 -0.03797 -0.22149 -0.04028 C -0.22422 -0.04237 -0.22734 -0.04352 -0.23021 -0.04537 C -0.24245 -0.05417 -0.23789 -0.05417 -0.25026 -0.06112 C -0.2543 -0.06297 -0.2582 -0.06412 -0.26211 -0.06621 C -0.26654 -0.06829 -0.27096 -0.07084 -0.27526 -0.07292 C -0.27826 -0.07477 -0.28125 -0.07524 -0.28412 -0.07686 C -0.28789 -0.07848 -0.29167 -0.08149 -0.29544 -0.08357 C -0.29792 -0.08496 -0.30026 -0.08565 -0.30287 -0.08704 C -0.31133 -0.09144 -0.30612 -0.08936 -0.3155 -0.09746 C -0.31836 -0.1 -0.325 -0.10394 -0.328 -0.10787 C -0.32969 -0.11019 -0.33125 -0.11366 -0.33294 -0.11667 C -0.33359 -0.11737 -0.33438 -0.11737 -0.33503 -0.11829 C -0.33607 -0.12037 -0.33854 -0.12524 -0.33854 -0.12477 C -0.3405 -0.13287 -0.34063 -0.13519 -0.3431 -0.14075 C -0.34375 -0.14283 -0.34479 -0.14375 -0.34557 -0.14584 C -0.34609 -0.14769 -0.34636 -0.14954 -0.34688 -0.15139 C -0.34818 -0.15579 -0.35104 -0.16366 -0.35313 -0.1669 C -0.35417 -0.16899 -0.3556 -0.17037 -0.35677 -0.17223 C -0.36589 -0.18565 -0.35638 -0.17315 -0.36628 -0.18426 C -0.36927 -0.18727 -0.37227 -0.19075 -0.375 -0.19445 C -0.37617 -0.1963 -0.37748 -0.19838 -0.37878 -0.19977 C -0.38008 -0.20139 -0.38125 -0.20209 -0.38255 -0.20325 C -0.38607 -0.20741 -0.38399 -0.20556 -0.38685 -0.21204 C -0.39753 -0.23658 -0.38828 -0.21644 -0.39388 -0.22408 C -0.39857 -0.23102 -0.39284 -0.22477 -0.39753 -0.2294 C -0.40169 -0.23681 -0.39818 -0.23172 -0.40703 -0.23426 C -0.40807 -0.23473 -0.4099 -0.23588 -0.4099 -0.23565 " pathEditMode="relative" rAng="0" ptsTypes="AAAAAAAAAAAAAAAAAAAAAAAAAAAAAAAAA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95" y="-1145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4.16667E-6 0.00023 C -0.003 0.0007 -0.00573 0.00116 -0.0086 0.00232 C -0.00964 0.00278 -0.01055 0.00394 -0.01172 0.00486 C -0.01302 0.00556 -0.01433 0.00556 -0.01563 0.00602 C -0.01654 0.00671 -0.01732 0.00787 -0.01823 0.00857 C -0.01914 0.00926 -0.02032 0.00926 -0.02149 0.00972 C -0.02696 0.01204 -0.02071 0.01019 -0.02852 0.01204 C -0.02943 0.0132 -0.03021 0.01412 -0.03112 0.01482 C -0.03204 0.01528 -0.03282 0.01528 -0.03373 0.01597 C -0.03633 0.01829 -0.03881 0.02083 -0.04154 0.02338 L -0.04401 0.02616 C -0.04532 0.02732 -0.04662 0.02824 -0.04792 0.02986 C -0.05052 0.03264 -0.05287 0.03634 -0.0556 0.03866 C -0.0573 0.03982 -0.05912 0.04074 -0.06081 0.04213 C -0.06237 0.04352 -0.06381 0.04491 -0.06524 0.04583 C -0.0668 0.04699 -0.06849 0.04745 -0.0698 0.04838 C -0.07162 0.04977 -0.07331 0.05208 -0.075 0.05347 C -0.07644 0.0544 -0.07813 0.05463 -0.07943 0.05602 C -0.09063 0.06505 -0.0767 0.05695 -0.08985 0.06597 C -0.09206 0.06736 -0.09883 0.06991 -0.10092 0.07083 C -0.10209 0.07153 -0.10339 0.07269 -0.10469 0.07338 C -0.10612 0.07431 -0.10769 0.075 -0.10925 0.0757 C -0.11107 0.07708 -0.11302 0.07847 -0.11511 0.07963 C -0.11602 0.08009 -0.11719 0.08032 -0.11823 0.08102 C -0.11993 0.08171 -0.12175 0.08241 -0.12344 0.08333 C -0.12448 0.08403 -0.12552 0.08542 -0.1267 0.08588 C -0.12774 0.08657 -0.12891 0.08657 -0.12982 0.08704 C -0.13568 0.09005 -0.13295 0.08912 -0.13829 0.09213 C -0.14167 0.09421 -0.14076 0.09259 -0.14467 0.09583 C -0.1461 0.09676 -0.14727 0.09861 -0.14857 0.09954 C -0.14961 0.10023 -0.15079 0.10046 -0.15183 0.1007 C -0.15261 0.10116 -0.15352 0.10185 -0.15443 0.10208 C -0.15599 0.10301 -0.15743 0.1037 -0.15886 0.10463 C -0.16029 0.10532 -0.16146 0.10648 -0.16276 0.10718 C -0.16537 0.10857 -0.1681 0.1088 -0.17045 0.11088 C -0.17162 0.11181 -0.17266 0.1125 -0.17383 0.1132 C -0.17513 0.11412 -0.17631 0.11505 -0.17761 0.11597 C -0.17852 0.11644 -0.17943 0.11759 -0.18021 0.11829 C -0.18099 0.11898 -0.18204 0.11898 -0.18282 0.11968 C -0.18451 0.12107 -0.1862 0.12269 -0.18802 0.12454 C -0.18894 0.12546 -0.18985 0.1257 -0.1905 0.12685 L -0.19636 0.1382 C -0.19701 0.13935 -0.19753 0.1412 -0.19818 0.14213 L -0.20092 0.14468 C -0.20248 0.14907 -0.20313 0.15139 -0.20534 0.15579 C -0.20599 0.15671 -0.20677 0.15741 -0.2073 0.15833 C -0.20808 0.15972 -0.20847 0.16204 -0.20925 0.1632 C -0.21042 0.16505 -0.21198 0.16667 -0.21316 0.16829 C -0.21381 0.16921 -0.21654 0.17338 -0.21758 0.17454 C -0.21823 0.17523 -0.21901 0.17546 -0.21967 0.1757 L -0.22344 0.18333 C -0.22409 0.18449 -0.22461 0.18588 -0.22539 0.18704 C -0.22644 0.1882 -0.22761 0.18935 -0.22865 0.19051 C -0.22956 0.1919 -0.23034 0.19329 -0.23112 0.19445 C -0.23177 0.19537 -0.23256 0.19607 -0.23321 0.19699 C -0.23581 0.20463 -0.23282 0.19722 -0.23633 0.20301 C -0.23776 0.20556 -0.23868 0.20903 -0.24024 0.21065 C -0.24128 0.21181 -0.24245 0.2132 -0.24349 0.21435 C -0.24427 0.21551 -0.24506 0.21713 -0.2461 0.21829 C -0.24662 0.21875 -0.2474 0.21875 -0.24805 0.21945 C -0.2487 0.21991 -0.24922 0.2213 -0.24987 0.22199 C -0.25118 0.22292 -0.25261 0.22361 -0.25378 0.22431 L -0.25573 0.2257 C -0.25638 0.22616 -0.25704 0.22662 -0.25769 0.22685 C -0.26094 0.22847 -0.25938 0.22755 -0.26224 0.2294 C -0.26276 0.23079 -0.26355 0.23171 -0.26407 0.2331 C -0.26537 0.23588 -0.26563 0.23866 -0.26732 0.24051 C -0.26875 0.24236 -0.27045 0.2419 -0.27175 0.2419 " pathEditMode="relative" rAng="0" ptsTypes="AAAAAAAAAAAAAAAAAAAAAAAAAAAAAAAAAAAAAAAAAAAAAAAAAAAAAAAAAAAAAAAAAAAAA">
                                      <p:cBhvr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1208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2.91667E-6 0.00023 C 0.00286 0.00069 0.00573 0.00093 0.00859 0.00232 C 0.0108 0.00347 0.01263 0.00625 0.01471 0.00741 C 0.01705 0.00903 0.01953 0.00972 0.02213 0.01134 C 0.02526 0.01319 0.02825 0.01597 0.03151 0.01782 C 0.03737 0.02083 0.04375 0.02176 0.04961 0.02546 C 0.05247 0.02732 0.06106 0.03287 0.06445 0.03449 C 0.06679 0.03565 0.06927 0.03611 0.07174 0.03704 C 0.07383 0.03866 0.07578 0.04097 0.07786 0.04236 C 0.07995 0.04352 0.08229 0.04375 0.08463 0.04468 C 0.08685 0.04583 0.08893 0.04745 0.09127 0.04861 C 0.09557 0.05069 0.1039 0.05394 0.1039 0.05417 C 0.11601 0.06528 0.10547 0.05625 0.11745 0.06389 C 0.12474 0.06898 0.12604 0.07107 0.13294 0.07431 C 0.13528 0.07523 0.13789 0.07616 0.14036 0.07685 C 0.14231 0.07755 0.1444 0.07824 0.14648 0.0794 C 0.14817 0.08056 0.14987 0.08264 0.15169 0.08333 C 0.15416 0.08449 0.15677 0.08426 0.15911 0.08472 C 0.16419 0.0875 0.16445 0.0875 0.16992 0.09097 C 0.17617 0.09514 0.17448 0.09514 0.18138 0.09745 C 0.18307 0.09792 0.18489 0.09838 0.18659 0.09884 L 0.19883 0.10139 C 0.20078 0.10185 0.20286 0.10185 0.20481 0.10255 C 0.20677 0.10347 0.20872 0.10509 0.21093 0.10509 C 0.23593 0.10625 0.26093 0.10602 0.2862 0.10671 C 0.3039 0.10602 0.32148 0.10625 0.33919 0.10509 C 0.34062 0.10509 0.34179 0.10278 0.34323 0.10255 C 0.35078 0.10162 0.35846 0.10185 0.36614 0.10139 C 0.36992 0.09907 0.36745 0.10023 0.37343 0.09745 C 0.37435 0.09699 0.37526 0.0963 0.3763 0.0963 L 0.38828 0.09491 C 0.38893 0.09398 0.38958 0.09306 0.39036 0.09213 C 0.39153 0.0912 0.39297 0.09074 0.39427 0.08958 C 0.39492 0.08935 0.39557 0.08866 0.39622 0.08843 L 0.40169 0.08588 C 0.40651 0.07986 0.40065 0.08657 0.40638 0.08218 C 0.40833 0.08056 0.40989 0.07801 0.41185 0.07685 C 0.4125 0.07662 0.41315 0.07593 0.4138 0.07546 C 0.41966 0.07477 0.42539 0.07477 0.43125 0.07431 C 0.43268 0.07361 0.43385 0.07222 0.43528 0.07176 L 0.4388 0.0706 " pathEditMode="relative" rAng="0" ptsTypes="AAAAAAAAAAAAAAAAAAAAAAAAAAAAAAAAAAAAAAAAAA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0" y="53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024 L -4.375E-6 0.00023 C -0.00455 -0.00093 -0.00963 -0.00139 -0.01432 -0.00278 C -0.01523 -0.00301 -0.01601 -0.00348 -0.01679 -0.00394 L -0.02265 -0.00625 C -0.02434 -0.00695 -0.02604 -0.00787 -0.02786 -0.00857 C -0.04596 -0.01644 -0.0233 -0.00672 -0.03802 -0.01204 C -0.04192 -0.01366 -0.04492 -0.01575 -0.04895 -0.0169 C -0.05299 -0.01783 -0.05716 -0.01783 -0.06119 -0.01922 C -0.06354 -0.01991 -0.06588 -0.02107 -0.06835 -0.02153 C -0.07083 -0.02223 -0.07343 -0.02223 -0.07604 -0.02269 C -0.07877 -0.02362 -0.08151 -0.02454 -0.08437 -0.02547 C -0.08697 -0.02732 -0.08932 -0.02963 -0.09205 -0.03125 C -0.09453 -0.03287 -0.09713 -0.03357 -0.09987 -0.03473 C -0.10169 -0.03565 -0.10377 -0.03612 -0.10546 -0.03727 C -0.1082 -0.03866 -0.11067 -0.04121 -0.11328 -0.04306 C -0.11536 -0.04445 -0.11757 -0.04514 -0.11979 -0.04653 C -0.12226 -0.04862 -0.12474 -0.05116 -0.12747 -0.05278 C -0.13333 -0.05625 -0.13958 -0.05811 -0.14544 -0.06227 C -0.1483 -0.06412 -0.15091 -0.06644 -0.15377 -0.06806 C -0.15677 -0.06968 -0.15976 -0.07061 -0.16276 -0.07176 C -0.17955 -0.07917 -0.15976 -0.07107 -0.17747 -0.0801 C -0.17968 -0.08125 -0.18177 -0.08172 -0.18398 -0.08241 C -0.18684 -0.08357 -0.18958 -0.0845 -0.19244 -0.08612 C -0.19492 -0.08727 -0.19739 -0.08936 -0.20013 -0.09075 C -0.20234 -0.09213 -0.20481 -0.09306 -0.20716 -0.09445 C -0.21549 -0.09908 -0.21458 -0.09908 -0.22252 -0.10278 C -0.22539 -0.10394 -0.22812 -0.1051 -0.23085 -0.10625 C -0.23411 -0.10787 -0.23737 -0.10926 -0.24062 -0.11112 C -0.25351 -0.11829 -0.24739 -0.11621 -0.26119 -0.12315 C -0.26419 -0.12454 -0.26718 -0.125 -0.27005 -0.12662 C -0.27278 -0.12778 -0.27526 -0.1301 -0.27786 -0.13125 C -0.28085 -0.13287 -0.28385 -0.13334 -0.28684 -0.13473 C -0.30039 -0.14167 -0.28893 -0.13843 -0.30104 -0.14098 C -0.30286 -0.14167 -0.30494 -0.14213 -0.30677 -0.14329 C -0.30898 -0.14468 -0.31093 -0.147 -0.31328 -0.14815 L -0.31575 -0.14931 C -0.3164 -0.15 -0.31705 -0.15093 -0.31783 -0.15162 C -0.31822 -0.15209 -0.31901 -0.15232 -0.31966 -0.15278 C -0.3207 -0.15348 -0.32187 -0.15417 -0.32278 -0.1551 C -0.3276 -0.15903 -0.32343 -0.15625 -0.32734 -0.15857 C -0.32929 -0.16135 -0.32994 -0.1625 -0.3319 -0.16482 C -0.33294 -0.16598 -0.33398 -0.16737 -0.33502 -0.16829 C -0.33567 -0.16899 -0.33645 -0.16899 -0.3371 -0.16945 C -0.3388 -0.1713 -0.34049 -0.17338 -0.34205 -0.17547 C -0.34388 -0.17732 -0.34557 -0.17963 -0.34726 -0.18125 C -0.34856 -0.18241 -0.34987 -0.18403 -0.35117 -0.18496 C -0.35221 -0.18565 -0.35338 -0.18565 -0.35429 -0.18612 C -0.36666 -0.19931 -0.35286 -0.18565 -0.3621 -0.19213 C -0.36393 -0.19352 -0.36445 -0.19584 -0.36601 -0.19815 C -0.36927 -0.20278 -0.36888 -0.20209 -0.37174 -0.20394 C -0.37539 -0.20834 -0.37291 -0.20579 -0.37942 -0.20996 L -0.38138 -0.21135 L -0.38333 -0.2125 C -0.38372 -0.2132 -0.38411 -0.21412 -0.38463 -0.21482 C -0.38463 -0.21459 -0.38945 -0.22061 -0.39036 -0.222 L -0.39231 -0.22431 L -0.39427 -0.22662 C -0.39752 -0.23565 -0.39335 -0.22454 -0.39752 -0.2338 C -0.39804 -0.23496 -0.3983 -0.23658 -0.39869 -0.2375 C -0.39921 -0.23843 -0.4 -0.23889 -0.40065 -0.23982 C -0.40143 -0.24098 -0.40195 -0.24237 -0.40247 -0.24329 C -0.40312 -0.24422 -0.4039 -0.24491 -0.40455 -0.24584 C -0.4052 -0.24676 -0.40716 -0.25139 -0.40833 -0.25162 C -0.41171 -0.25255 -0.41523 -0.25232 -0.41862 -0.25278 L -0.42239 -0.25741 " pathEditMode="relative" rAng="0" ptsTypes="AAAAAAAAAAAAAAAAAAAAAAAAAAAAAAAAAAAAAAAAAAAAAAAAAAAAAAAAAAAAAAAAAA">
                                      <p:cBhvr>
                                        <p:cTn id="2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20" y="-1284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023 L -2.70833E-6 0.00023 C 0.00026 -0.00532 0.00078 -0.01018 0.00078 -0.01551 C 0.00078 -0.04583 0.00052 -0.07592 -2.70833E-6 -0.10648 C -2.70833E-6 -0.10764 -0.00052 -0.10903 -0.00052 -0.11018 C -0.00078 -0.11273 -0.00104 -0.11528 -0.00117 -0.11782 C -0.00143 -0.12245 -0.00156 -0.12708 -0.00182 -0.13171 C -0.00182 -0.13495 -0.00325 -0.1463 -0.00351 -0.14815 C -0.00377 -0.1493 -0.00403 -0.15069 -0.00416 -0.15185 C -0.00677 -0.17755 -0.00325 -0.14838 -0.00534 -0.16319 C -0.00547 -0.16505 -0.0056 -0.16667 -0.00599 -0.16852 C -0.00625 -0.16967 -0.00677 -0.17083 -0.00716 -0.17222 C -0.00781 -0.17407 -0.00833 -0.17639 -0.00898 -0.17847 C -0.00976 -0.18102 -0.01054 -0.18356 -0.01133 -0.18611 C -0.01172 -0.18727 -0.01198 -0.18889 -0.01263 -0.18981 L -0.01797 -0.20116 L -0.02161 -0.2088 C -0.02213 -0.20972 -0.02278 -0.21042 -0.0233 -0.21134 C -0.025 -0.21389 -0.02656 -0.21667 -0.02812 -0.21898 C -0.02877 -0.21967 -0.02929 -0.22083 -0.02995 -0.22153 C -0.03047 -0.22199 -0.03112 -0.22222 -0.03164 -0.22268 C -0.03216 -0.22407 -0.03242 -0.22546 -0.03294 -0.22639 C -0.03346 -0.22731 -0.03424 -0.22731 -0.03476 -0.22778 C -0.03541 -0.22847 -0.03606 -0.22917 -0.03659 -0.23009 C -0.03724 -0.23148 -0.03763 -0.2331 -0.03841 -0.23426 C -0.03919 -0.23518 -0.04049 -0.23495 -0.0414 -0.23542 L -0.04674 -0.23912 L -0.04856 -0.24028 C -0.04896 -0.24143 -0.04922 -0.24259 -0.04974 -0.24282 C -0.05286 -0.24537 -0.05625 -0.24352 -0.05937 -0.24282 C -0.06211 -0.2412 -0.06054 -0.24167 -0.06406 -0.24167 " pathEditMode="relative" rAng="0" ptsTypes="AAAAAAAAAAAAAAAAAAAAAAAAAAAAAAA">
                                      <p:cBhvr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1217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2.5E-6 4.44444E-6 C -0.00026 0.00324 -0.00026 0.01018 -0.00143 0.01412 C -0.00182 0.01528 -0.00234 0.01643 -0.00274 0.01759 C -0.003 0.01921 -0.003 0.02083 -0.00339 0.02222 C -0.00378 0.02361 -0.00443 0.02454 -0.00469 0.02592 C -0.00508 0.02708 -0.00521 0.02824 -0.00534 0.0294 C -0.00495 0.03148 -0.00443 0.03333 -0.00404 0.03541 C -0.00378 0.03657 -0.00378 0.03773 -0.00339 0.03889 C -0.003 0.04004 -0.00247 0.0412 -0.00208 0.04236 L -0.00143 0.04722 " pathEditMode="relative" ptsTypes="AAAAAAAAAAA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1.45833E-6 3.33333E-6 C -0.00287 0.00324 -0.00547 0.00694 -0.00846 0.00995 C -0.01797 0.0199 -0.01224 0.0118 -0.02083 0.01898 C -0.03307 0.02893 -0.01172 0.01481 -0.02774 0.02592 C -0.02917 0.02662 -0.0306 0.02708 -0.03203 0.02801 C -0.03386 0.02916 -0.03568 0.03032 -0.03763 0.03125 C -0.03854 0.03194 -0.03932 0.03287 -0.04037 0.03356 C -0.04284 0.03564 -0.04909 0.04027 -0.05208 0.04143 C -0.0543 0.04259 -0.05677 0.04282 -0.05912 0.04375 C -0.06133 0.0449 -0.06354 0.04629 -0.06602 0.04722 C -0.06849 0.04814 -0.07096 0.04838 -0.07357 0.04953 C -0.07656 0.05069 -0.07956 0.05254 -0.08255 0.05393 C -0.08516 0.05509 -0.08776 0.05602 -0.09024 0.05717 C -0.10235 0.06365 -0.09557 0.0625 -0.11237 0.06852 C -0.11406 0.06921 -0.12136 0.07176 -0.12344 0.07314 C -0.13281 0.07963 -0.12396 0.07662 -0.13242 0.0787 C -0.13659 0.0831 -0.13633 0.08333 -0.14076 0.0868 C -0.1418 0.08773 -0.1431 0.08819 -0.14414 0.08889 C -0.14662 0.09097 -0.14909 0.09328 -0.15104 0.09583 C -0.1556 0.10115 -0.15599 0.10208 -0.16016 0.10578 C -0.16107 0.10671 -0.16198 0.10764 -0.16289 0.10833 C -0.16393 0.10902 -0.16537 0.10926 -0.16641 0.11041 C -0.16836 0.1125 -0.16979 0.11551 -0.17188 0.11713 C -0.17279 0.11805 -0.17383 0.11898 -0.17474 0.11944 C -0.17695 0.12106 -0.17721 0.12014 -0.17943 0.12291 C -0.18399 0.12801 -0.17904 0.125 -0.18438 0.12731 C -0.18841 0.13171 -0.18607 0.12963 -0.19336 0.13426 C -0.2 0.13842 -0.19727 0.13703 -0.20378 0.13865 C -0.2069 0.14027 -0.21081 0.14213 -0.21341 0.14537 C -0.21419 0.14606 -0.21732 0.15046 -0.21836 0.15092 C -0.21901 0.15162 -0.21966 0.15162 -0.22044 0.15208 C -0.2211 0.15277 -0.22175 0.15393 -0.2224 0.15463 C -0.22383 0.15555 -0.22526 0.15578 -0.22669 0.15671 C -0.22735 0.15694 -0.228 0.15764 -0.22865 0.15787 L -0.23425 0.16018 C -0.2349 0.16088 -0.23581 0.16134 -0.23633 0.16227 C -0.23711 0.16342 -0.23828 0.16597 -0.23828 0.1662 " pathEditMode="relative" rAng="0" ptsTypes="AAAAAAAAAAAAAAAAAAAAAAAAAAAAAAAAAAAAAA">
                                      <p:cBhvr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14" y="831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1.04167E-6 0.00023 C 0.00052 0.00787 0.00091 0.0162 0.00182 0.02431 C 0.00573 0.05741 0.00378 0.0338 0.00794 0.05833 C 0.01042 0.07315 0.0125 0.08843 0.01471 0.10324 C 0.0151 0.10625 0.01562 0.10926 0.01601 0.11273 C 0.01693 0.11921 0.01732 0.12616 0.01875 0.13264 C 0.02083 0.14167 0.02266 0.15069 0.02487 0.15949 C 0.02747 0.16898 0.0306 0.17824 0.03294 0.18796 C 0.03646 0.20093 0.03919 0.21458 0.04258 0.22778 C 0.04479 0.23681 0.04805 0.24468 0.05 0.2537 C 0.05364 0.26991 0.05586 0.28704 0.05937 0.30324 C 0.06224 0.31481 0.06523 0.32639 0.06758 0.33843 C 0.06836 0.34167 0.06849 0.3456 0.06914 0.34907 C 0.06966 0.35301 0.07044 0.35648 0.07109 0.36088 C 0.07161 0.36389 0.07187 0.3669 0.07239 0.37014 C 0.07266 0.37199 0.07331 0.37338 0.0737 0.375 C 0.07461 0.37824 0.07526 0.38218 0.07643 0.38565 C 0.07708 0.38773 0.07838 0.38912 0.07917 0.3912 C 0.08008 0.39352 0.08086 0.3963 0.08203 0.39838 C 0.08229 0.39931 0.08294 0.39977 0.08333 0.40069 C 0.08346 0.40093 0.08646 0.40787 0.08672 0.40903 C 0.09297 0.43518 0.08516 0.40602 0.08997 0.42778 C 0.09062 0.43009 0.09141 0.43241 0.09206 0.43495 C 0.09271 0.4375 0.0931 0.44051 0.09401 0.44282 C 0.09505 0.44537 0.09648 0.44699 0.09753 0.44907 C 0.09909 0.45185 0.1 0.45556 0.10143 0.45856 C 0.10534 0.46481 0.10325 0.46157 0.10768 0.46759 C 0.10781 0.46829 0.10872 0.47523 0.10911 0.47593 C 0.1095 0.47708 0.11042 0.47755 0.11107 0.47824 C 0.11224 0.48148 0.11315 0.4831 0.1138 0.48657 C 0.1151 0.49282 0.11341 0.49028 0.11601 0.49282 " pathEditMode="relative" rAng="0" ptsTypes="AAAAAAAAAAAAAAAAAAAAAAAAAAAAAAAA">
                                      <p:cBhvr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4" y="2463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-2.29167E-6 0.00023 C -0.00156 0.00231 -0.00586 0.01157 -0.00807 0.01366 C -0.00885 0.01435 -0.01002 0.01481 -0.0108 0.01597 C -0.0125 0.01829 -0.0138 0.0213 -0.01536 0.02338 C -0.01588 0.02431 -0.01653 0.02523 -0.01705 0.02593 C -0.01875 0.02893 -0.02031 0.03194 -0.02213 0.03472 C -0.02695 0.0419 -0.02083 0.03333 -0.02552 0.03843 C -0.02604 0.03912 -0.02656 0.04028 -0.02721 0.04097 C -0.02773 0.04167 -0.02838 0.04167 -0.0289 0.04236 C -0.02955 0.04282 -0.02995 0.04398 -0.0306 0.04468 C -0.03125 0.0456 -0.03203 0.0456 -0.03281 0.04606 C -0.03333 0.0463 -0.03398 0.04699 -0.03463 0.04722 C -0.03567 0.04768 -0.03685 0.04792 -0.03789 0.04838 C -0.03945 0.04907 -0.04088 0.05023 -0.04245 0.05093 C -0.04505 0.05231 -0.04401 0.05139 -0.0457 0.0537 " pathEditMode="relative" rAng="0" ptsTypes="AAAAAAAAAAAAAAAA">
                                      <p:cBhvr>
                                        <p:cTn id="3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268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23 L 0 0.00023 C 0.00065 -0.0044 0.0013 -0.00857 0.00195 -0.01273 C 0.00221 -0.01458 0.00221 -0.0162 0.0026 -0.01806 C 0.00286 -0.01945 0.00365 -0.02037 0.00391 -0.02176 C 0.00508 -0.02662 0.00573 -0.03218 0.00729 -0.03681 C 0.00794 -0.03889 0.00859 -0.0412 0.00924 -0.04329 C 0.01003 -0.0456 0.01133 -0.04792 0.01185 -0.0507 C 0.01302 -0.05741 0.01211 -0.05324 0.01523 -0.06204 C 0.01602 -0.06435 0.01771 -0.06945 0.01849 -0.07083 C 0.01914 -0.07199 0.01979 -0.07269 0.02057 -0.07338 C 0.02161 -0.075 0.02279 -0.07593 0.02383 -0.07732 C 0.02396 -0.07732 0.03151 -0.08796 0.03242 -0.09005 C 0.03971 -0.10324 0.03529 -0.0956 0.04453 -0.10995 L 0.04857 -0.11644 C 0.04961 -0.11829 0.05091 -0.11945 0.05182 -0.12153 C 0.05768 -0.13264 0.05482 -0.13009 0.05911 -0.13287 C 0.05964 -0.13403 0.0599 -0.13542 0.06055 -0.13658 C 0.06172 -0.13843 0.06302 -0.14028 0.06445 -0.14167 C 0.07122 -0.14792 0.06797 -0.14537 0.07396 -0.14908 L 0.07591 -0.15046 C 0.07656 -0.15093 0.07721 -0.15139 0.07786 -0.15162 C 0.07878 -0.15208 0.08164 -0.15324 0.08255 -0.1544 C 0.0832 -0.15486 0.08385 -0.15602 0.08451 -0.15671 C 0.08581 -0.15787 0.08724 -0.15833 0.08854 -0.15926 C 0.09089 -0.16111 0.09388 -0.16528 0.09648 -0.16574 L 0.10378 -0.1669 C 0.10508 -0.16713 0.10625 -0.16736 0.10729 -0.16829 C 0.10794 -0.16875 0.10846 -0.16991 0.10924 -0.1706 C 0.1099 -0.17107 0.11055 -0.17153 0.1112 -0.17199 C 0.11328 -0.17384 0.11419 -0.17639 0.11589 -0.17963 C 0.11706 -0.18611 0.11576 -0.18079 0.11784 -0.18588 C 0.11836 -0.18704 0.11862 -0.18843 0.11914 -0.18958 C 0.12018 -0.19144 0.12188 -0.19306 0.12318 -0.19352 C 0.125 -0.19398 0.12669 -0.19421 0.12852 -0.19468 C 0.12943 -0.19491 0.13021 -0.19537 0.13112 -0.19583 C 0.13503 -0.20093 0.13125 -0.19676 0.13516 -0.19954 C 0.13607 -0.20046 0.13685 -0.20139 0.13776 -0.20208 L 0.13932 -0.20324 " pathEditMode="relative" rAng="0" ptsTypes="AAAAAAAAAAAAAAAAAAAAAAAAAAAAAAAAAAAAAAA">
                                      <p:cBhvr>
                                        <p:cTn id="3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013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093 L 0.00039 0.00116 C 0.00143 0.00371 0.00234 0.00695 0.00377 0.00972 C 0.00455 0.01111 0.00547 0.0125 0.00638 0.01343 C 0.00885 0.01667 0.01302 0.0213 0.01614 0.02384 C 0.02005 0.02732 0.0194 0.0257 0.02304 0.03056 C 0.02825 0.03704 0.02487 0.03333 0.02851 0.03935 C 0.02982 0.04121 0.03086 0.04306 0.03203 0.04468 C 0.04062 0.05625 0.03138 0.04329 0.04166 0.05486 C 0.0431 0.05648 0.04401 0.0588 0.04518 0.06019 C 0.04674 0.06204 0.04844 0.06366 0.05 0.06528 C 0.05117 0.0669 0.05221 0.06898 0.05351 0.0706 C 0.05482 0.07246 0.05638 0.07408 0.05755 0.0757 C 0.06432 0.08472 0.0608 0.08218 0.06523 0.08496 C 0.0681 0.09028 0.06758 0.08982 0.0707 0.09375 C 0.07213 0.0956 0.0737 0.09676 0.07487 0.09908 C 0.07565 0.10046 0.07617 0.10185 0.07695 0.10301 C 0.07773 0.10394 0.0789 0.1044 0.07982 0.10556 C 0.08229 0.1088 0.08567 0.11458 0.0888 0.11713 C 0.08958 0.11783 0.09049 0.11783 0.0914 0.11852 C 0.09284 0.12014 0.09414 0.12199 0.0957 0.12361 C 0.10429 0.13264 0.10169 0.12917 0.10885 0.13519 C 0.11015 0.13658 0.11146 0.1382 0.11289 0.13935 C 0.11536 0.14074 0.1181 0.1419 0.12044 0.14306 C 0.12409 0.14769 0.12109 0.14421 0.12604 0.14815 C 0.12695 0.14884 0.12786 0.15 0.12877 0.1507 C 0.13008 0.15208 0.13268 0.15371 0.13437 0.15486 C 0.13528 0.15533 0.1362 0.15556 0.13711 0.15602 C 0.13789 0.15671 0.13854 0.15764 0.13919 0.15857 C 0.13984 0.15996 0.14036 0.16134 0.14127 0.1625 C 0.14778 0.17083 0.14609 0.16945 0.15169 0.17153 C 0.15234 0.17222 0.15286 0.17361 0.15377 0.17408 C 0.16054 0.17963 0.15234 0.1706 0.15924 0.17778 C 0.15989 0.17871 0.16067 0.17963 0.16133 0.18079 C 0.16302 0.18333 0.16302 0.18542 0.16536 0.18588 C 0.16797 0.18611 0.17057 0.18588 0.17317 0.18588 " pathEditMode="relative" rAng="0" ptsTypes="AAAAAAAAAAAAAAAAAAAAAAAAAAAAAAAAAAAA">
                                      <p:cBhvr>
                                        <p:cTn id="3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33" y="923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2963 L -8.33333E-7 0.03032 L 0.00651 0.02454 C 0.00859 0.02315 0.01068 0.0213 0.01263 0.01991 C 0.01367 0.01898 0.01471 0.01806 0.01576 0.01759 C 0.02109 0.01389 0.0181 0.01574 0.02474 0.01296 C 0.02539 0.01204 0.02943 0.00648 0.0306 0.00556 C 0.03216 0.00463 0.03372 0.00417 0.03516 0.00324 C 0.03646 0.00278 0.03763 0.00139 0.03893 0.00093 C 0.04193 -3.7037E-7 0.04492 -0.00046 0.04792 -0.00139 C 0.04974 -0.00185 0.05143 -0.00278 0.05313 -0.0037 C 0.05469 -0.00463 0.05625 -0.00602 0.05768 -0.00602 C 0.06849 -0.00741 0.07917 -0.00787 0.08997 -0.00833 C 0.09336 -0.01018 0.10182 -0.01389 0.10417 -0.01574 L 0.11029 -0.02037 C 0.11068 -0.02176 0.1112 -0.02407 0.11172 -0.025 C 0.1125 -0.02639 0.11315 -0.02639 0.11393 -0.02731 C 0.11458 -0.02824 0.11497 -0.02917 0.11563 -0.02963 " pathEditMode="relative" rAng="0" ptsTypes="AAAAAAAAAAAAAAAAAA">
                                      <p:cBhvr>
                                        <p:cTn id="3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-294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1.85185E-6 L 0.00273 0.00023 C 0.00351 -0.01921 0.00455 -0.04352 0.00495 -0.06389 C 0.00508 -0.07384 0.00521 -0.08379 0.00534 -0.09398 C 0.00508 -0.11875 0.00495 -0.14352 0.00455 -0.16805 C 0.00442 -0.18055 0.00455 -0.19305 0.0039 -0.20532 C 0.00221 -0.24074 -0.00091 -0.27523 -0.00248 -0.31088 C -0.00287 -0.32083 -0.003 -0.33102 -0.00365 -0.34097 C -0.00391 -0.34305 -0.01107 -0.42731 -0.01172 -0.43842 C -0.01211 -0.44606 -0.01367 -0.475 -0.01394 -0.48379 C -0.01407 -0.48727 -0.01407 -0.49074 -0.01433 -0.49398 C -0.01446 -0.49722 -0.01472 -0.50023 -0.01498 -0.50347 C -0.01706 -0.5419 -0.01563 -0.52222 -0.01706 -0.54166 C -0.01667 -0.54722 -0.01719 -0.54537 -0.01498 -0.54537 " pathEditMode="relative" rAng="0" ptsTypes="AAAAAAAAAAAAAA">
                                      <p:cBhvr>
                                        <p:cTn id="4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" y="-2726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024 L 4.375E-6 0.00023 C 0.01783 -0.0007 0.03593 -0.00024 0.0539 -0.00162 C 0.06588 -0.00232 0.07291 -0.00672 0.0845 -0.00973 C 0.08711 -0.01042 0.13906 -0.02361 0.15 -0.02662 C 0.15833 -0.02848 0.16679 -0.0301 0.17513 -0.03241 L 0.20078 -0.03959 C 0.2177 -0.04375 0.23476 -0.0463 0.25156 -0.05162 C 0.25937 -0.05394 0.26718 -0.05695 0.27513 -0.05857 C 0.28359 -0.06042 0.29192 -0.06042 0.30026 -0.06204 C 0.30924 -0.06389 0.31836 -0.0669 0.32734 -0.06922 C 0.34401 -0.07361 0.35794 -0.07593 0.37461 -0.08125 C 0.38216 -0.08357 0.38958 -0.08658 0.397 -0.08959 C 0.42421 -0.10047 0.4069 -0.09445 0.44231 -0.11088 C 0.44648 -0.11297 0.45091 -0.11482 0.45507 -0.1169 C 0.46184 -0.12037 0.46849 -0.12477 0.47539 -0.12778 C 0.47812 -0.12894 0.48086 -0.12986 0.48359 -0.13125 C 0.48606 -0.13264 0.48841 -0.13473 0.49101 -0.13588 C 0.49453 -0.13774 0.49817 -0.13936 0.50182 -0.14074 C 0.5039 -0.14144 0.50599 -0.1419 0.50794 -0.14306 C 0.52174 -0.15093 0.50143 -0.1426 0.5194 -0.14908 C 0.52057 -0.15 0.52161 -0.1507 0.52278 -0.15139 C 0.52408 -0.15232 0.52682 -0.15394 0.52682 -0.15371 C 0.52773 -0.1551 0.52864 -0.15602 0.52955 -0.15741 C 0.5302 -0.15857 0.53072 -0.15996 0.53164 -0.16088 C 0.53281 -0.16274 0.53411 -0.16389 0.53554 -0.16436 C 0.53737 -0.16505 0.53932 -0.16528 0.54101 -0.16574 C 0.54921 -0.18033 0.54309 -0.16783 0.54309 -0.21551 " pathEditMode="relative" rAng="0" ptsTypes="AAAAAAAAAAAAAAAAAAAAAAAAAAAA">
                                      <p:cBhvr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6" y="-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>
            <a:extLst>
              <a:ext uri="{FF2B5EF4-FFF2-40B4-BE49-F238E27FC236}">
                <a16:creationId xmlns:a16="http://schemas.microsoft.com/office/drawing/2014/main" id="{C6F06A74-FC20-449A-8144-B0FF133E1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1306" y="0"/>
            <a:ext cx="8912225" cy="1141413"/>
          </a:xfrm>
        </p:spPr>
        <p:txBody>
          <a:bodyPr>
            <a:normAutofit/>
          </a:bodyPr>
          <a:lstStyle/>
          <a:p>
            <a:pPr algn="l"/>
            <a:r>
              <a:rPr lang="pt-BR" altLang="pt-BR" sz="2800" dirty="0">
                <a:latin typeface="+mn-lt"/>
              </a:rPr>
              <a:t>SÍFILIS NA GESTAÇÃO</a:t>
            </a:r>
          </a:p>
        </p:txBody>
      </p:sp>
      <p:grpSp>
        <p:nvGrpSpPr>
          <p:cNvPr id="32771" name="Agrupar 4">
            <a:extLst>
              <a:ext uri="{FF2B5EF4-FFF2-40B4-BE49-F238E27FC236}">
                <a16:creationId xmlns:a16="http://schemas.microsoft.com/office/drawing/2014/main" id="{DACA7D50-7244-4915-8864-49D6BC652593}"/>
              </a:ext>
            </a:extLst>
          </p:cNvPr>
          <p:cNvGrpSpPr>
            <a:grpSpLocks/>
          </p:cNvGrpSpPr>
          <p:nvPr/>
        </p:nvGrpSpPr>
        <p:grpSpPr bwMode="auto">
          <a:xfrm>
            <a:off x="1573097" y="2168989"/>
            <a:ext cx="8697176" cy="3041498"/>
            <a:chOff x="764018" y="1263722"/>
            <a:chExt cx="8347110" cy="3190100"/>
          </a:xfrm>
        </p:grpSpPr>
        <p:sp>
          <p:nvSpPr>
            <p:cNvPr id="6" name="CaixaDeTexto 4">
              <a:extLst>
                <a:ext uri="{FF2B5EF4-FFF2-40B4-BE49-F238E27FC236}">
                  <a16:creationId xmlns:a16="http://schemas.microsoft.com/office/drawing/2014/main" id="{7FD8F418-49F6-4B62-B201-C387AB9AE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6868" y="4174251"/>
              <a:ext cx="201896" cy="27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defTabSz="668899">
                <a:defRPr/>
              </a:pPr>
              <a:endParaRPr lang="pt-BR" altLang="pt-BR" sz="1132" kern="0">
                <a:solidFill>
                  <a:prstClr val="black"/>
                </a:solidFill>
                <a:latin typeface="Calibri"/>
              </a:endParaRPr>
            </a:p>
          </p:txBody>
        </p:sp>
        <p:graphicFrame>
          <p:nvGraphicFramePr>
            <p:cNvPr id="7" name="Diagrama 6">
              <a:extLst>
                <a:ext uri="{FF2B5EF4-FFF2-40B4-BE49-F238E27FC236}">
                  <a16:creationId xmlns:a16="http://schemas.microsoft.com/office/drawing/2014/main" id="{C726EA64-246E-40DE-88E2-63E976B1CF9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56329281"/>
                </p:ext>
              </p:extLst>
            </p:nvPr>
          </p:nvGraphicFramePr>
          <p:xfrm>
            <a:off x="764018" y="1263722"/>
            <a:ext cx="8347110" cy="28123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34182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>
            <a:extLst>
              <a:ext uri="{FF2B5EF4-FFF2-40B4-BE49-F238E27FC236}">
                <a16:creationId xmlns:a16="http://schemas.microsoft.com/office/drawing/2014/main" id="{690C2240-5497-41E0-9881-54DEE2964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5154" y="214746"/>
            <a:ext cx="9687893" cy="924041"/>
          </a:xfrm>
        </p:spPr>
        <p:txBody>
          <a:bodyPr>
            <a:normAutofit/>
          </a:bodyPr>
          <a:lstStyle/>
          <a:p>
            <a:pPr algn="l"/>
            <a:r>
              <a:rPr lang="pt-BR" altLang="pt-BR" sz="2800" b="1" dirty="0">
                <a:latin typeface="+mn-lt"/>
              </a:rPr>
              <a:t>TRATAMENTO PARCERIAS SEXUAIS</a:t>
            </a:r>
          </a:p>
        </p:txBody>
      </p:sp>
      <p:sp>
        <p:nvSpPr>
          <p:cNvPr id="33796" name="CaixaDeTexto 4">
            <a:extLst>
              <a:ext uri="{FF2B5EF4-FFF2-40B4-BE49-F238E27FC236}">
                <a16:creationId xmlns:a16="http://schemas.microsoft.com/office/drawing/2014/main" id="{AD51A663-3A98-4A1F-BA22-106E8FF2A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216" y="4762338"/>
            <a:ext cx="7129462" cy="368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BR" altLang="pt-BR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Busca ativa parcerias sexuais / Pré- natal do parceiro</a:t>
            </a:r>
          </a:p>
        </p:txBody>
      </p:sp>
      <p:pic>
        <p:nvPicPr>
          <p:cNvPr id="33797" name="Image278">
            <a:extLst>
              <a:ext uri="{FF2B5EF4-FFF2-40B4-BE49-F238E27FC236}">
                <a16:creationId xmlns:a16="http://schemas.microsoft.com/office/drawing/2014/main" id="{8C2FE25B-07C6-4F5E-AF90-9975284F3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282" y="1804572"/>
            <a:ext cx="2448843" cy="344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ECF6B6D-7B62-4EAB-82D0-DBF3DB146240}"/>
              </a:ext>
            </a:extLst>
          </p:cNvPr>
          <p:cNvSpPr txBox="1"/>
          <p:nvPr/>
        </p:nvSpPr>
        <p:spPr>
          <a:xfrm>
            <a:off x="971435" y="1804572"/>
            <a:ext cx="65556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As parcerias sexuais de gestantes com sífilis podem estar infectadas, mesmo apresentando testes imunológicos não reagentes.</a:t>
            </a:r>
          </a:p>
          <a:p>
            <a:pPr algn="just"/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Portanto, devem ser tratadas presumivelmente com apenas uma dose de penicilina </a:t>
            </a:r>
            <a:r>
              <a:rPr lang="pt-BR" dirty="0" err="1">
                <a:solidFill>
                  <a:schemeClr val="accent5">
                    <a:lumMod val="75000"/>
                  </a:schemeClr>
                </a:solidFill>
              </a:rPr>
              <a:t>benzatina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 IM (2.400.000 UI). </a:t>
            </a:r>
          </a:p>
          <a:p>
            <a:pPr algn="just"/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No caso de teste reagente para sífilis, seguir as recomendações de tratamento da sífilis adquirida no adulto, de acordo com o estágio clínico da infecção!</a:t>
            </a:r>
          </a:p>
        </p:txBody>
      </p:sp>
    </p:spTree>
    <p:extLst>
      <p:ext uri="{BB962C8B-B14F-4D97-AF65-F5344CB8AC3E}">
        <p14:creationId xmlns:p14="http://schemas.microsoft.com/office/powerpoint/2010/main" val="3262446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10140CC1-241B-452D-AE16-9A38FC5B4C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altLang="pt-BR" sz="2800" dirty="0">
                <a:latin typeface="+mn-lt"/>
              </a:rPr>
              <a:t>SÍFILIS</a:t>
            </a:r>
            <a:endParaRPr lang="pt-BR" altLang="pt-BR" dirty="0">
              <a:latin typeface="+mn-lt"/>
            </a:endParaRPr>
          </a:p>
        </p:txBody>
      </p:sp>
      <p:pic>
        <p:nvPicPr>
          <p:cNvPr id="7171" name="Imagem 3">
            <a:extLst>
              <a:ext uri="{FF2B5EF4-FFF2-40B4-BE49-F238E27FC236}">
                <a16:creationId xmlns:a16="http://schemas.microsoft.com/office/drawing/2014/main" id="{83847AB9-ACD3-470B-ADAA-7087AFF03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99" y="1361781"/>
            <a:ext cx="8642350" cy="449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CaixaDeTexto 4">
            <a:extLst>
              <a:ext uri="{FF2B5EF4-FFF2-40B4-BE49-F238E27FC236}">
                <a16:creationId xmlns:a16="http://schemas.microsoft.com/office/drawing/2014/main" id="{0E1A6C0A-E414-4F60-A6A2-5D154A46C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1922" y="5723585"/>
            <a:ext cx="171825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pt-BR" altLang="pt-BR" sz="1100" b="1" dirty="0" err="1">
                <a:solidFill>
                  <a:schemeClr val="accent5">
                    <a:lumMod val="75000"/>
                  </a:schemeClr>
                </a:solidFill>
              </a:rPr>
              <a:t>Álisson</a:t>
            </a:r>
            <a:r>
              <a:rPr lang="pt-BR" altLang="pt-BR" sz="1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altLang="pt-BR" sz="1100" b="1" dirty="0" err="1">
                <a:solidFill>
                  <a:schemeClr val="accent5">
                    <a:lumMod val="75000"/>
                  </a:schemeClr>
                </a:solidFill>
              </a:rPr>
              <a:t>Bigolin</a:t>
            </a:r>
            <a:r>
              <a:rPr lang="pt-BR" altLang="pt-BR" sz="1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altLang="pt-BR" sz="1100" dirty="0">
                <a:solidFill>
                  <a:schemeClr val="accent5">
                    <a:lumMod val="75000"/>
                  </a:schemeClr>
                </a:solidFill>
              </a:rPr>
              <a:t>MS, 2019</a:t>
            </a:r>
          </a:p>
        </p:txBody>
      </p:sp>
    </p:spTree>
    <p:extLst>
      <p:ext uri="{BB962C8B-B14F-4D97-AF65-F5344CB8AC3E}">
        <p14:creationId xmlns:p14="http://schemas.microsoft.com/office/powerpoint/2010/main" val="3523775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>
            <a:extLst>
              <a:ext uri="{FF2B5EF4-FFF2-40B4-BE49-F238E27FC236}">
                <a16:creationId xmlns:a16="http://schemas.microsoft.com/office/drawing/2014/main" id="{53110640-22C5-4CBE-BF70-181CB15BD0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br>
              <a:rPr lang="pt-BR" sz="2800" spc="-1" dirty="0">
                <a:latin typeface="Calibri"/>
                <a:ea typeface="Calibri"/>
              </a:rPr>
            </a:br>
            <a:r>
              <a:rPr lang="pt-BR" sz="2800" spc="-1" dirty="0">
                <a:latin typeface="Calibri"/>
                <a:ea typeface="Calibri"/>
              </a:rPr>
              <a:t>CONSIDERA-SE TRATAMENTO ADEQUADO DA GESTANTE</a:t>
            </a:r>
            <a:br>
              <a:rPr lang="pt-BR" sz="2800" spc="-1" dirty="0">
                <a:solidFill>
                  <a:srgbClr val="2C1B93"/>
                </a:solidFill>
              </a:rPr>
            </a:br>
            <a:endParaRPr lang="pt-BR" altLang="pt-BR" sz="2800" dirty="0">
              <a:solidFill>
                <a:srgbClr val="2C1B93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05101E0-A2A0-42AA-8194-084A631D55E8}"/>
              </a:ext>
            </a:extLst>
          </p:cNvPr>
          <p:cNvSpPr txBox="1"/>
          <p:nvPr/>
        </p:nvSpPr>
        <p:spPr>
          <a:xfrm>
            <a:off x="849275" y="1613908"/>
            <a:ext cx="860695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Administração de penicilina Benzatina;</a:t>
            </a:r>
          </a:p>
          <a:p>
            <a:pPr>
              <a:defRPr/>
            </a:pPr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Início do tratamento até 30 dias antes do parto;</a:t>
            </a:r>
          </a:p>
          <a:p>
            <a:pPr>
              <a:defRPr/>
            </a:pPr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Esquema terapêutico de acordo com estágio clínico;</a:t>
            </a:r>
          </a:p>
          <a:p>
            <a:pPr>
              <a:defRPr/>
            </a:pPr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Respeito ao intervalo recomendado de doses;</a:t>
            </a:r>
          </a:p>
          <a:p>
            <a:pPr>
              <a:defRPr/>
            </a:pPr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Avaliação quanto ao risco de reinfecção;</a:t>
            </a:r>
          </a:p>
          <a:p>
            <a:pPr>
              <a:defRPr/>
            </a:pPr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Documentação de queda do teste não treponêmico em pelo menos duas titulações em três meses, ou de quatro diluições em seis meses após a conclusão do tratamento- resposta imunológica adequada.</a:t>
            </a:r>
          </a:p>
        </p:txBody>
      </p:sp>
      <p:pic>
        <p:nvPicPr>
          <p:cNvPr id="34820" name="Picture 2" descr="Resultado de imagem para diagnosis">
            <a:extLst>
              <a:ext uri="{FF2B5EF4-FFF2-40B4-BE49-F238E27FC236}">
                <a16:creationId xmlns:a16="http://schemas.microsoft.com/office/drawing/2014/main" id="{D7414E3B-9CEB-4378-8C87-61AC5D3A9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90" y="2534443"/>
            <a:ext cx="1652587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76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>
            <a:extLst>
              <a:ext uri="{FF2B5EF4-FFF2-40B4-BE49-F238E27FC236}">
                <a16:creationId xmlns:a16="http://schemas.microsoft.com/office/drawing/2014/main" id="{7C89E235-7C42-43A3-9358-5CC20A6C1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altLang="pt-BR" sz="2800" dirty="0">
                <a:latin typeface="+mn-lt"/>
              </a:rPr>
              <a:t>CRITÉRIOS DE RETRATAMENTO</a:t>
            </a:r>
          </a:p>
        </p:txBody>
      </p:sp>
      <p:sp>
        <p:nvSpPr>
          <p:cNvPr id="30725" name="CaixaDeTexto 6">
            <a:extLst>
              <a:ext uri="{FF2B5EF4-FFF2-40B4-BE49-F238E27FC236}">
                <a16:creationId xmlns:a16="http://schemas.microsoft.com/office/drawing/2014/main" id="{9FBDC06B-2137-4061-83B4-53996256C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482" y="5422745"/>
            <a:ext cx="9259229" cy="40011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2000" dirty="0">
                <a:solidFill>
                  <a:schemeClr val="accent5">
                    <a:lumMod val="75000"/>
                  </a:schemeClr>
                </a:solidFill>
              </a:rPr>
              <a:t>Investigar sinais/sintomas neurológicos, oftalmológicos e reexposição sexual de risco!</a:t>
            </a:r>
          </a:p>
        </p:txBody>
      </p:sp>
      <p:sp>
        <p:nvSpPr>
          <p:cNvPr id="35844" name="CaixaDeTexto 1">
            <a:extLst>
              <a:ext uri="{FF2B5EF4-FFF2-40B4-BE49-F238E27FC236}">
                <a16:creationId xmlns:a16="http://schemas.microsoft.com/office/drawing/2014/main" id="{7D37C49E-AC0C-42AF-8BDA-087B53B9D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289" y="1637093"/>
            <a:ext cx="89122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000" dirty="0">
                <a:solidFill>
                  <a:schemeClr val="accent5">
                    <a:lumMod val="75000"/>
                  </a:schemeClr>
                </a:solidFill>
              </a:rPr>
              <a:t>Não redução da titulação em duas diluições no intervalo de seis meses (sífilis primária, secundária e latente recente) ou 12 meses (sífilis tardia) após o tratamento adequado ( </a:t>
            </a:r>
            <a:r>
              <a:rPr lang="pt-BR" altLang="pt-BR" sz="2000" dirty="0" err="1">
                <a:solidFill>
                  <a:schemeClr val="accent5">
                    <a:lumMod val="75000"/>
                  </a:schemeClr>
                </a:solidFill>
              </a:rPr>
              <a:t>ex</a:t>
            </a:r>
            <a:r>
              <a:rPr lang="pt-BR" altLang="pt-BR" sz="2000" dirty="0">
                <a:solidFill>
                  <a:schemeClr val="accent5">
                    <a:lumMod val="75000"/>
                  </a:schemeClr>
                </a:solidFill>
              </a:rPr>
              <a:t>: de 1:32 para 1:8, ou de 1:128 para 1:32)</a:t>
            </a:r>
          </a:p>
          <a:p>
            <a:pPr algn="just"/>
            <a:endParaRPr lang="pt-BR" altLang="pt-BR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pt-BR" altLang="pt-BR" sz="2000" i="1" dirty="0">
                <a:solidFill>
                  <a:schemeClr val="accent5">
                    <a:lumMod val="75000"/>
                  </a:schemeClr>
                </a:solidFill>
              </a:rPr>
              <a:t>OU</a:t>
            </a:r>
          </a:p>
          <a:p>
            <a:pPr algn="just"/>
            <a:endParaRPr lang="pt-BR" altLang="pt-BR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pt-BR" altLang="pt-BR" sz="2000" dirty="0">
                <a:solidFill>
                  <a:schemeClr val="accent5">
                    <a:lumMod val="75000"/>
                  </a:schemeClr>
                </a:solidFill>
              </a:rPr>
              <a:t>Aumento da titulação em duas diluições (</a:t>
            </a:r>
            <a:r>
              <a:rPr lang="pt-BR" altLang="pt-BR" sz="2000" dirty="0" err="1">
                <a:solidFill>
                  <a:schemeClr val="accent5">
                    <a:lumMod val="75000"/>
                  </a:schemeClr>
                </a:solidFill>
              </a:rPr>
              <a:t>ex</a:t>
            </a:r>
            <a:r>
              <a:rPr lang="pt-BR" altLang="pt-BR" sz="2000" dirty="0">
                <a:solidFill>
                  <a:schemeClr val="accent5">
                    <a:lumMod val="75000"/>
                  </a:schemeClr>
                </a:solidFill>
              </a:rPr>
              <a:t>: de 1:16 para 1:64 ou de 1:4 para 1:16)</a:t>
            </a:r>
          </a:p>
          <a:p>
            <a:pPr algn="just"/>
            <a:endParaRPr lang="pt-BR" altLang="pt-BR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pt-BR" altLang="pt-BR" sz="2000" i="1" dirty="0">
                <a:solidFill>
                  <a:schemeClr val="accent5">
                    <a:lumMod val="75000"/>
                  </a:schemeClr>
                </a:solidFill>
              </a:rPr>
              <a:t>OU</a:t>
            </a:r>
          </a:p>
          <a:p>
            <a:pPr algn="just"/>
            <a:endParaRPr lang="pt-BR" altLang="pt-BR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pt-BR" altLang="pt-BR" sz="2000" dirty="0">
                <a:solidFill>
                  <a:schemeClr val="accent5">
                    <a:lumMod val="75000"/>
                  </a:schemeClr>
                </a:solidFill>
              </a:rPr>
              <a:t>Persistência ou recorrência de sinais e sintomas de sífilis em qualquer momento do seguimento</a:t>
            </a:r>
          </a:p>
        </p:txBody>
      </p:sp>
    </p:spTree>
    <p:extLst>
      <p:ext uri="{BB962C8B-B14F-4D97-AF65-F5344CB8AC3E}">
        <p14:creationId xmlns:p14="http://schemas.microsoft.com/office/powerpoint/2010/main" val="361086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>
            <a:extLst>
              <a:ext uri="{FF2B5EF4-FFF2-40B4-BE49-F238E27FC236}">
                <a16:creationId xmlns:a16="http://schemas.microsoft.com/office/drawing/2014/main" id="{22C0E061-BB85-456F-B29E-74AD32B03B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7456" y="225082"/>
            <a:ext cx="11014485" cy="924041"/>
          </a:xfrm>
        </p:spPr>
        <p:txBody>
          <a:bodyPr>
            <a:normAutofit/>
          </a:bodyPr>
          <a:lstStyle/>
          <a:p>
            <a:r>
              <a:rPr lang="pt-BR" altLang="pt-BR" sz="2800" dirty="0">
                <a:latin typeface="+mn-lt"/>
              </a:rPr>
              <a:t>COMO DIAGNOSTICAR A SÍFILIS EM GESTANTES? (PRÉ NATAL, PARTO E PUERPÉRIO)</a:t>
            </a:r>
          </a:p>
        </p:txBody>
      </p:sp>
      <p:sp>
        <p:nvSpPr>
          <p:cNvPr id="5" name="Estrela: 5 Pontas 4">
            <a:extLst>
              <a:ext uri="{FF2B5EF4-FFF2-40B4-BE49-F238E27FC236}">
                <a16:creationId xmlns:a16="http://schemas.microsoft.com/office/drawing/2014/main" id="{24CB6674-B412-43CC-8648-0984DA670023}"/>
              </a:ext>
            </a:extLst>
          </p:cNvPr>
          <p:cNvSpPr/>
          <p:nvPr/>
        </p:nvSpPr>
        <p:spPr bwMode="auto">
          <a:xfrm>
            <a:off x="8486078" y="1823224"/>
            <a:ext cx="3557239" cy="3796991"/>
          </a:xfrm>
          <a:prstGeom prst="star5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92188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200" b="1" dirty="0">
                <a:solidFill>
                  <a:srgbClr val="2C1B93"/>
                </a:solidFill>
              </a:rPr>
              <a:t>Nas gestantes o tratamento deve ser iniciado com apenas um teste reagente, sem aguardar o resultado do segundo teste!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C945BD-6D46-444B-9469-4F4EBEC19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56" y="4677447"/>
            <a:ext cx="7531062" cy="108554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accent5">
                    <a:lumMod val="75000"/>
                  </a:schemeClr>
                </a:solidFill>
              </a:rPr>
              <a:t>Situação 3:</a:t>
            </a:r>
          </a:p>
          <a:p>
            <a:pPr marL="457200" lvl="1" indent="0">
              <a:buNone/>
              <a:defRPr/>
            </a:pPr>
            <a:r>
              <a:rPr lang="pt-BR" sz="1600" dirty="0">
                <a:solidFill>
                  <a:schemeClr val="accent5">
                    <a:lumMod val="75000"/>
                  </a:schemeClr>
                </a:solidFill>
              </a:rPr>
              <a:t>Mulher que durante o pré-natal, parto e/ou puerpério apresente teste não </a:t>
            </a:r>
            <a:r>
              <a:rPr lang="pt-BR" sz="1600" dirty="0" err="1">
                <a:solidFill>
                  <a:schemeClr val="accent5">
                    <a:lumMod val="75000"/>
                  </a:schemeClr>
                </a:solidFill>
              </a:rPr>
              <a:t>treponêmico</a:t>
            </a:r>
            <a:r>
              <a:rPr lang="pt-BR" sz="1600" dirty="0">
                <a:solidFill>
                  <a:schemeClr val="accent5">
                    <a:lumMod val="75000"/>
                  </a:schemeClr>
                </a:solidFill>
              </a:rPr>
              <a:t> reagente com qualquer titulação E teste treponêmico reagente, independente de sintomatologia da sífilis e de tratamento prévio.</a:t>
            </a:r>
          </a:p>
          <a:p>
            <a:pPr marL="457200" lvl="1" indent="0">
              <a:buNone/>
              <a:defRPr/>
            </a:pPr>
            <a:endParaRPr lang="pt-BR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8FFAFD0-DEC0-4CC3-AB8A-C686D90A7B48}"/>
              </a:ext>
            </a:extLst>
          </p:cNvPr>
          <p:cNvSpPr txBox="1"/>
          <p:nvPr/>
        </p:nvSpPr>
        <p:spPr>
          <a:xfrm>
            <a:off x="854655" y="1607085"/>
            <a:ext cx="7531062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accent5">
                    <a:lumMod val="75000"/>
                  </a:schemeClr>
                </a:solidFill>
              </a:rPr>
              <a:t>Situação 1:</a:t>
            </a:r>
          </a:p>
          <a:p>
            <a:pPr lvl="1">
              <a:defRPr/>
            </a:pPr>
            <a:r>
              <a:rPr lang="pt-BR" sz="1600" dirty="0">
                <a:solidFill>
                  <a:schemeClr val="accent5">
                    <a:lumMod val="75000"/>
                  </a:schemeClr>
                </a:solidFill>
              </a:rPr>
              <a:t>Mulher assintomática para sífilis, que durante o pré-natal, parto e/ou puerpério apresente pelo menos um teste reagente- </a:t>
            </a:r>
            <a:r>
              <a:rPr lang="pt-BR" sz="1600" dirty="0" err="1">
                <a:solidFill>
                  <a:schemeClr val="accent5">
                    <a:lumMod val="75000"/>
                  </a:schemeClr>
                </a:solidFill>
              </a:rPr>
              <a:t>treponêmico</a:t>
            </a:r>
            <a:r>
              <a:rPr lang="pt-BR" sz="1600" dirty="0">
                <a:solidFill>
                  <a:schemeClr val="accent5">
                    <a:lumMod val="75000"/>
                  </a:schemeClr>
                </a:solidFill>
              </a:rPr>
              <a:t> E/OU não </a:t>
            </a:r>
            <a:r>
              <a:rPr lang="pt-BR" sz="1600" dirty="0" err="1">
                <a:solidFill>
                  <a:schemeClr val="accent5">
                    <a:lumMod val="75000"/>
                  </a:schemeClr>
                </a:solidFill>
              </a:rPr>
              <a:t>treponêmico</a:t>
            </a:r>
            <a:r>
              <a:rPr lang="pt-BR" sz="1600" dirty="0">
                <a:solidFill>
                  <a:schemeClr val="accent5">
                    <a:lumMod val="75000"/>
                  </a:schemeClr>
                </a:solidFill>
              </a:rPr>
              <a:t> com qualquer titulação- e sem registro de tratamento prévio.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174CDFB-4E75-44C2-B858-94E4BBAC33E0}"/>
              </a:ext>
            </a:extLst>
          </p:cNvPr>
          <p:cNvSpPr txBox="1"/>
          <p:nvPr/>
        </p:nvSpPr>
        <p:spPr>
          <a:xfrm>
            <a:off x="862088" y="3142266"/>
            <a:ext cx="7523629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accent5">
                    <a:lumMod val="75000"/>
                  </a:schemeClr>
                </a:solidFill>
              </a:rPr>
              <a:t>Situação 2:</a:t>
            </a:r>
          </a:p>
          <a:p>
            <a:pPr lvl="1">
              <a:defRPr/>
            </a:pPr>
            <a:r>
              <a:rPr lang="pt-BR" sz="1600" dirty="0">
                <a:solidFill>
                  <a:schemeClr val="accent5">
                    <a:lumMod val="75000"/>
                  </a:schemeClr>
                </a:solidFill>
              </a:rPr>
              <a:t>Mulher sintomática para sífilis, que durante o pré-natal, parto e/ou puerpério e apresente pelo menos um teste reagente-</a:t>
            </a:r>
            <a:r>
              <a:rPr lang="pt-BR" sz="1600" dirty="0" err="1">
                <a:solidFill>
                  <a:schemeClr val="accent5">
                    <a:lumMod val="75000"/>
                  </a:schemeClr>
                </a:solidFill>
              </a:rPr>
              <a:t>treponêmico</a:t>
            </a:r>
            <a:r>
              <a:rPr lang="pt-BR" sz="1600" dirty="0">
                <a:solidFill>
                  <a:schemeClr val="accent5">
                    <a:lumMod val="75000"/>
                  </a:schemeClr>
                </a:solidFill>
              </a:rPr>
              <a:t> E/OU não </a:t>
            </a:r>
            <a:r>
              <a:rPr lang="pt-BR" sz="1600" dirty="0" err="1">
                <a:solidFill>
                  <a:schemeClr val="accent5">
                    <a:lumMod val="75000"/>
                  </a:schemeClr>
                </a:solidFill>
              </a:rPr>
              <a:t>treponêmico</a:t>
            </a:r>
            <a:r>
              <a:rPr lang="pt-BR" sz="1600" dirty="0">
                <a:solidFill>
                  <a:schemeClr val="accent5">
                    <a:lumMod val="75000"/>
                  </a:schemeClr>
                </a:solidFill>
              </a:rPr>
              <a:t> com qualquer titulação.</a:t>
            </a:r>
          </a:p>
        </p:txBody>
      </p:sp>
    </p:spTree>
    <p:extLst>
      <p:ext uri="{BB962C8B-B14F-4D97-AF65-F5344CB8AC3E}">
        <p14:creationId xmlns:p14="http://schemas.microsoft.com/office/powerpoint/2010/main" val="187397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 animBg="1"/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>
            <a:extLst>
              <a:ext uri="{FF2B5EF4-FFF2-40B4-BE49-F238E27FC236}">
                <a16:creationId xmlns:a16="http://schemas.microsoft.com/office/drawing/2014/main" id="{F2074A2B-D141-43EC-8A5F-C20B7D89D5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423" y="103188"/>
            <a:ext cx="8912225" cy="1141412"/>
          </a:xfrm>
        </p:spPr>
        <p:txBody>
          <a:bodyPr>
            <a:normAutofit/>
          </a:bodyPr>
          <a:lstStyle/>
          <a:p>
            <a:pPr algn="l"/>
            <a:r>
              <a:rPr lang="pt-BR" altLang="pt-BR" sz="2800" dirty="0">
                <a:latin typeface="+mn-lt"/>
              </a:rPr>
              <a:t>SÍFILIS CONGÊNITA</a:t>
            </a:r>
          </a:p>
        </p:txBody>
      </p:sp>
      <p:sp>
        <p:nvSpPr>
          <p:cNvPr id="37891" name="Espaço Reservado para Conteúdo 2">
            <a:extLst>
              <a:ext uri="{FF2B5EF4-FFF2-40B4-BE49-F238E27FC236}">
                <a16:creationId xmlns:a16="http://schemas.microsoft.com/office/drawing/2014/main" id="{CB00FBAF-CED1-4128-875C-F5E64B7A19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6496" y="2285188"/>
            <a:ext cx="4057670" cy="1968500"/>
          </a:xfrm>
        </p:spPr>
        <p:txBody>
          <a:bodyPr>
            <a:noAutofit/>
          </a:bodyPr>
          <a:lstStyle/>
          <a:p>
            <a:pPr algn="just"/>
            <a:r>
              <a:rPr lang="pt-BR" altLang="pt-BR" dirty="0">
                <a:solidFill>
                  <a:schemeClr val="accent5">
                    <a:lumMod val="75000"/>
                  </a:schemeClr>
                </a:solidFill>
              </a:rPr>
              <a:t>A sífilis congênita (SC) é o resultado da transmissão da espiroqueta do Treponema pallidum da corrente sanguínea da gestante infectada para o concepto por via transplacentária ou, ocasionalmente, por contato direto com a lesão no momento do parto (transmissão vertical).</a:t>
            </a:r>
          </a:p>
        </p:txBody>
      </p:sp>
      <p:pic>
        <p:nvPicPr>
          <p:cNvPr id="37892" name="Imagem 4">
            <a:extLst>
              <a:ext uri="{FF2B5EF4-FFF2-40B4-BE49-F238E27FC236}">
                <a16:creationId xmlns:a16="http://schemas.microsoft.com/office/drawing/2014/main" id="{4A8BB1E8-8F5D-4FA1-A44F-291E29073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49" y="2066402"/>
            <a:ext cx="5459446" cy="327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447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>
            <a:extLst>
              <a:ext uri="{FF2B5EF4-FFF2-40B4-BE49-F238E27FC236}">
                <a16:creationId xmlns:a16="http://schemas.microsoft.com/office/drawing/2014/main" id="{848DFD92-4DCB-4B6E-81B4-145D5136D0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2800" dirty="0">
                <a:latin typeface="+mn-lt"/>
              </a:rPr>
              <a:t>PRIMEIRA AVALIAÇÃO DO RN PARA SÍFILIS NA MATERNIDADE</a:t>
            </a:r>
          </a:p>
        </p:txBody>
      </p:sp>
      <p:pic>
        <p:nvPicPr>
          <p:cNvPr id="38915" name="Imagem 7">
            <a:extLst>
              <a:ext uri="{FF2B5EF4-FFF2-40B4-BE49-F238E27FC236}">
                <a16:creationId xmlns:a16="http://schemas.microsoft.com/office/drawing/2014/main" id="{41452B9C-7F87-4FED-AA21-6E4A7583C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844675"/>
            <a:ext cx="3871912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Imagem 8">
            <a:extLst>
              <a:ext uri="{FF2B5EF4-FFF2-40B4-BE49-F238E27FC236}">
                <a16:creationId xmlns:a16="http://schemas.microsoft.com/office/drawing/2014/main" id="{4EA22B67-070C-4C23-9661-6EE835E6E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1" y="2722564"/>
            <a:ext cx="21812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Imagem 9">
            <a:extLst>
              <a:ext uri="{FF2B5EF4-FFF2-40B4-BE49-F238E27FC236}">
                <a16:creationId xmlns:a16="http://schemas.microsoft.com/office/drawing/2014/main" id="{995105FC-6B70-472F-9E62-235E1A6F3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6" y="4152900"/>
            <a:ext cx="22383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CaixaDeTexto 11">
            <a:extLst>
              <a:ext uri="{FF2B5EF4-FFF2-40B4-BE49-F238E27FC236}">
                <a16:creationId xmlns:a16="http://schemas.microsoft.com/office/drawing/2014/main" id="{F9F34D8E-6A5C-4F1E-AE7E-9B58258AB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7" y="2828925"/>
            <a:ext cx="3069953" cy="738664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pt-BR" sz="1400" b="1" dirty="0"/>
              <a:t>Não notificar; realizar avaliação e manejo clínico conforme PCDT TV, 2019.</a:t>
            </a:r>
          </a:p>
        </p:txBody>
      </p:sp>
      <p:sp>
        <p:nvSpPr>
          <p:cNvPr id="38919" name="CaixaDeTexto 12">
            <a:extLst>
              <a:ext uri="{FF2B5EF4-FFF2-40B4-BE49-F238E27FC236}">
                <a16:creationId xmlns:a16="http://schemas.microsoft.com/office/drawing/2014/main" id="{C9E0EE98-2D0D-4CE9-A485-D503086D6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6" y="4365626"/>
            <a:ext cx="2982904" cy="52322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1400" b="1" dirty="0"/>
              <a:t>Notificar; realizar avaliação e manejo clínico conforme PCDT TV, 2019.</a:t>
            </a:r>
            <a:endParaRPr lang="pt-BR" altLang="pt-BR" sz="1400" dirty="0"/>
          </a:p>
        </p:txBody>
      </p:sp>
      <p:cxnSp>
        <p:nvCxnSpPr>
          <p:cNvPr id="38920" name="Conector reto 16">
            <a:extLst>
              <a:ext uri="{FF2B5EF4-FFF2-40B4-BE49-F238E27FC236}">
                <a16:creationId xmlns:a16="http://schemas.microsoft.com/office/drawing/2014/main" id="{8B6F6C1D-D1D1-429C-8049-0BFEFD1A0ACA}"/>
              </a:ext>
            </a:extLst>
          </p:cNvPr>
          <p:cNvCxnSpPr>
            <a:cxnSpLocks noChangeShapeType="1"/>
            <a:stCxn id="38917" idx="3"/>
          </p:cNvCxnSpPr>
          <p:nvPr/>
        </p:nvCxnSpPr>
        <p:spPr bwMode="auto">
          <a:xfrm>
            <a:off x="7226301" y="4676775"/>
            <a:ext cx="669925" cy="0"/>
          </a:xfrm>
          <a:prstGeom prst="line">
            <a:avLst/>
          </a:prstGeom>
          <a:noFill/>
          <a:ln w="19050" algn="ctr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1" name="Conector reto 18">
            <a:extLst>
              <a:ext uri="{FF2B5EF4-FFF2-40B4-BE49-F238E27FC236}">
                <a16:creationId xmlns:a16="http://schemas.microsoft.com/office/drawing/2014/main" id="{502B8094-2C17-443A-9E90-365CD35F45A7}"/>
              </a:ext>
            </a:extLst>
          </p:cNvPr>
          <p:cNvCxnSpPr>
            <a:cxnSpLocks noChangeShapeType="1"/>
            <a:stCxn id="38916" idx="3"/>
          </p:cNvCxnSpPr>
          <p:nvPr/>
        </p:nvCxnSpPr>
        <p:spPr bwMode="auto">
          <a:xfrm flipV="1">
            <a:off x="7197726" y="3165475"/>
            <a:ext cx="627063" cy="0"/>
          </a:xfrm>
          <a:prstGeom prst="line">
            <a:avLst/>
          </a:prstGeom>
          <a:noFill/>
          <a:ln w="19050" algn="ctr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9793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aixaDeTexto 8">
            <a:extLst>
              <a:ext uri="{FF2B5EF4-FFF2-40B4-BE49-F238E27FC236}">
                <a16:creationId xmlns:a16="http://schemas.microsoft.com/office/drawing/2014/main" id="{398EC37A-53B3-423E-9C2C-96E075F7E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84" y="348553"/>
            <a:ext cx="8785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 b="1" dirty="0">
                <a:solidFill>
                  <a:schemeClr val="bg1"/>
                </a:solidFill>
              </a:rPr>
              <a:t>RECÉM NASCIDO EXPOSTO À SÍFILIS</a:t>
            </a:r>
          </a:p>
        </p:txBody>
      </p:sp>
      <p:sp>
        <p:nvSpPr>
          <p:cNvPr id="39939" name="CaixaDeTexto 9">
            <a:extLst>
              <a:ext uri="{FF2B5EF4-FFF2-40B4-BE49-F238E27FC236}">
                <a16:creationId xmlns:a16="http://schemas.microsoft.com/office/drawing/2014/main" id="{3089A479-1F4C-4931-A0B1-A55C2D045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50" y="1788417"/>
            <a:ext cx="1072747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>
                <a:solidFill>
                  <a:schemeClr val="accent5">
                    <a:lumMod val="75000"/>
                  </a:schemeClr>
                </a:solidFill>
              </a:rPr>
              <a:t>A criança exposta à sífilis em gestantes é aquela nascida ASSINTOMÁTICA, cuja mãe foi ADEQUADAMENTE TRATADA, e que tem titulação  de teste não </a:t>
            </a:r>
            <a:r>
              <a:rPr lang="pt-BR" altLang="pt-BR" sz="2000" u="sng" dirty="0">
                <a:solidFill>
                  <a:schemeClr val="accent5">
                    <a:lumMod val="75000"/>
                  </a:schemeClr>
                </a:solidFill>
              </a:rPr>
              <a:t>treponêmico até uma diluição maior que o materno.</a:t>
            </a:r>
          </a:p>
          <a:p>
            <a:endParaRPr lang="pt-BR" altLang="pt-BR" sz="2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t-BR" altLang="pt-BR" sz="2000" dirty="0">
                <a:solidFill>
                  <a:schemeClr val="accent5">
                    <a:lumMod val="75000"/>
                  </a:schemeClr>
                </a:solidFill>
              </a:rPr>
              <a:t>Exemplo: RN 1:16 e materno 1:8</a:t>
            </a:r>
          </a:p>
          <a:p>
            <a:endParaRPr lang="pt-BR" altLang="pt-BR" sz="2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t-BR" altLang="pt-BR" sz="20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 Ela deve seguir o monitoramento clínico e laboratorial, mas NÃO DEVE SER NOTIFICADA NEM TRATADA.</a:t>
            </a:r>
            <a:endParaRPr lang="pt-BR" altLang="pt-B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87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825D9092-596D-498E-976C-43075F6D89B1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40962" name="Imagem 4">
            <a:extLst>
              <a:ext uri="{FF2B5EF4-FFF2-40B4-BE49-F238E27FC236}">
                <a16:creationId xmlns:a16="http://schemas.microsoft.com/office/drawing/2014/main" id="{D62634BD-2E39-4BF6-B6DC-5E7760872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115889"/>
            <a:ext cx="5554662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852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>
            <a:extLst>
              <a:ext uri="{FF2B5EF4-FFF2-40B4-BE49-F238E27FC236}">
                <a16:creationId xmlns:a16="http://schemas.microsoft.com/office/drawing/2014/main" id="{F1B144A7-F86A-4D28-A0AF-DDC2D860DA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7455" y="184033"/>
            <a:ext cx="11854545" cy="924041"/>
          </a:xfrm>
        </p:spPr>
        <p:txBody>
          <a:bodyPr/>
          <a:lstStyle/>
          <a:p>
            <a:r>
              <a:rPr lang="pt-BR" altLang="pt-BR" sz="2800" dirty="0">
                <a:latin typeface="+mn-lt"/>
              </a:rPr>
              <a:t>SEGUIMENTO CLÍNICO DA CRIANÇA COM SÍFILIS CONGÊNITA E CRIANÇA EXPOSTA. </a:t>
            </a:r>
          </a:p>
        </p:txBody>
      </p:sp>
      <p:sp>
        <p:nvSpPr>
          <p:cNvPr id="29699" name="Espaço Reservado para Conteúdo 2">
            <a:extLst>
              <a:ext uri="{FF2B5EF4-FFF2-40B4-BE49-F238E27FC236}">
                <a16:creationId xmlns:a16="http://schemas.microsoft.com/office/drawing/2014/main" id="{AF9CEF74-4540-4E26-B38F-9748694447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7306" y="1594820"/>
            <a:ext cx="10315807" cy="39766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altLang="pt-BR" dirty="0">
                <a:solidFill>
                  <a:schemeClr val="accent5">
                    <a:lumMod val="75000"/>
                  </a:schemeClr>
                </a:solidFill>
              </a:rPr>
              <a:t>Puericultura / Atenção Básica</a:t>
            </a:r>
          </a:p>
          <a:p>
            <a:pPr>
              <a:defRPr/>
            </a:pPr>
            <a:r>
              <a:rPr lang="pt-BR" altLang="pt-BR" dirty="0">
                <a:solidFill>
                  <a:schemeClr val="accent5">
                    <a:lumMod val="75000"/>
                  </a:schemeClr>
                </a:solidFill>
              </a:rPr>
              <a:t>Consultas conforme preconizado pelo Caderno de Atenção Básica-Saúde da Criança</a:t>
            </a:r>
          </a:p>
          <a:p>
            <a:pPr>
              <a:defRPr/>
            </a:pPr>
            <a:endParaRPr lang="pt-BR" altLang="pt-BR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r>
              <a:rPr lang="pt-BR" altLang="pt-BR" dirty="0">
                <a:solidFill>
                  <a:schemeClr val="accent5">
                    <a:lumMod val="75000"/>
                  </a:schemeClr>
                </a:solidFill>
              </a:rPr>
              <a:t>Monitoramento laboratorial (VDRL): </a:t>
            </a:r>
          </a:p>
          <a:p>
            <a:pPr lvl="1">
              <a:defRPr/>
            </a:pPr>
            <a:r>
              <a:rPr lang="pt-BR" altLang="pt-BR" sz="2000" dirty="0">
                <a:solidFill>
                  <a:schemeClr val="accent5">
                    <a:lumMod val="75000"/>
                  </a:schemeClr>
                </a:solidFill>
              </a:rPr>
              <a:t>SC: 1º, 3º, 6º, 12º e 18º mês</a:t>
            </a:r>
          </a:p>
          <a:p>
            <a:pPr>
              <a:defRPr/>
            </a:pPr>
            <a:endParaRPr lang="pt-BR" altLang="pt-BR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r>
              <a:rPr lang="pt-BR" altLang="pt-BR" dirty="0">
                <a:solidFill>
                  <a:schemeClr val="accent5">
                    <a:lumMod val="75000"/>
                  </a:schemeClr>
                </a:solidFill>
              </a:rPr>
              <a:t>Avaliação Semestral por 2 anos:</a:t>
            </a:r>
          </a:p>
          <a:p>
            <a:pPr lvl="1">
              <a:defRPr/>
            </a:pPr>
            <a:r>
              <a:rPr lang="pt-BR" altLang="pt-BR" sz="2000" dirty="0">
                <a:solidFill>
                  <a:schemeClr val="accent5">
                    <a:lumMod val="75000"/>
                  </a:schemeClr>
                </a:solidFill>
              </a:rPr>
              <a:t>Odontológica</a:t>
            </a:r>
          </a:p>
          <a:p>
            <a:pPr lvl="1">
              <a:defRPr/>
            </a:pPr>
            <a:r>
              <a:rPr lang="pt-BR" altLang="pt-BR" sz="2000" dirty="0">
                <a:solidFill>
                  <a:schemeClr val="accent5">
                    <a:lumMod val="75000"/>
                  </a:schemeClr>
                </a:solidFill>
              </a:rPr>
              <a:t>Oftalmológica</a:t>
            </a:r>
          </a:p>
          <a:p>
            <a:pPr lvl="1">
              <a:defRPr/>
            </a:pPr>
            <a:r>
              <a:rPr lang="pt-BR" altLang="pt-BR" sz="2000" dirty="0">
                <a:solidFill>
                  <a:schemeClr val="accent5">
                    <a:lumMod val="75000"/>
                  </a:schemeClr>
                </a:solidFill>
              </a:rPr>
              <a:t>Auditiva</a:t>
            </a:r>
          </a:p>
          <a:p>
            <a:pPr>
              <a:defRPr/>
            </a:pPr>
            <a:endParaRPr lang="pt-BR" altLang="pt-BR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endParaRPr lang="pt-BR" alt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79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>
            <a:extLst>
              <a:ext uri="{FF2B5EF4-FFF2-40B4-BE49-F238E27FC236}">
                <a16:creationId xmlns:a16="http://schemas.microsoft.com/office/drawing/2014/main" id="{B289EDEE-30BB-4060-ABE4-8C2E19D29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4398" y="117476"/>
            <a:ext cx="8912225" cy="10683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altLang="pt-BR" sz="2800" b="1" dirty="0">
                <a:latin typeface="+mn-lt"/>
              </a:rPr>
              <a:t>FALHA NO TRATAMENTO DA CRIANÇA EXPOSTA À SÍFILIS </a:t>
            </a:r>
            <a:endParaRPr lang="pt-BR" altLang="pt-BR" sz="2800" dirty="0"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300943-F6FD-4B94-9D4B-4D9E40E5D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190" y="1440656"/>
            <a:ext cx="10259122" cy="4436037"/>
          </a:xfrm>
        </p:spPr>
        <p:txBody>
          <a:bodyPr>
            <a:normAutofit lnSpcReduction="10000"/>
          </a:bodyPr>
          <a:lstStyle/>
          <a:p>
            <a:pPr marL="343080" indent="-342360">
              <a:spcBef>
                <a:spcPts val="479"/>
              </a:spcBef>
              <a:buFont typeface="Arial"/>
              <a:buChar char="•"/>
              <a:defRPr/>
            </a:pPr>
            <a:r>
              <a:rPr lang="pt-BR" spc="-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Persistência da titulação reagente (TNT) após os 6 meses de idade</a:t>
            </a:r>
            <a:endParaRPr lang="pt-BR" b="1" spc="-1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spcBef>
                <a:spcPts val="479"/>
              </a:spcBef>
              <a:defRPr/>
            </a:pPr>
            <a:r>
              <a:rPr lang="pt-BR" b="1" spc="-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E/OU</a:t>
            </a:r>
            <a:endParaRPr lang="pt-BR" b="1" spc="-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r>
              <a:rPr lang="pt-BR" spc="-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Aumento nos títulos não </a:t>
            </a:r>
            <a:r>
              <a:rPr lang="pt-BR" spc="-1" dirty="0" err="1">
                <a:solidFill>
                  <a:schemeClr val="accent5">
                    <a:lumMod val="75000"/>
                  </a:schemeClr>
                </a:solidFill>
                <a:latin typeface="Calibri"/>
              </a:rPr>
              <a:t>treponêmicos</a:t>
            </a:r>
            <a:r>
              <a:rPr lang="pt-BR" spc="-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 em duas diluições ao longo do seguimento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(ex.: 1:2 ao nascimento e 1:8 após). </a:t>
            </a:r>
          </a:p>
          <a:p>
            <a:pPr>
              <a:defRPr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  <a:p>
            <a:pPr marL="720">
              <a:spcBef>
                <a:spcPts val="479"/>
              </a:spcBef>
              <a:defRPr/>
            </a:pPr>
            <a:endParaRPr lang="pt-BR" b="1" spc="-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defRPr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pt-BR" b="1" u="sng" dirty="0">
                <a:solidFill>
                  <a:schemeClr val="accent5">
                    <a:lumMod val="75000"/>
                  </a:schemeClr>
                </a:solidFill>
              </a:rPr>
              <a:t>Notificar como Sífilis Congênita</a:t>
            </a:r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35737AD1-7DE4-4FEC-8702-5B1E918F7046}"/>
              </a:ext>
            </a:extLst>
          </p:cNvPr>
          <p:cNvSpPr/>
          <p:nvPr/>
        </p:nvSpPr>
        <p:spPr>
          <a:xfrm>
            <a:off x="2315369" y="3159901"/>
            <a:ext cx="7561262" cy="1768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7D5FA0"/>
            </a:solidFill>
            <a:prstDash val="solid"/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0000" tIns="45000" rIns="90000" bIns="45000" anchor="ctr"/>
          <a:lstStyle/>
          <a:p>
            <a:pPr algn="just">
              <a:defRPr/>
            </a:pPr>
            <a:r>
              <a:rPr lang="pt-BR" sz="2000" kern="0" spc="-1" dirty="0">
                <a:solidFill>
                  <a:srgbClr val="000000"/>
                </a:solidFill>
                <a:latin typeface="Calibri"/>
                <a:ea typeface="MS PGothic"/>
              </a:rPr>
              <a:t>Nesses casos, as crianças deverão ser submetidas a punção lombar para estudo do </a:t>
            </a:r>
            <a:r>
              <a:rPr lang="pt-BR" sz="2000" kern="0" spc="-1" dirty="0" err="1">
                <a:solidFill>
                  <a:srgbClr val="000000"/>
                </a:solidFill>
                <a:latin typeface="Calibri"/>
                <a:ea typeface="MS PGothic"/>
              </a:rPr>
              <a:t>líquor</a:t>
            </a:r>
            <a:r>
              <a:rPr lang="pt-BR" sz="2000" kern="0" spc="-1" dirty="0">
                <a:solidFill>
                  <a:srgbClr val="000000"/>
                </a:solidFill>
                <a:latin typeface="Calibri"/>
                <a:ea typeface="MS PGothic"/>
              </a:rPr>
              <a:t> (LCR) e análise do VDRL, contagem celular, proteína, e deverão ser tratadas com 10 dias de penicilina parenteral, mesmo quando houver histórico de tratamento prévio.</a:t>
            </a:r>
            <a:endParaRPr lang="pt-BR" sz="2000" b="1" kern="0" spc="-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766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08B418F-E8B1-4DAA-B45D-73E9866B8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1353247"/>
            <a:ext cx="90011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EC5D3527-2B55-4E76-BAF5-112BA0AF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/>
              <a:t>DEFINIÇÃO DE CASO PARA A VIGILÂNCIA EPIDEMIOLÓGICA</a:t>
            </a:r>
          </a:p>
        </p:txBody>
      </p:sp>
    </p:spTree>
    <p:extLst>
      <p:ext uri="{BB962C8B-B14F-4D97-AF65-F5344CB8AC3E}">
        <p14:creationId xmlns:p14="http://schemas.microsoft.com/office/powerpoint/2010/main" val="344592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B82A2-7ACD-4B5E-A5C2-B34C63B74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52" y="157958"/>
            <a:ext cx="8912225" cy="92392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br>
              <a:rPr lang="pt-BR" altLang="pt-BR" sz="2800" cap="small" dirty="0">
                <a:latin typeface="+mn-lt"/>
              </a:rPr>
            </a:br>
            <a:r>
              <a:rPr lang="pt-BR" altLang="pt-BR" sz="2800" cap="small" dirty="0">
                <a:latin typeface="+mn-lt"/>
              </a:rPr>
              <a:t>ESTÁGIOS CLÍNICOS DA SÍFILIS</a:t>
            </a:r>
            <a:br>
              <a:rPr lang="pt-BR" altLang="pt-BR" sz="2800" cap="small" dirty="0">
                <a:solidFill>
                  <a:srgbClr val="C00000"/>
                </a:solidFill>
                <a:latin typeface="+mn-lt"/>
              </a:rPr>
            </a:br>
            <a:endParaRPr lang="pt-BR" sz="2800" dirty="0">
              <a:latin typeface="+mn-lt"/>
            </a:endParaRPr>
          </a:p>
        </p:txBody>
      </p:sp>
      <p:sp>
        <p:nvSpPr>
          <p:cNvPr id="4" name="Seta para a direita 6">
            <a:extLst>
              <a:ext uri="{FF2B5EF4-FFF2-40B4-BE49-F238E27FC236}">
                <a16:creationId xmlns:a16="http://schemas.microsoft.com/office/drawing/2014/main" id="{0698BA4A-6819-4A09-BDDD-A170F1806DE5}"/>
              </a:ext>
            </a:extLst>
          </p:cNvPr>
          <p:cNvSpPr/>
          <p:nvPr/>
        </p:nvSpPr>
        <p:spPr>
          <a:xfrm>
            <a:off x="1651000" y="1268414"/>
            <a:ext cx="9124950" cy="1296987"/>
          </a:xfrm>
          <a:prstGeom prst="rightArrow">
            <a:avLst/>
          </a:prstGeom>
          <a:gradFill flip="none" rotWithShape="1">
            <a:gsLst>
              <a:gs pos="0">
                <a:srgbClr val="C00000"/>
              </a:gs>
              <a:gs pos="74000">
                <a:srgbClr val="4F81BD">
                  <a:lumMod val="45000"/>
                  <a:lumOff val="55000"/>
                </a:srgbClr>
              </a:gs>
              <a:gs pos="83000">
                <a:srgbClr val="4F81BD">
                  <a:lumMod val="45000"/>
                  <a:lumOff val="55000"/>
                </a:srgbClr>
              </a:gs>
              <a:gs pos="100000">
                <a:srgbClr val="4F81BD">
                  <a:lumMod val="30000"/>
                  <a:lumOff val="7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defTabSz="1042873">
              <a:defRPr/>
            </a:pPr>
            <a:r>
              <a:rPr lang="pt-BR" sz="3274" kern="0" dirty="0">
                <a:solidFill>
                  <a:prstClr val="white"/>
                </a:solidFill>
                <a:latin typeface="Calibri"/>
              </a:rPr>
              <a:t>2 anos			&gt; 2 anos</a:t>
            </a:r>
          </a:p>
        </p:txBody>
      </p:sp>
      <p:pic>
        <p:nvPicPr>
          <p:cNvPr id="8196" name="Imagem 4">
            <a:extLst>
              <a:ext uri="{FF2B5EF4-FFF2-40B4-BE49-F238E27FC236}">
                <a16:creationId xmlns:a16="http://schemas.microsoft.com/office/drawing/2014/main" id="{2B5F3547-9116-4BE5-A619-8D5E9918E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4" y="2751932"/>
            <a:ext cx="4772025" cy="307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magem 5">
            <a:extLst>
              <a:ext uri="{FF2B5EF4-FFF2-40B4-BE49-F238E27FC236}">
                <a16:creationId xmlns:a16="http://schemas.microsoft.com/office/drawing/2014/main" id="{3C39FB47-4FCE-49AC-901C-4E49B138B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88" y="1700214"/>
            <a:ext cx="598843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325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m 3">
            <a:extLst>
              <a:ext uri="{FF2B5EF4-FFF2-40B4-BE49-F238E27FC236}">
                <a16:creationId xmlns:a16="http://schemas.microsoft.com/office/drawing/2014/main" id="{B4A64411-E611-4C54-9607-B9139F2A8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60" y="1376695"/>
            <a:ext cx="11172080" cy="435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2">
            <a:extLst>
              <a:ext uri="{FF2B5EF4-FFF2-40B4-BE49-F238E27FC236}">
                <a16:creationId xmlns:a16="http://schemas.microsoft.com/office/drawing/2014/main" id="{744FD620-3B4F-46B0-BD22-E73942A84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70" y="135084"/>
            <a:ext cx="9720943" cy="897147"/>
          </a:xfrm>
        </p:spPr>
        <p:txBody>
          <a:bodyPr>
            <a:normAutofit/>
          </a:bodyPr>
          <a:lstStyle/>
          <a:p>
            <a:r>
              <a:rPr lang="pt-BR" sz="2800" b="1" dirty="0"/>
              <a:t>DEFINIÇÃO DE CASO PARA A VIGILÂNCIA EPIDEMIOLÓGICA</a:t>
            </a:r>
          </a:p>
        </p:txBody>
      </p:sp>
    </p:spTree>
    <p:extLst>
      <p:ext uri="{BB962C8B-B14F-4D97-AF65-F5344CB8AC3E}">
        <p14:creationId xmlns:p14="http://schemas.microsoft.com/office/powerpoint/2010/main" val="2187551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m 3">
            <a:extLst>
              <a:ext uri="{FF2B5EF4-FFF2-40B4-BE49-F238E27FC236}">
                <a16:creationId xmlns:a16="http://schemas.microsoft.com/office/drawing/2014/main" id="{5A102FF9-3E67-476E-B644-F5B589D20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1" y="1627576"/>
            <a:ext cx="11102457" cy="411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2">
            <a:extLst>
              <a:ext uri="{FF2B5EF4-FFF2-40B4-BE49-F238E27FC236}">
                <a16:creationId xmlns:a16="http://schemas.microsoft.com/office/drawing/2014/main" id="{D6E87145-089C-4354-896C-33AF2AA9C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6" y="224294"/>
            <a:ext cx="9720943" cy="897147"/>
          </a:xfrm>
        </p:spPr>
        <p:txBody>
          <a:bodyPr>
            <a:normAutofit/>
          </a:bodyPr>
          <a:lstStyle/>
          <a:p>
            <a:r>
              <a:rPr lang="pt-BR" sz="2800" b="1" dirty="0"/>
              <a:t>DEFINIÇÃO DE CASO PARA A VIGILÂNCIA EPIDEMIOLÓGICA</a:t>
            </a:r>
          </a:p>
        </p:txBody>
      </p:sp>
    </p:spTree>
    <p:extLst>
      <p:ext uri="{BB962C8B-B14F-4D97-AF65-F5344CB8AC3E}">
        <p14:creationId xmlns:p14="http://schemas.microsoft.com/office/powerpoint/2010/main" val="225103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>
            <a:extLst>
              <a:ext uri="{FF2B5EF4-FFF2-40B4-BE49-F238E27FC236}">
                <a16:creationId xmlns:a16="http://schemas.microsoft.com/office/drawing/2014/main" id="{BAEA61FE-F347-4C0A-9C54-A109C4BAC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182" y="212725"/>
            <a:ext cx="8229600" cy="777875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2800" dirty="0">
                <a:latin typeface="+mn-lt"/>
              </a:rPr>
              <a:t>PRINCIPAIS DIRETRIZES E JUSTIFICATIVA</a:t>
            </a:r>
          </a:p>
        </p:txBody>
      </p:sp>
      <p:pic>
        <p:nvPicPr>
          <p:cNvPr id="50179" name="Picture 2">
            <a:extLst>
              <a:ext uri="{FF2B5EF4-FFF2-40B4-BE49-F238E27FC236}">
                <a16:creationId xmlns:a16="http://schemas.microsoft.com/office/drawing/2014/main" id="{819C4E4F-3ED5-4C22-924D-26A81D81D6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3566" y="1363741"/>
            <a:ext cx="3313112" cy="4525962"/>
          </a:xfrm>
          <a:noFill/>
        </p:spPr>
      </p:pic>
      <p:sp>
        <p:nvSpPr>
          <p:cNvPr id="50180" name="CaixaDeTexto 5">
            <a:extLst>
              <a:ext uri="{FF2B5EF4-FFF2-40B4-BE49-F238E27FC236}">
                <a16:creationId xmlns:a16="http://schemas.microsoft.com/office/drawing/2014/main" id="{110EDB7B-C780-4836-8915-1AF7B32EF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938" y="2482056"/>
            <a:ext cx="614254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“Estados e municípios devem observar os dados epidemiológicos de casos de TV de HIV, Sífilis, Hepatites  e HTLV e verificar a necessidade de sua investigação para identificar as causas e possibilidades de atuação em todos os níveis do sistema. ”</a:t>
            </a:r>
          </a:p>
        </p:txBody>
      </p:sp>
    </p:spTree>
    <p:extLst>
      <p:ext uri="{BB962C8B-B14F-4D97-AF65-F5344CB8AC3E}">
        <p14:creationId xmlns:p14="http://schemas.microsoft.com/office/powerpoint/2010/main" val="859248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>
            <a:extLst>
              <a:ext uri="{FF2B5EF4-FFF2-40B4-BE49-F238E27FC236}">
                <a16:creationId xmlns:a16="http://schemas.microsoft.com/office/drawing/2014/main" id="{0C6FD25B-9704-4BB7-A734-CA616285BE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altLang="pt-BR" sz="2800" dirty="0">
                <a:latin typeface="+mn-lt"/>
                <a:cs typeface="Arial" panose="020B0604020202020204" pitchFamily="34" charset="0"/>
              </a:rPr>
              <a:t>CRITÉRIOS DE SELEÇÃO DOS CASOS A SEREM INVESTIGADOS</a:t>
            </a:r>
          </a:p>
        </p:txBody>
      </p:sp>
      <p:graphicFrame>
        <p:nvGraphicFramePr>
          <p:cNvPr id="2" name="Espaço Reservado para Conteúdo 1">
            <a:extLst>
              <a:ext uri="{FF2B5EF4-FFF2-40B4-BE49-F238E27FC236}">
                <a16:creationId xmlns:a16="http://schemas.microsoft.com/office/drawing/2014/main" id="{87F3052F-8304-4F6F-A5B2-626ADA3EA5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484680"/>
              </p:ext>
            </p:extLst>
          </p:nvPr>
        </p:nvGraphicFramePr>
        <p:xfrm>
          <a:off x="587760" y="1636828"/>
          <a:ext cx="11020659" cy="4273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8143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5">
            <a:extLst>
              <a:ext uri="{FF2B5EF4-FFF2-40B4-BE49-F238E27FC236}">
                <a16:creationId xmlns:a16="http://schemas.microsoft.com/office/drawing/2014/main" id="{272E0504-110B-4D5F-A655-1C5B2095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54" y="101164"/>
            <a:ext cx="11490692" cy="9380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ASSISTA WEBPALESTRAS SÍFILIS NO CANAL TELESSAUDEBA</a:t>
            </a:r>
            <a:endParaRPr lang="en-US" sz="2800" kern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3A5E76D-6FD3-4857-ABE9-AA0DCA2D8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712" y="1007907"/>
            <a:ext cx="9753600" cy="4815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48241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F5E5E4E-5C5A-4AA5-91F8-A3ADCE9CD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68" y="957031"/>
            <a:ext cx="6773998" cy="351460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149F886-971D-4D41-8DD0-F2B02D808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535" y="957031"/>
            <a:ext cx="3808816" cy="380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02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655F2A61-94DA-44A0-AF02-BB0D80A826A2}"/>
              </a:ext>
            </a:extLst>
          </p:cNvPr>
          <p:cNvSpPr/>
          <p:nvPr/>
        </p:nvSpPr>
        <p:spPr>
          <a:xfrm>
            <a:off x="1143000" y="334537"/>
            <a:ext cx="6311900" cy="5663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E6EF468-0E0E-4836-B071-DDDDBA1564AB}"/>
              </a:ext>
            </a:extLst>
          </p:cNvPr>
          <p:cNvSpPr/>
          <p:nvPr/>
        </p:nvSpPr>
        <p:spPr>
          <a:xfrm>
            <a:off x="1106488" y="5544768"/>
            <a:ext cx="911225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dirty="0">
                <a:solidFill>
                  <a:sysClr val="windowText" lastClr="000000"/>
                </a:solidFill>
              </a:rPr>
              <a:t>Primária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686D01E-336B-4FDB-99D6-CE3C66083C89}"/>
              </a:ext>
            </a:extLst>
          </p:cNvPr>
          <p:cNvSpPr/>
          <p:nvPr/>
        </p:nvSpPr>
        <p:spPr>
          <a:xfrm>
            <a:off x="1292226" y="5132019"/>
            <a:ext cx="655637" cy="149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894" dirty="0">
                <a:solidFill>
                  <a:sysClr val="windowText" lastClr="000000"/>
                </a:solidFill>
              </a:rPr>
              <a:t>Lesão Primária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ECBA0F8-65AA-43E9-B806-C3C63BC00868}"/>
              </a:ext>
            </a:extLst>
          </p:cNvPr>
          <p:cNvSpPr/>
          <p:nvPr/>
        </p:nvSpPr>
        <p:spPr>
          <a:xfrm>
            <a:off x="1987551" y="5679705"/>
            <a:ext cx="2784475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dirty="0">
                <a:solidFill>
                  <a:schemeClr val="tx2"/>
                </a:solidFill>
              </a:rPr>
              <a:t>Estágios clínicos da sífilis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0CC911C9-D23E-4C4A-ADBE-F15FAE498312}"/>
              </a:ext>
            </a:extLst>
          </p:cNvPr>
          <p:cNvCxnSpPr/>
          <p:nvPr/>
        </p:nvCxnSpPr>
        <p:spPr>
          <a:xfrm>
            <a:off x="1214437" y="5444755"/>
            <a:ext cx="4679950" cy="127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223" name="Agrupar 40">
            <a:extLst>
              <a:ext uri="{FF2B5EF4-FFF2-40B4-BE49-F238E27FC236}">
                <a16:creationId xmlns:a16="http://schemas.microsoft.com/office/drawing/2014/main" id="{90C665AC-568A-4FCF-BB45-853ED752DC97}"/>
              </a:ext>
            </a:extLst>
          </p:cNvPr>
          <p:cNvGrpSpPr>
            <a:grpSpLocks/>
          </p:cNvGrpSpPr>
          <p:nvPr/>
        </p:nvGrpSpPr>
        <p:grpSpPr bwMode="auto">
          <a:xfrm>
            <a:off x="796925" y="4444631"/>
            <a:ext cx="5192712" cy="512763"/>
            <a:chOff x="1376362" y="4215284"/>
            <a:chExt cx="6391275" cy="630811"/>
          </a:xfrm>
        </p:grpSpPr>
        <p:pic>
          <p:nvPicPr>
            <p:cNvPr id="9249" name="Imagem 20">
              <a:extLst>
                <a:ext uri="{FF2B5EF4-FFF2-40B4-BE49-F238E27FC236}">
                  <a16:creationId xmlns:a16="http://schemas.microsoft.com/office/drawing/2014/main" id="{91841797-4961-4CD8-9413-93416DDD7A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512" b="26598"/>
            <a:stretch>
              <a:fillRect/>
            </a:stretch>
          </p:blipFill>
          <p:spPr bwMode="auto">
            <a:xfrm>
              <a:off x="1376362" y="4215284"/>
              <a:ext cx="6391275" cy="575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63C89A6F-5306-4807-B464-7FB2AFED188B}"/>
                </a:ext>
              </a:extLst>
            </p:cNvPr>
            <p:cNvSpPr/>
            <p:nvPr/>
          </p:nvSpPr>
          <p:spPr>
            <a:xfrm>
              <a:off x="2986393" y="4461359"/>
              <a:ext cx="834324" cy="324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853" b="1" dirty="0">
                  <a:solidFill>
                    <a:schemeClr val="tx1"/>
                  </a:solidFill>
                </a:rPr>
                <a:t>Semanas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CC8AE57D-6DEA-4DB9-A1C0-6FC3279BF2B8}"/>
                </a:ext>
              </a:extLst>
            </p:cNvPr>
            <p:cNvSpPr/>
            <p:nvPr/>
          </p:nvSpPr>
          <p:spPr>
            <a:xfrm>
              <a:off x="3971169" y="4496512"/>
              <a:ext cx="1313035" cy="349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813" dirty="0">
                  <a:solidFill>
                    <a:schemeClr val="tx1"/>
                  </a:solidFill>
                </a:rPr>
                <a:t>Tempo pós Infecção</a:t>
              </a: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192E5434-3DD4-41F2-AF42-A0126878CD6E}"/>
                </a:ext>
              </a:extLst>
            </p:cNvPr>
            <p:cNvSpPr/>
            <p:nvPr/>
          </p:nvSpPr>
          <p:spPr>
            <a:xfrm>
              <a:off x="1487735" y="4496512"/>
              <a:ext cx="928113" cy="349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894" dirty="0">
                  <a:solidFill>
                    <a:srgbClr val="FF0000"/>
                  </a:solidFill>
                </a:rPr>
                <a:t>Momento da infecção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3F0D90C5-2445-4A7D-906E-35DB1EDA302C}"/>
                </a:ext>
              </a:extLst>
            </p:cNvPr>
            <p:cNvSpPr/>
            <p:nvPr/>
          </p:nvSpPr>
          <p:spPr>
            <a:xfrm>
              <a:off x="5960261" y="4457453"/>
              <a:ext cx="808923" cy="1796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853" b="1" dirty="0">
                  <a:solidFill>
                    <a:schemeClr val="tx1"/>
                  </a:solidFill>
                </a:rPr>
                <a:t>Anos</a:t>
              </a:r>
            </a:p>
          </p:txBody>
        </p:sp>
      </p:grpSp>
      <p:sp>
        <p:nvSpPr>
          <p:cNvPr id="26" name="Retângulo 25">
            <a:extLst>
              <a:ext uri="{FF2B5EF4-FFF2-40B4-BE49-F238E27FC236}">
                <a16:creationId xmlns:a16="http://schemas.microsoft.com/office/drawing/2014/main" id="{A2F13476-D9E8-43EB-9C7B-B80DB744F1CF}"/>
              </a:ext>
            </a:extLst>
          </p:cNvPr>
          <p:cNvSpPr/>
          <p:nvPr/>
        </p:nvSpPr>
        <p:spPr>
          <a:xfrm>
            <a:off x="1423987" y="5398719"/>
            <a:ext cx="292100" cy="793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EB42823C-6062-485B-87B7-94E13D2C7B30}"/>
              </a:ext>
            </a:extLst>
          </p:cNvPr>
          <p:cNvCxnSpPr/>
          <p:nvPr/>
        </p:nvCxnSpPr>
        <p:spPr>
          <a:xfrm flipV="1">
            <a:off x="1636712" y="4309694"/>
            <a:ext cx="6350" cy="15827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6" name="Picture 4" descr="Resultado de imagem para man body cartoon">
            <a:extLst>
              <a:ext uri="{FF2B5EF4-FFF2-40B4-BE49-F238E27FC236}">
                <a16:creationId xmlns:a16="http://schemas.microsoft.com/office/drawing/2014/main" id="{FF52B2FD-6EAB-4DCD-8C92-DC84D20F8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88"/>
          <a:stretch>
            <a:fillRect/>
          </a:stretch>
        </p:blipFill>
        <p:spPr bwMode="auto">
          <a:xfrm>
            <a:off x="9155112" y="233364"/>
            <a:ext cx="1912937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A2FB8418-50BD-4A6D-BC61-0265D1D4F6E0}"/>
              </a:ext>
            </a:extLst>
          </p:cNvPr>
          <p:cNvSpPr/>
          <p:nvPr/>
        </p:nvSpPr>
        <p:spPr>
          <a:xfrm>
            <a:off x="10066336" y="538163"/>
            <a:ext cx="133350" cy="139700"/>
          </a:xfrm>
          <a:prstGeom prst="ellipse">
            <a:avLst/>
          </a:prstGeom>
          <a:solidFill>
            <a:srgbClr val="B5C9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45C59FD3-B97E-4CC6-9D71-C9BD16F7D8E8}"/>
              </a:ext>
            </a:extLst>
          </p:cNvPr>
          <p:cNvSpPr/>
          <p:nvPr/>
        </p:nvSpPr>
        <p:spPr>
          <a:xfrm>
            <a:off x="10066336" y="2225675"/>
            <a:ext cx="133350" cy="139700"/>
          </a:xfrm>
          <a:prstGeom prst="ellipse">
            <a:avLst/>
          </a:prstGeom>
          <a:solidFill>
            <a:srgbClr val="B5C9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CC23DDC6-AE5F-464B-B7D2-DB739E7F1F69}"/>
              </a:ext>
            </a:extLst>
          </p:cNvPr>
          <p:cNvSpPr txBox="1"/>
          <p:nvPr/>
        </p:nvSpPr>
        <p:spPr>
          <a:xfrm>
            <a:off x="7202855" y="97690"/>
            <a:ext cx="268082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schemeClr val="accent5">
                    <a:lumMod val="75000"/>
                  </a:schemeClr>
                </a:solidFill>
              </a:rPr>
              <a:t>Sífilis Primária</a:t>
            </a: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7ABBFFAB-E289-4A45-84EC-9E4DEE528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5236" y="2711451"/>
            <a:ext cx="1966914" cy="32932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endParaRPr lang="pt-BR" altLang="pt-BR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pt-BR" altLang="pt-BR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pt-BR" altLang="pt-BR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pt-BR" altLang="pt-BR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pt-BR" altLang="pt-BR" sz="1600" dirty="0">
                <a:solidFill>
                  <a:schemeClr val="accent5">
                    <a:lumMod val="75000"/>
                  </a:schemeClr>
                </a:solidFill>
              </a:rPr>
              <a:t>Resposta da defesa local resulta em erosão e formação de úlcera no ponto de inoculação</a:t>
            </a:r>
          </a:p>
          <a:p>
            <a:pPr algn="ctr"/>
            <a:r>
              <a:rPr lang="pt-BR" altLang="pt-BR" sz="16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</a:p>
          <a:p>
            <a:pPr algn="ctr"/>
            <a:endParaRPr lang="pt-BR" altLang="pt-BR" sz="1600" b="1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algn="ctr"/>
            <a:endParaRPr lang="pt-BR" altLang="pt-BR" sz="1600" b="1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pt-BR" altLang="pt-BR" sz="1600" b="1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Cancro duro</a:t>
            </a:r>
          </a:p>
        </p:txBody>
      </p:sp>
      <p:sp>
        <p:nvSpPr>
          <p:cNvPr id="4" name="Seta para baixo 3">
            <a:extLst>
              <a:ext uri="{FF2B5EF4-FFF2-40B4-BE49-F238E27FC236}">
                <a16:creationId xmlns:a16="http://schemas.microsoft.com/office/drawing/2014/main" id="{18C66793-17C6-4C02-8CDE-A883A8926254}"/>
              </a:ext>
            </a:extLst>
          </p:cNvPr>
          <p:cNvSpPr/>
          <p:nvPr/>
        </p:nvSpPr>
        <p:spPr>
          <a:xfrm>
            <a:off x="8464547" y="5084764"/>
            <a:ext cx="282578" cy="5207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8B17D5B3-97AD-4399-A13B-04AB28433D9E}"/>
              </a:ext>
            </a:extLst>
          </p:cNvPr>
          <p:cNvGrpSpPr>
            <a:grpSpLocks/>
          </p:cNvGrpSpPr>
          <p:nvPr/>
        </p:nvGrpSpPr>
        <p:grpSpPr bwMode="auto">
          <a:xfrm>
            <a:off x="7739062" y="2719389"/>
            <a:ext cx="1482725" cy="987425"/>
            <a:chOff x="7891836" y="2065621"/>
            <a:chExt cx="1824766" cy="1215323"/>
          </a:xfrm>
        </p:grpSpPr>
        <p:pic>
          <p:nvPicPr>
            <p:cNvPr id="9246" name="Picture 2" descr="Resultado de imagem para treponema pallidum">
              <a:extLst>
                <a:ext uri="{FF2B5EF4-FFF2-40B4-BE49-F238E27FC236}">
                  <a16:creationId xmlns:a16="http://schemas.microsoft.com/office/drawing/2014/main" id="{6A8EBD9C-FE62-4BF4-8160-490DE957F7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1836" y="2065621"/>
              <a:ext cx="1824766" cy="121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CA6985C4-7293-403E-BF88-849E483B654F}"/>
                </a:ext>
              </a:extLst>
            </p:cNvPr>
            <p:cNvCxnSpPr/>
            <p:nvPr/>
          </p:nvCxnSpPr>
          <p:spPr>
            <a:xfrm flipH="1">
              <a:off x="8475995" y="2440769"/>
              <a:ext cx="443493" cy="2442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168454D0-54E4-4449-8033-3F20554CB345}"/>
                </a:ext>
              </a:extLst>
            </p:cNvPr>
            <p:cNvCxnSpPr/>
            <p:nvPr/>
          </p:nvCxnSpPr>
          <p:spPr>
            <a:xfrm flipH="1" flipV="1">
              <a:off x="8462320" y="2696729"/>
              <a:ext cx="365343" cy="3165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BB5FE15F-D0A4-42EE-BFA2-7D4D23584BC0}"/>
              </a:ext>
            </a:extLst>
          </p:cNvPr>
          <p:cNvCxnSpPr>
            <a:cxnSpLocks/>
            <a:stCxn id="53" idx="3"/>
          </p:cNvCxnSpPr>
          <p:nvPr/>
        </p:nvCxnSpPr>
        <p:spPr>
          <a:xfrm flipH="1">
            <a:off x="9563098" y="2344738"/>
            <a:ext cx="522288" cy="3746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tângulo 60">
            <a:extLst>
              <a:ext uri="{FF2B5EF4-FFF2-40B4-BE49-F238E27FC236}">
                <a16:creationId xmlns:a16="http://schemas.microsoft.com/office/drawing/2014/main" id="{BFB04C27-F7B3-4358-B629-3052F628D51E}"/>
              </a:ext>
            </a:extLst>
          </p:cNvPr>
          <p:cNvSpPr/>
          <p:nvPr/>
        </p:nvSpPr>
        <p:spPr>
          <a:xfrm>
            <a:off x="7615236" y="817511"/>
            <a:ext cx="1606550" cy="156966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600" dirty="0">
                <a:solidFill>
                  <a:schemeClr val="accent5">
                    <a:lumMod val="75000"/>
                  </a:schemeClr>
                </a:solidFill>
              </a:rPr>
              <a:t>Infecta pela penetração por pequenas abrasões decorrentes da relação sexual</a:t>
            </a:r>
          </a:p>
        </p:txBody>
      </p: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BEF1CF27-44D2-4D7F-B5AD-800E797F7348}"/>
              </a:ext>
            </a:extLst>
          </p:cNvPr>
          <p:cNvCxnSpPr>
            <a:cxnSpLocks/>
            <a:stCxn id="2" idx="3"/>
            <a:endCxn id="61" idx="3"/>
          </p:cNvCxnSpPr>
          <p:nvPr/>
        </p:nvCxnSpPr>
        <p:spPr>
          <a:xfrm flipH="1">
            <a:off x="9221786" y="657404"/>
            <a:ext cx="864079" cy="94493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B9DB8F4E-20E0-49FF-B3FC-D17E6CC172E9}"/>
              </a:ext>
            </a:extLst>
          </p:cNvPr>
          <p:cNvCxnSpPr>
            <a:cxnSpLocks/>
            <a:endCxn id="61" idx="3"/>
          </p:cNvCxnSpPr>
          <p:nvPr/>
        </p:nvCxnSpPr>
        <p:spPr>
          <a:xfrm flipH="1" flipV="1">
            <a:off x="9221786" y="1602341"/>
            <a:ext cx="844550" cy="799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upo 71">
            <a:extLst>
              <a:ext uri="{FF2B5EF4-FFF2-40B4-BE49-F238E27FC236}">
                <a16:creationId xmlns:a16="http://schemas.microsoft.com/office/drawing/2014/main" id="{FF73B0DF-D9FB-4884-922F-C285E2646ECD}"/>
              </a:ext>
            </a:extLst>
          </p:cNvPr>
          <p:cNvGrpSpPr>
            <a:grpSpLocks/>
          </p:cNvGrpSpPr>
          <p:nvPr/>
        </p:nvGrpSpPr>
        <p:grpSpPr bwMode="auto">
          <a:xfrm>
            <a:off x="696912" y="1642694"/>
            <a:ext cx="5295900" cy="2803525"/>
            <a:chOff x="1254857" y="1335453"/>
            <a:chExt cx="6517189" cy="3450635"/>
          </a:xfrm>
        </p:grpSpPr>
        <p:pic>
          <p:nvPicPr>
            <p:cNvPr id="9244" name="Imagem 68">
              <a:extLst>
                <a:ext uri="{FF2B5EF4-FFF2-40B4-BE49-F238E27FC236}">
                  <a16:creationId xmlns:a16="http://schemas.microsoft.com/office/drawing/2014/main" id="{B33A05AB-02AA-49B7-951B-639017D68C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857" y="1335453"/>
              <a:ext cx="6517189" cy="34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Retângulo 69">
              <a:extLst>
                <a:ext uri="{FF2B5EF4-FFF2-40B4-BE49-F238E27FC236}">
                  <a16:creationId xmlns:a16="http://schemas.microsoft.com/office/drawing/2014/main" id="{E472FF03-7DB8-4440-A24C-5ED0CEEBE83D}"/>
                </a:ext>
              </a:extLst>
            </p:cNvPr>
            <p:cNvSpPr/>
            <p:nvPr/>
          </p:nvSpPr>
          <p:spPr>
            <a:xfrm>
              <a:off x="2350824" y="1470273"/>
              <a:ext cx="5194605" cy="3284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71" name="Título 1">
            <a:extLst>
              <a:ext uri="{FF2B5EF4-FFF2-40B4-BE49-F238E27FC236}">
                <a16:creationId xmlns:a16="http://schemas.microsoft.com/office/drawing/2014/main" id="{0AEA2084-9AB4-4EA4-B9B3-73D194F36979}"/>
              </a:ext>
            </a:extLst>
          </p:cNvPr>
          <p:cNvSpPr txBox="1">
            <a:spLocks/>
          </p:cNvSpPr>
          <p:nvPr/>
        </p:nvSpPr>
        <p:spPr>
          <a:xfrm>
            <a:off x="3397427" y="652461"/>
            <a:ext cx="2382837" cy="415925"/>
          </a:xfrm>
          <a:prstGeom prst="rect">
            <a:avLst/>
          </a:prstGeom>
        </p:spPr>
        <p:txBody>
          <a:bodyPr lIns="74295" tIns="37148" rIns="74295" bIns="37148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195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Testes Diagnósticos</a:t>
            </a:r>
          </a:p>
        </p:txBody>
      </p:sp>
      <p:pic>
        <p:nvPicPr>
          <p:cNvPr id="73" name="Picture 2">
            <a:extLst>
              <a:ext uri="{FF2B5EF4-FFF2-40B4-BE49-F238E27FC236}">
                <a16:creationId xmlns:a16="http://schemas.microsoft.com/office/drawing/2014/main" id="{F6F61445-238F-46E2-A745-8D82830AA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7" y="2966668"/>
            <a:ext cx="1716088" cy="1287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4" name="Retângulo 73">
            <a:extLst>
              <a:ext uri="{FF2B5EF4-FFF2-40B4-BE49-F238E27FC236}">
                <a16:creationId xmlns:a16="http://schemas.microsoft.com/office/drawing/2014/main" id="{2B7F57EA-9591-4EEE-9EEC-22FF310741DD}"/>
              </a:ext>
            </a:extLst>
          </p:cNvPr>
          <p:cNvSpPr/>
          <p:nvPr/>
        </p:nvSpPr>
        <p:spPr>
          <a:xfrm>
            <a:off x="624468" y="620714"/>
            <a:ext cx="257752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950" b="1" dirty="0">
                <a:solidFill>
                  <a:srgbClr val="FF0000"/>
                </a:solidFill>
              </a:rPr>
              <a:t>Exames Diretos: Campo Escuro</a:t>
            </a:r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id="{ACB04FE8-9593-46F8-8540-3C2AA2B22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3892" y="1006849"/>
            <a:ext cx="40497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Detecta treponemas viáveis em amostras frescas por meio do reconhecimento de padrões morfológicos e de movimento dos patógenos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Não recomendado para lesões de cavidade oral</a:t>
            </a:r>
          </a:p>
        </p:txBody>
      </p:sp>
      <p:sp>
        <p:nvSpPr>
          <p:cNvPr id="9243" name="CaixaDeTexto 41">
            <a:extLst>
              <a:ext uri="{FF2B5EF4-FFF2-40B4-BE49-F238E27FC236}">
                <a16:creationId xmlns:a16="http://schemas.microsoft.com/office/drawing/2014/main" id="{C2CCE6A2-A380-4C51-86AC-BA9461AB4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6336" y="5802159"/>
            <a:ext cx="176746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1100" b="1" dirty="0" err="1">
                <a:solidFill>
                  <a:schemeClr val="accent5">
                    <a:lumMod val="75000"/>
                  </a:schemeClr>
                </a:solidFill>
              </a:rPr>
              <a:t>Álisson</a:t>
            </a:r>
            <a:r>
              <a:rPr lang="pt-BR" altLang="pt-BR" sz="1100" b="1" dirty="0">
                <a:solidFill>
                  <a:schemeClr val="accent5">
                    <a:lumMod val="75000"/>
                  </a:schemeClr>
                </a:solidFill>
              </a:rPr>
              <a:t> Bigolin.</a:t>
            </a:r>
            <a:r>
              <a:rPr lang="pt-BR" altLang="pt-BR" sz="1100" dirty="0">
                <a:solidFill>
                  <a:schemeClr val="accent5">
                    <a:lumMod val="75000"/>
                  </a:schemeClr>
                </a:solidFill>
              </a:rPr>
              <a:t>MS, 2019</a:t>
            </a:r>
          </a:p>
        </p:txBody>
      </p:sp>
    </p:spTree>
    <p:extLst>
      <p:ext uri="{BB962C8B-B14F-4D97-AF65-F5344CB8AC3E}">
        <p14:creationId xmlns:p14="http://schemas.microsoft.com/office/powerpoint/2010/main" val="110316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3" grpId="0" animBg="1"/>
      <p:bldP spid="56" grpId="0" animBg="1"/>
      <p:bldP spid="4" grpId="0" animBg="1"/>
      <p:bldP spid="61" grpId="0" animBg="1"/>
      <p:bldP spid="74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342065F8-9495-4585-842E-19925F8C125E}"/>
              </a:ext>
            </a:extLst>
          </p:cNvPr>
          <p:cNvSpPr/>
          <p:nvPr/>
        </p:nvSpPr>
        <p:spPr>
          <a:xfrm>
            <a:off x="1143000" y="642939"/>
            <a:ext cx="6311900" cy="5354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ADB266F-9A75-4DBA-891D-0906527DA369}"/>
              </a:ext>
            </a:extLst>
          </p:cNvPr>
          <p:cNvSpPr/>
          <p:nvPr/>
        </p:nvSpPr>
        <p:spPr>
          <a:xfrm>
            <a:off x="2786064" y="5807075"/>
            <a:ext cx="2784475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dirty="0">
                <a:solidFill>
                  <a:schemeClr val="tx2"/>
                </a:solidFill>
              </a:rPr>
              <a:t>Estágios clínicos da sífilis</a:t>
            </a:r>
          </a:p>
        </p:txBody>
      </p:sp>
      <p:sp>
        <p:nvSpPr>
          <p:cNvPr id="71" name="Título 1">
            <a:extLst>
              <a:ext uri="{FF2B5EF4-FFF2-40B4-BE49-F238E27FC236}">
                <a16:creationId xmlns:a16="http://schemas.microsoft.com/office/drawing/2014/main" id="{0AEA2084-9AB4-4EA4-B9B3-73D194F36979}"/>
              </a:ext>
            </a:extLst>
          </p:cNvPr>
          <p:cNvSpPr txBox="1">
            <a:spLocks/>
          </p:cNvSpPr>
          <p:nvPr/>
        </p:nvSpPr>
        <p:spPr>
          <a:xfrm>
            <a:off x="3287714" y="568326"/>
            <a:ext cx="2382837" cy="415925"/>
          </a:xfrm>
          <a:prstGeom prst="rect">
            <a:avLst/>
          </a:prstGeom>
        </p:spPr>
        <p:txBody>
          <a:bodyPr lIns="74295" tIns="37148" rIns="74295" bIns="37148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1950" b="1" dirty="0">
                <a:solidFill>
                  <a:schemeClr val="tx2"/>
                </a:solidFill>
              </a:rPr>
              <a:t>Testes Diagnósticos</a:t>
            </a:r>
          </a:p>
        </p:txBody>
      </p:sp>
      <p:pic>
        <p:nvPicPr>
          <p:cNvPr id="11269" name="Picture 4" descr="Resultado de imagem para man body cartoon">
            <a:extLst>
              <a:ext uri="{FF2B5EF4-FFF2-40B4-BE49-F238E27FC236}">
                <a16:creationId xmlns:a16="http://schemas.microsoft.com/office/drawing/2014/main" id="{C08A0826-B370-41E8-B48C-AD4C2EF1B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86"/>
          <a:stretch>
            <a:fillRect/>
          </a:stretch>
        </p:blipFill>
        <p:spPr bwMode="auto">
          <a:xfrm>
            <a:off x="8990806" y="841375"/>
            <a:ext cx="1976437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id="{CC23DDC6-AE5F-464B-B7D2-DB739E7F1F69}"/>
              </a:ext>
            </a:extLst>
          </p:cNvPr>
          <p:cNvSpPr txBox="1"/>
          <p:nvPr/>
        </p:nvSpPr>
        <p:spPr>
          <a:xfrm>
            <a:off x="6330331" y="271780"/>
            <a:ext cx="3986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schemeClr val="accent5">
                    <a:lumMod val="75000"/>
                  </a:schemeClr>
                </a:solidFill>
              </a:rPr>
              <a:t>Sífilis Primária</a:t>
            </a:r>
          </a:p>
        </p:txBody>
      </p:sp>
      <p:pic>
        <p:nvPicPr>
          <p:cNvPr id="11271" name="Imagem 38">
            <a:extLst>
              <a:ext uri="{FF2B5EF4-FFF2-40B4-BE49-F238E27FC236}">
                <a16:creationId xmlns:a16="http://schemas.microsoft.com/office/drawing/2014/main" id="{B4242F57-2E9F-407C-8931-D59A8056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9" y="1104900"/>
            <a:ext cx="10810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Forma livre 39">
            <a:extLst>
              <a:ext uri="{FF2B5EF4-FFF2-40B4-BE49-F238E27FC236}">
                <a16:creationId xmlns:a16="http://schemas.microsoft.com/office/drawing/2014/main" id="{5B4E08C5-E7F1-4EDF-8AD9-3A34080C6752}"/>
              </a:ext>
            </a:extLst>
          </p:cNvPr>
          <p:cNvSpPr/>
          <p:nvPr/>
        </p:nvSpPr>
        <p:spPr>
          <a:xfrm>
            <a:off x="9663113" y="1844676"/>
            <a:ext cx="404812" cy="2828925"/>
          </a:xfrm>
          <a:custGeom>
            <a:avLst/>
            <a:gdLst>
              <a:gd name="connsiteX0" fmla="*/ 0 w 497191"/>
              <a:gd name="connsiteY0" fmla="*/ 3482502 h 3482502"/>
              <a:gd name="connsiteX1" fmla="*/ 29183 w 497191"/>
              <a:gd name="connsiteY1" fmla="*/ 3404681 h 3482502"/>
              <a:gd name="connsiteX2" fmla="*/ 38911 w 497191"/>
              <a:gd name="connsiteY2" fmla="*/ 3346315 h 3482502"/>
              <a:gd name="connsiteX3" fmla="*/ 48638 w 497191"/>
              <a:gd name="connsiteY3" fmla="*/ 2568102 h 3482502"/>
              <a:gd name="connsiteX4" fmla="*/ 29183 w 497191"/>
              <a:gd name="connsiteY4" fmla="*/ 2451370 h 3482502"/>
              <a:gd name="connsiteX5" fmla="*/ 9728 w 497191"/>
              <a:gd name="connsiteY5" fmla="*/ 2295728 h 3482502"/>
              <a:gd name="connsiteX6" fmla="*/ 19455 w 497191"/>
              <a:gd name="connsiteY6" fmla="*/ 2052536 h 3482502"/>
              <a:gd name="connsiteX7" fmla="*/ 29183 w 497191"/>
              <a:gd name="connsiteY7" fmla="*/ 2023353 h 3482502"/>
              <a:gd name="connsiteX8" fmla="*/ 48638 w 497191"/>
              <a:gd name="connsiteY8" fmla="*/ 1994170 h 3482502"/>
              <a:gd name="connsiteX9" fmla="*/ 87549 w 497191"/>
              <a:gd name="connsiteY9" fmla="*/ 1916349 h 3482502"/>
              <a:gd name="connsiteX10" fmla="*/ 107004 w 497191"/>
              <a:gd name="connsiteY10" fmla="*/ 1857983 h 3482502"/>
              <a:gd name="connsiteX11" fmla="*/ 116732 w 497191"/>
              <a:gd name="connsiteY11" fmla="*/ 1828800 h 3482502"/>
              <a:gd name="connsiteX12" fmla="*/ 126460 w 497191"/>
              <a:gd name="connsiteY12" fmla="*/ 1760707 h 3482502"/>
              <a:gd name="connsiteX13" fmla="*/ 136187 w 497191"/>
              <a:gd name="connsiteY13" fmla="*/ 1673158 h 3482502"/>
              <a:gd name="connsiteX14" fmla="*/ 145915 w 497191"/>
              <a:gd name="connsiteY14" fmla="*/ 1634247 h 3482502"/>
              <a:gd name="connsiteX15" fmla="*/ 155643 w 497191"/>
              <a:gd name="connsiteY15" fmla="*/ 1546698 h 3482502"/>
              <a:gd name="connsiteX16" fmla="*/ 165370 w 497191"/>
              <a:gd name="connsiteY16" fmla="*/ 1517515 h 3482502"/>
              <a:gd name="connsiteX17" fmla="*/ 194553 w 497191"/>
              <a:gd name="connsiteY17" fmla="*/ 1410511 h 3482502"/>
              <a:gd name="connsiteX18" fmla="*/ 204281 w 497191"/>
              <a:gd name="connsiteY18" fmla="*/ 1381328 h 3482502"/>
              <a:gd name="connsiteX19" fmla="*/ 214009 w 497191"/>
              <a:gd name="connsiteY19" fmla="*/ 1352145 h 3482502"/>
              <a:gd name="connsiteX20" fmla="*/ 282102 w 497191"/>
              <a:gd name="connsiteY20" fmla="*/ 1264596 h 3482502"/>
              <a:gd name="connsiteX21" fmla="*/ 340468 w 497191"/>
              <a:gd name="connsiteY21" fmla="*/ 1225685 h 3482502"/>
              <a:gd name="connsiteX22" fmla="*/ 359923 w 497191"/>
              <a:gd name="connsiteY22" fmla="*/ 1196502 h 3482502"/>
              <a:gd name="connsiteX23" fmla="*/ 389106 w 497191"/>
              <a:gd name="connsiteY23" fmla="*/ 1108953 h 3482502"/>
              <a:gd name="connsiteX24" fmla="*/ 398834 w 497191"/>
              <a:gd name="connsiteY24" fmla="*/ 1079770 h 3482502"/>
              <a:gd name="connsiteX25" fmla="*/ 408562 w 497191"/>
              <a:gd name="connsiteY25" fmla="*/ 1050587 h 3482502"/>
              <a:gd name="connsiteX26" fmla="*/ 408562 w 497191"/>
              <a:gd name="connsiteY26" fmla="*/ 642026 h 3482502"/>
              <a:gd name="connsiteX27" fmla="*/ 428017 w 497191"/>
              <a:gd name="connsiteY27" fmla="*/ 330741 h 3482502"/>
              <a:gd name="connsiteX28" fmla="*/ 437745 w 497191"/>
              <a:gd name="connsiteY28" fmla="*/ 291830 h 3482502"/>
              <a:gd name="connsiteX29" fmla="*/ 457200 w 497191"/>
              <a:gd name="connsiteY29" fmla="*/ 233464 h 3482502"/>
              <a:gd name="connsiteX30" fmla="*/ 466928 w 497191"/>
              <a:gd name="connsiteY30" fmla="*/ 194553 h 3482502"/>
              <a:gd name="connsiteX31" fmla="*/ 486383 w 497191"/>
              <a:gd name="connsiteY31" fmla="*/ 165370 h 3482502"/>
              <a:gd name="connsiteX32" fmla="*/ 496111 w 497191"/>
              <a:gd name="connsiteY32" fmla="*/ 0 h 348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97191" h="3482502">
                <a:moveTo>
                  <a:pt x="0" y="3482502"/>
                </a:moveTo>
                <a:cubicBezTo>
                  <a:pt x="3785" y="3473040"/>
                  <a:pt x="25371" y="3421834"/>
                  <a:pt x="29183" y="3404681"/>
                </a:cubicBezTo>
                <a:cubicBezTo>
                  <a:pt x="33462" y="3385427"/>
                  <a:pt x="35668" y="3365770"/>
                  <a:pt x="38911" y="3346315"/>
                </a:cubicBezTo>
                <a:cubicBezTo>
                  <a:pt x="60538" y="2978650"/>
                  <a:pt x="69667" y="2974668"/>
                  <a:pt x="48638" y="2568102"/>
                </a:cubicBezTo>
                <a:cubicBezTo>
                  <a:pt x="46600" y="2528707"/>
                  <a:pt x="34762" y="2490421"/>
                  <a:pt x="29183" y="2451370"/>
                </a:cubicBezTo>
                <a:cubicBezTo>
                  <a:pt x="15302" y="2354210"/>
                  <a:pt x="21987" y="2406065"/>
                  <a:pt x="9728" y="2295728"/>
                </a:cubicBezTo>
                <a:cubicBezTo>
                  <a:pt x="12970" y="2214664"/>
                  <a:pt x="13675" y="2133459"/>
                  <a:pt x="19455" y="2052536"/>
                </a:cubicBezTo>
                <a:cubicBezTo>
                  <a:pt x="20186" y="2042308"/>
                  <a:pt x="24597" y="2032524"/>
                  <a:pt x="29183" y="2023353"/>
                </a:cubicBezTo>
                <a:cubicBezTo>
                  <a:pt x="34411" y="2012896"/>
                  <a:pt x="43890" y="2004853"/>
                  <a:pt x="48638" y="1994170"/>
                </a:cubicBezTo>
                <a:cubicBezTo>
                  <a:pt x="84407" y="1913691"/>
                  <a:pt x="47595" y="1956305"/>
                  <a:pt x="87549" y="1916349"/>
                </a:cubicBezTo>
                <a:lnTo>
                  <a:pt x="107004" y="1857983"/>
                </a:lnTo>
                <a:lnTo>
                  <a:pt x="116732" y="1828800"/>
                </a:lnTo>
                <a:cubicBezTo>
                  <a:pt x="119975" y="1806102"/>
                  <a:pt x="123616" y="1783458"/>
                  <a:pt x="126460" y="1760707"/>
                </a:cubicBezTo>
                <a:cubicBezTo>
                  <a:pt x="130102" y="1731571"/>
                  <a:pt x="131722" y="1702179"/>
                  <a:pt x="136187" y="1673158"/>
                </a:cubicBezTo>
                <a:cubicBezTo>
                  <a:pt x="138220" y="1659944"/>
                  <a:pt x="142672" y="1647217"/>
                  <a:pt x="145915" y="1634247"/>
                </a:cubicBezTo>
                <a:cubicBezTo>
                  <a:pt x="149158" y="1605064"/>
                  <a:pt x="150816" y="1575661"/>
                  <a:pt x="155643" y="1546698"/>
                </a:cubicBezTo>
                <a:cubicBezTo>
                  <a:pt x="157329" y="1536584"/>
                  <a:pt x="162883" y="1527463"/>
                  <a:pt x="165370" y="1517515"/>
                </a:cubicBezTo>
                <a:cubicBezTo>
                  <a:pt x="192865" y="1407534"/>
                  <a:pt x="152821" y="1535706"/>
                  <a:pt x="194553" y="1410511"/>
                </a:cubicBezTo>
                <a:lnTo>
                  <a:pt x="204281" y="1381328"/>
                </a:lnTo>
                <a:cubicBezTo>
                  <a:pt x="207524" y="1371600"/>
                  <a:pt x="208321" y="1360677"/>
                  <a:pt x="214009" y="1352145"/>
                </a:cubicBezTo>
                <a:cubicBezTo>
                  <a:pt x="236642" y="1318194"/>
                  <a:pt x="250451" y="1289213"/>
                  <a:pt x="282102" y="1264596"/>
                </a:cubicBezTo>
                <a:cubicBezTo>
                  <a:pt x="300559" y="1250241"/>
                  <a:pt x="340468" y="1225685"/>
                  <a:pt x="340468" y="1225685"/>
                </a:cubicBezTo>
                <a:cubicBezTo>
                  <a:pt x="346953" y="1215957"/>
                  <a:pt x="355175" y="1207185"/>
                  <a:pt x="359923" y="1196502"/>
                </a:cubicBezTo>
                <a:cubicBezTo>
                  <a:pt x="359934" y="1196477"/>
                  <a:pt x="384238" y="1123558"/>
                  <a:pt x="389106" y="1108953"/>
                </a:cubicBezTo>
                <a:lnTo>
                  <a:pt x="398834" y="1079770"/>
                </a:lnTo>
                <a:lnTo>
                  <a:pt x="408562" y="1050587"/>
                </a:lnTo>
                <a:cubicBezTo>
                  <a:pt x="436441" y="855423"/>
                  <a:pt x="408562" y="1078089"/>
                  <a:pt x="408562" y="642026"/>
                </a:cubicBezTo>
                <a:cubicBezTo>
                  <a:pt x="408562" y="203809"/>
                  <a:pt x="389633" y="465082"/>
                  <a:pt x="428017" y="330741"/>
                </a:cubicBezTo>
                <a:cubicBezTo>
                  <a:pt x="431690" y="317886"/>
                  <a:pt x="433903" y="304636"/>
                  <a:pt x="437745" y="291830"/>
                </a:cubicBezTo>
                <a:cubicBezTo>
                  <a:pt x="443638" y="272187"/>
                  <a:pt x="452226" y="253359"/>
                  <a:pt x="457200" y="233464"/>
                </a:cubicBezTo>
                <a:cubicBezTo>
                  <a:pt x="460443" y="220494"/>
                  <a:pt x="461662" y="206842"/>
                  <a:pt x="466928" y="194553"/>
                </a:cubicBezTo>
                <a:cubicBezTo>
                  <a:pt x="471533" y="183807"/>
                  <a:pt x="479898" y="175098"/>
                  <a:pt x="486383" y="165370"/>
                </a:cubicBezTo>
                <a:cubicBezTo>
                  <a:pt x="501975" y="71822"/>
                  <a:pt x="496111" y="126728"/>
                  <a:pt x="49611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1" name="Forma livre 40">
            <a:extLst>
              <a:ext uri="{FF2B5EF4-FFF2-40B4-BE49-F238E27FC236}">
                <a16:creationId xmlns:a16="http://schemas.microsoft.com/office/drawing/2014/main" id="{CE9A0D68-779A-43F4-A90B-B27BD56D5C21}"/>
              </a:ext>
            </a:extLst>
          </p:cNvPr>
          <p:cNvSpPr/>
          <p:nvPr/>
        </p:nvSpPr>
        <p:spPr>
          <a:xfrm>
            <a:off x="9979025" y="2736851"/>
            <a:ext cx="279400" cy="1889125"/>
          </a:xfrm>
          <a:custGeom>
            <a:avLst/>
            <a:gdLst>
              <a:gd name="connsiteX0" fmla="*/ 340537 w 343580"/>
              <a:gd name="connsiteY0" fmla="*/ 2324910 h 2324910"/>
              <a:gd name="connsiteX1" fmla="*/ 330810 w 343580"/>
              <a:gd name="connsiteY1" fmla="*/ 2276272 h 2324910"/>
              <a:gd name="connsiteX2" fmla="*/ 321082 w 343580"/>
              <a:gd name="connsiteY2" fmla="*/ 2247089 h 2324910"/>
              <a:gd name="connsiteX3" fmla="*/ 330810 w 343580"/>
              <a:gd name="connsiteY3" fmla="*/ 2217906 h 2324910"/>
              <a:gd name="connsiteX4" fmla="*/ 330810 w 343580"/>
              <a:gd name="connsiteY4" fmla="*/ 1488332 h 2324910"/>
              <a:gd name="connsiteX5" fmla="*/ 311355 w 343580"/>
              <a:gd name="connsiteY5" fmla="*/ 1429966 h 2324910"/>
              <a:gd name="connsiteX6" fmla="*/ 282172 w 343580"/>
              <a:gd name="connsiteY6" fmla="*/ 1332689 h 2324910"/>
              <a:gd name="connsiteX7" fmla="*/ 272444 w 343580"/>
              <a:gd name="connsiteY7" fmla="*/ 1303506 h 2324910"/>
              <a:gd name="connsiteX8" fmla="*/ 243261 w 343580"/>
              <a:gd name="connsiteY8" fmla="*/ 1167319 h 2324910"/>
              <a:gd name="connsiteX9" fmla="*/ 252989 w 343580"/>
              <a:gd name="connsiteY9" fmla="*/ 904672 h 2324910"/>
              <a:gd name="connsiteX10" fmla="*/ 272444 w 343580"/>
              <a:gd name="connsiteY10" fmla="*/ 865761 h 2324910"/>
              <a:gd name="connsiteX11" fmla="*/ 291899 w 343580"/>
              <a:gd name="connsiteY11" fmla="*/ 768485 h 2324910"/>
              <a:gd name="connsiteX12" fmla="*/ 282172 w 343580"/>
              <a:gd name="connsiteY12" fmla="*/ 437744 h 2324910"/>
              <a:gd name="connsiteX13" fmla="*/ 262716 w 343580"/>
              <a:gd name="connsiteY13" fmla="*/ 418289 h 2324910"/>
              <a:gd name="connsiteX14" fmla="*/ 252989 w 343580"/>
              <a:gd name="connsiteY14" fmla="*/ 389106 h 2324910"/>
              <a:gd name="connsiteX15" fmla="*/ 214078 w 343580"/>
              <a:gd name="connsiteY15" fmla="*/ 330740 h 2324910"/>
              <a:gd name="connsiteX16" fmla="*/ 194623 w 343580"/>
              <a:gd name="connsiteY16" fmla="*/ 301557 h 2324910"/>
              <a:gd name="connsiteX17" fmla="*/ 175167 w 343580"/>
              <a:gd name="connsiteY17" fmla="*/ 282102 h 2324910"/>
              <a:gd name="connsiteX18" fmla="*/ 126529 w 343580"/>
              <a:gd name="connsiteY18" fmla="*/ 223736 h 2324910"/>
              <a:gd name="connsiteX19" fmla="*/ 87618 w 343580"/>
              <a:gd name="connsiteY19" fmla="*/ 184825 h 2324910"/>
              <a:gd name="connsiteX20" fmla="*/ 48708 w 343580"/>
              <a:gd name="connsiteY20" fmla="*/ 87549 h 2324910"/>
              <a:gd name="connsiteX21" fmla="*/ 38980 w 343580"/>
              <a:gd name="connsiteY21" fmla="*/ 58366 h 2324910"/>
              <a:gd name="connsiteX22" fmla="*/ 19525 w 343580"/>
              <a:gd name="connsiteY22" fmla="*/ 29183 h 2324910"/>
              <a:gd name="connsiteX23" fmla="*/ 69 w 343580"/>
              <a:gd name="connsiteY23" fmla="*/ 0 h 232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3580" h="2324910">
                <a:moveTo>
                  <a:pt x="340537" y="2324910"/>
                </a:moveTo>
                <a:cubicBezTo>
                  <a:pt x="337295" y="2308697"/>
                  <a:pt x="334820" y="2292312"/>
                  <a:pt x="330810" y="2276272"/>
                </a:cubicBezTo>
                <a:cubicBezTo>
                  <a:pt x="328323" y="2266324"/>
                  <a:pt x="321082" y="2257343"/>
                  <a:pt x="321082" y="2247089"/>
                </a:cubicBezTo>
                <a:cubicBezTo>
                  <a:pt x="321082" y="2236835"/>
                  <a:pt x="327567" y="2227634"/>
                  <a:pt x="330810" y="2217906"/>
                </a:cubicBezTo>
                <a:cubicBezTo>
                  <a:pt x="344661" y="1913170"/>
                  <a:pt x="350744" y="1880372"/>
                  <a:pt x="330810" y="1488332"/>
                </a:cubicBezTo>
                <a:cubicBezTo>
                  <a:pt x="329769" y="1467851"/>
                  <a:pt x="316329" y="1449861"/>
                  <a:pt x="311355" y="1429966"/>
                </a:cubicBezTo>
                <a:cubicBezTo>
                  <a:pt x="296654" y="1371163"/>
                  <a:pt x="305854" y="1403734"/>
                  <a:pt x="282172" y="1332689"/>
                </a:cubicBezTo>
                <a:cubicBezTo>
                  <a:pt x="278929" y="1322961"/>
                  <a:pt x="274931" y="1313454"/>
                  <a:pt x="272444" y="1303506"/>
                </a:cubicBezTo>
                <a:cubicBezTo>
                  <a:pt x="254695" y="1232516"/>
                  <a:pt x="265338" y="1277706"/>
                  <a:pt x="243261" y="1167319"/>
                </a:cubicBezTo>
                <a:cubicBezTo>
                  <a:pt x="246504" y="1079770"/>
                  <a:pt x="244550" y="991874"/>
                  <a:pt x="252989" y="904672"/>
                </a:cubicBezTo>
                <a:cubicBezTo>
                  <a:pt x="254386" y="890238"/>
                  <a:pt x="267352" y="879339"/>
                  <a:pt x="272444" y="865761"/>
                </a:cubicBezTo>
                <a:cubicBezTo>
                  <a:pt x="281153" y="842538"/>
                  <a:pt x="288536" y="788666"/>
                  <a:pt x="291899" y="768485"/>
                </a:cubicBezTo>
                <a:cubicBezTo>
                  <a:pt x="288657" y="658238"/>
                  <a:pt x="291331" y="547658"/>
                  <a:pt x="282172" y="437744"/>
                </a:cubicBezTo>
                <a:cubicBezTo>
                  <a:pt x="281410" y="428604"/>
                  <a:pt x="267435" y="426153"/>
                  <a:pt x="262716" y="418289"/>
                </a:cubicBezTo>
                <a:cubicBezTo>
                  <a:pt x="257440" y="409496"/>
                  <a:pt x="257969" y="398069"/>
                  <a:pt x="252989" y="389106"/>
                </a:cubicBezTo>
                <a:cubicBezTo>
                  <a:pt x="241634" y="368666"/>
                  <a:pt x="227048" y="350195"/>
                  <a:pt x="214078" y="330740"/>
                </a:cubicBezTo>
                <a:cubicBezTo>
                  <a:pt x="207593" y="321012"/>
                  <a:pt x="202890" y="309824"/>
                  <a:pt x="194623" y="301557"/>
                </a:cubicBezTo>
                <a:cubicBezTo>
                  <a:pt x="188138" y="295072"/>
                  <a:pt x="180896" y="289264"/>
                  <a:pt x="175167" y="282102"/>
                </a:cubicBezTo>
                <a:cubicBezTo>
                  <a:pt x="120988" y="214380"/>
                  <a:pt x="195859" y="293066"/>
                  <a:pt x="126529" y="223736"/>
                </a:cubicBezTo>
                <a:cubicBezTo>
                  <a:pt x="100588" y="145915"/>
                  <a:pt x="139499" y="236706"/>
                  <a:pt x="87618" y="184825"/>
                </a:cubicBezTo>
                <a:cubicBezTo>
                  <a:pt x="73304" y="170511"/>
                  <a:pt x="52507" y="98946"/>
                  <a:pt x="48708" y="87549"/>
                </a:cubicBezTo>
                <a:cubicBezTo>
                  <a:pt x="45465" y="77821"/>
                  <a:pt x="44668" y="66898"/>
                  <a:pt x="38980" y="58366"/>
                </a:cubicBezTo>
                <a:cubicBezTo>
                  <a:pt x="32495" y="48638"/>
                  <a:pt x="26828" y="38312"/>
                  <a:pt x="19525" y="29183"/>
                </a:cubicBezTo>
                <a:cubicBezTo>
                  <a:pt x="-2224" y="1997"/>
                  <a:pt x="69" y="20821"/>
                  <a:pt x="69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2" name="Forma livre 41">
            <a:extLst>
              <a:ext uri="{FF2B5EF4-FFF2-40B4-BE49-F238E27FC236}">
                <a16:creationId xmlns:a16="http://schemas.microsoft.com/office/drawing/2014/main" id="{1374EEAA-DB83-49CC-AF06-79CC5C3E2732}"/>
              </a:ext>
            </a:extLst>
          </p:cNvPr>
          <p:cNvSpPr/>
          <p:nvPr/>
        </p:nvSpPr>
        <p:spPr>
          <a:xfrm>
            <a:off x="9244014" y="1685926"/>
            <a:ext cx="790575" cy="538163"/>
          </a:xfrm>
          <a:custGeom>
            <a:avLst/>
            <a:gdLst>
              <a:gd name="connsiteX0" fmla="*/ 0 w 972766"/>
              <a:gd name="connsiteY0" fmla="*/ 214009 h 661481"/>
              <a:gd name="connsiteX1" fmla="*/ 58366 w 972766"/>
              <a:gd name="connsiteY1" fmla="*/ 291830 h 661481"/>
              <a:gd name="connsiteX2" fmla="*/ 77821 w 972766"/>
              <a:gd name="connsiteY2" fmla="*/ 389106 h 661481"/>
              <a:gd name="connsiteX3" fmla="*/ 126460 w 972766"/>
              <a:gd name="connsiteY3" fmla="*/ 437745 h 661481"/>
              <a:gd name="connsiteX4" fmla="*/ 184826 w 972766"/>
              <a:gd name="connsiteY4" fmla="*/ 515566 h 661481"/>
              <a:gd name="connsiteX5" fmla="*/ 243192 w 972766"/>
              <a:gd name="connsiteY5" fmla="*/ 632298 h 661481"/>
              <a:gd name="connsiteX6" fmla="*/ 301558 w 972766"/>
              <a:gd name="connsiteY6" fmla="*/ 661481 h 661481"/>
              <a:gd name="connsiteX7" fmla="*/ 379379 w 972766"/>
              <a:gd name="connsiteY7" fmla="*/ 632298 h 661481"/>
              <a:gd name="connsiteX8" fmla="*/ 389106 w 972766"/>
              <a:gd name="connsiteY8" fmla="*/ 603115 h 661481"/>
              <a:gd name="connsiteX9" fmla="*/ 398834 w 972766"/>
              <a:gd name="connsiteY9" fmla="*/ 505838 h 661481"/>
              <a:gd name="connsiteX10" fmla="*/ 408562 w 972766"/>
              <a:gd name="connsiteY10" fmla="*/ 476655 h 661481"/>
              <a:gd name="connsiteX11" fmla="*/ 437745 w 972766"/>
              <a:gd name="connsiteY11" fmla="*/ 447472 h 661481"/>
              <a:gd name="connsiteX12" fmla="*/ 466928 w 972766"/>
              <a:gd name="connsiteY12" fmla="*/ 359923 h 661481"/>
              <a:gd name="connsiteX13" fmla="*/ 476655 w 972766"/>
              <a:gd name="connsiteY13" fmla="*/ 330740 h 661481"/>
              <a:gd name="connsiteX14" fmla="*/ 505838 w 972766"/>
              <a:gd name="connsiteY14" fmla="*/ 223736 h 661481"/>
              <a:gd name="connsiteX15" fmla="*/ 515566 w 972766"/>
              <a:gd name="connsiteY15" fmla="*/ 194553 h 661481"/>
              <a:gd name="connsiteX16" fmla="*/ 535021 w 972766"/>
              <a:gd name="connsiteY16" fmla="*/ 165370 h 661481"/>
              <a:gd name="connsiteX17" fmla="*/ 554477 w 972766"/>
              <a:gd name="connsiteY17" fmla="*/ 107004 h 661481"/>
              <a:gd name="connsiteX18" fmla="*/ 564204 w 972766"/>
              <a:gd name="connsiteY18" fmla="*/ 68094 h 661481"/>
              <a:gd name="connsiteX19" fmla="*/ 583660 w 972766"/>
              <a:gd name="connsiteY19" fmla="*/ 48638 h 661481"/>
              <a:gd name="connsiteX20" fmla="*/ 593387 w 972766"/>
              <a:gd name="connsiteY20" fmla="*/ 19455 h 661481"/>
              <a:gd name="connsiteX21" fmla="*/ 651753 w 972766"/>
              <a:gd name="connsiteY21" fmla="*/ 0 h 661481"/>
              <a:gd name="connsiteX22" fmla="*/ 749030 w 972766"/>
              <a:gd name="connsiteY22" fmla="*/ 9728 h 661481"/>
              <a:gd name="connsiteX23" fmla="*/ 778213 w 972766"/>
              <a:gd name="connsiteY23" fmla="*/ 19455 h 661481"/>
              <a:gd name="connsiteX24" fmla="*/ 846306 w 972766"/>
              <a:gd name="connsiteY24" fmla="*/ 97277 h 661481"/>
              <a:gd name="connsiteX25" fmla="*/ 865762 w 972766"/>
              <a:gd name="connsiteY25" fmla="*/ 116732 h 661481"/>
              <a:gd name="connsiteX26" fmla="*/ 875489 w 972766"/>
              <a:gd name="connsiteY26" fmla="*/ 145915 h 661481"/>
              <a:gd name="connsiteX27" fmla="*/ 904672 w 972766"/>
              <a:gd name="connsiteY27" fmla="*/ 155643 h 661481"/>
              <a:gd name="connsiteX28" fmla="*/ 953311 w 972766"/>
              <a:gd name="connsiteY28" fmla="*/ 184826 h 661481"/>
              <a:gd name="connsiteX29" fmla="*/ 972766 w 972766"/>
              <a:gd name="connsiteY29" fmla="*/ 214009 h 66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72766" h="661481">
                <a:moveTo>
                  <a:pt x="0" y="214009"/>
                </a:moveTo>
                <a:cubicBezTo>
                  <a:pt x="36906" y="250915"/>
                  <a:pt x="49877" y="249385"/>
                  <a:pt x="58366" y="291830"/>
                </a:cubicBezTo>
                <a:cubicBezTo>
                  <a:pt x="58383" y="291915"/>
                  <a:pt x="65835" y="373125"/>
                  <a:pt x="77821" y="389106"/>
                </a:cubicBezTo>
                <a:cubicBezTo>
                  <a:pt x="91578" y="407449"/>
                  <a:pt x="113742" y="418667"/>
                  <a:pt x="126460" y="437745"/>
                </a:cubicBezTo>
                <a:cubicBezTo>
                  <a:pt x="170457" y="503742"/>
                  <a:pt x="148836" y="479578"/>
                  <a:pt x="184826" y="515566"/>
                </a:cubicBezTo>
                <a:cubicBezTo>
                  <a:pt x="195924" y="548861"/>
                  <a:pt x="210864" y="610747"/>
                  <a:pt x="243192" y="632298"/>
                </a:cubicBezTo>
                <a:cubicBezTo>
                  <a:pt x="280907" y="657441"/>
                  <a:pt x="261284" y="648056"/>
                  <a:pt x="301558" y="661481"/>
                </a:cubicBezTo>
                <a:cubicBezTo>
                  <a:pt x="337041" y="655567"/>
                  <a:pt x="360823" y="663225"/>
                  <a:pt x="379379" y="632298"/>
                </a:cubicBezTo>
                <a:cubicBezTo>
                  <a:pt x="384655" y="623505"/>
                  <a:pt x="385864" y="612843"/>
                  <a:pt x="389106" y="603115"/>
                </a:cubicBezTo>
                <a:cubicBezTo>
                  <a:pt x="392349" y="570689"/>
                  <a:pt x="393879" y="538046"/>
                  <a:pt x="398834" y="505838"/>
                </a:cubicBezTo>
                <a:cubicBezTo>
                  <a:pt x="400393" y="495703"/>
                  <a:pt x="402874" y="485187"/>
                  <a:pt x="408562" y="476655"/>
                </a:cubicBezTo>
                <a:cubicBezTo>
                  <a:pt x="416193" y="465209"/>
                  <a:pt x="428017" y="457200"/>
                  <a:pt x="437745" y="447472"/>
                </a:cubicBezTo>
                <a:lnTo>
                  <a:pt x="466928" y="359923"/>
                </a:lnTo>
                <a:cubicBezTo>
                  <a:pt x="470170" y="350195"/>
                  <a:pt x="474644" y="340795"/>
                  <a:pt x="476655" y="330740"/>
                </a:cubicBezTo>
                <a:cubicBezTo>
                  <a:pt x="490405" y="261995"/>
                  <a:pt x="481155" y="297784"/>
                  <a:pt x="505838" y="223736"/>
                </a:cubicBezTo>
                <a:cubicBezTo>
                  <a:pt x="509081" y="214008"/>
                  <a:pt x="509878" y="203085"/>
                  <a:pt x="515566" y="194553"/>
                </a:cubicBezTo>
                <a:cubicBezTo>
                  <a:pt x="522051" y="184825"/>
                  <a:pt x="530273" y="176053"/>
                  <a:pt x="535021" y="165370"/>
                </a:cubicBezTo>
                <a:cubicBezTo>
                  <a:pt x="543350" y="146630"/>
                  <a:pt x="549503" y="126900"/>
                  <a:pt x="554477" y="107004"/>
                </a:cubicBezTo>
                <a:cubicBezTo>
                  <a:pt x="557719" y="94034"/>
                  <a:pt x="558225" y="80052"/>
                  <a:pt x="564204" y="68094"/>
                </a:cubicBezTo>
                <a:cubicBezTo>
                  <a:pt x="568306" y="59891"/>
                  <a:pt x="577175" y="55123"/>
                  <a:pt x="583660" y="48638"/>
                </a:cubicBezTo>
                <a:cubicBezTo>
                  <a:pt x="586902" y="38910"/>
                  <a:pt x="585043" y="25415"/>
                  <a:pt x="593387" y="19455"/>
                </a:cubicBezTo>
                <a:cubicBezTo>
                  <a:pt x="610075" y="7535"/>
                  <a:pt x="651753" y="0"/>
                  <a:pt x="651753" y="0"/>
                </a:cubicBezTo>
                <a:cubicBezTo>
                  <a:pt x="684179" y="3243"/>
                  <a:pt x="716822" y="4773"/>
                  <a:pt x="749030" y="9728"/>
                </a:cubicBezTo>
                <a:cubicBezTo>
                  <a:pt x="759165" y="11287"/>
                  <a:pt x="770010" y="13303"/>
                  <a:pt x="778213" y="19455"/>
                </a:cubicBezTo>
                <a:cubicBezTo>
                  <a:pt x="838218" y="64459"/>
                  <a:pt x="812552" y="55085"/>
                  <a:pt x="846306" y="97277"/>
                </a:cubicBezTo>
                <a:cubicBezTo>
                  <a:pt x="852035" y="104439"/>
                  <a:pt x="859277" y="110247"/>
                  <a:pt x="865762" y="116732"/>
                </a:cubicBezTo>
                <a:cubicBezTo>
                  <a:pt x="869004" y="126460"/>
                  <a:pt x="868239" y="138664"/>
                  <a:pt x="875489" y="145915"/>
                </a:cubicBezTo>
                <a:cubicBezTo>
                  <a:pt x="882740" y="153166"/>
                  <a:pt x="895879" y="150367"/>
                  <a:pt x="904672" y="155643"/>
                </a:cubicBezTo>
                <a:cubicBezTo>
                  <a:pt x="971438" y="195702"/>
                  <a:pt x="870640" y="157268"/>
                  <a:pt x="953311" y="184826"/>
                </a:cubicBezTo>
                <a:cubicBezTo>
                  <a:pt x="964063" y="217085"/>
                  <a:pt x="952784" y="214009"/>
                  <a:pt x="972766" y="21400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3" name="Forma livre 42">
            <a:extLst>
              <a:ext uri="{FF2B5EF4-FFF2-40B4-BE49-F238E27FC236}">
                <a16:creationId xmlns:a16="http://schemas.microsoft.com/office/drawing/2014/main" id="{9C7DB046-ADF7-4B45-91D1-1339D346E177}"/>
              </a:ext>
            </a:extLst>
          </p:cNvPr>
          <p:cNvSpPr/>
          <p:nvPr/>
        </p:nvSpPr>
        <p:spPr>
          <a:xfrm>
            <a:off x="10082214" y="1709739"/>
            <a:ext cx="560387" cy="1233487"/>
          </a:xfrm>
          <a:custGeom>
            <a:avLst/>
            <a:gdLst>
              <a:gd name="connsiteX0" fmla="*/ 690664 w 690664"/>
              <a:gd name="connsiteY0" fmla="*/ 1517515 h 1517515"/>
              <a:gd name="connsiteX1" fmla="*/ 632298 w 690664"/>
              <a:gd name="connsiteY1" fmla="*/ 1429966 h 1517515"/>
              <a:gd name="connsiteX2" fmla="*/ 593387 w 690664"/>
              <a:gd name="connsiteY2" fmla="*/ 1342417 h 1517515"/>
              <a:gd name="connsiteX3" fmla="*/ 583660 w 690664"/>
              <a:gd name="connsiteY3" fmla="*/ 914400 h 1517515"/>
              <a:gd name="connsiteX4" fmla="*/ 573932 w 690664"/>
              <a:gd name="connsiteY4" fmla="*/ 885217 h 1517515"/>
              <a:gd name="connsiteX5" fmla="*/ 554477 w 690664"/>
              <a:gd name="connsiteY5" fmla="*/ 787940 h 1517515"/>
              <a:gd name="connsiteX6" fmla="*/ 535021 w 690664"/>
              <a:gd name="connsiteY6" fmla="*/ 768485 h 1517515"/>
              <a:gd name="connsiteX7" fmla="*/ 505838 w 690664"/>
              <a:gd name="connsiteY7" fmla="*/ 700392 h 1517515"/>
              <a:gd name="connsiteX8" fmla="*/ 496111 w 690664"/>
              <a:gd name="connsiteY8" fmla="*/ 661481 h 1517515"/>
              <a:gd name="connsiteX9" fmla="*/ 476655 w 690664"/>
              <a:gd name="connsiteY9" fmla="*/ 642026 h 1517515"/>
              <a:gd name="connsiteX10" fmla="*/ 447472 w 690664"/>
              <a:gd name="connsiteY10" fmla="*/ 554477 h 1517515"/>
              <a:gd name="connsiteX11" fmla="*/ 428017 w 690664"/>
              <a:gd name="connsiteY11" fmla="*/ 496111 h 1517515"/>
              <a:gd name="connsiteX12" fmla="*/ 408562 w 690664"/>
              <a:gd name="connsiteY12" fmla="*/ 437745 h 1517515"/>
              <a:gd name="connsiteX13" fmla="*/ 398834 w 690664"/>
              <a:gd name="connsiteY13" fmla="*/ 398834 h 1517515"/>
              <a:gd name="connsiteX14" fmla="*/ 369651 w 690664"/>
              <a:gd name="connsiteY14" fmla="*/ 301557 h 1517515"/>
              <a:gd name="connsiteX15" fmla="*/ 340468 w 690664"/>
              <a:gd name="connsiteY15" fmla="*/ 184826 h 1517515"/>
              <a:gd name="connsiteX16" fmla="*/ 321013 w 690664"/>
              <a:gd name="connsiteY16" fmla="*/ 165370 h 1517515"/>
              <a:gd name="connsiteX17" fmla="*/ 291830 w 690664"/>
              <a:gd name="connsiteY17" fmla="*/ 97277 h 1517515"/>
              <a:gd name="connsiteX18" fmla="*/ 262647 w 690664"/>
              <a:gd name="connsiteY18" fmla="*/ 68094 h 1517515"/>
              <a:gd name="connsiteX19" fmla="*/ 252919 w 690664"/>
              <a:gd name="connsiteY19" fmla="*/ 29183 h 1517515"/>
              <a:gd name="connsiteX20" fmla="*/ 194553 w 690664"/>
              <a:gd name="connsiteY20" fmla="*/ 0 h 1517515"/>
              <a:gd name="connsiteX21" fmla="*/ 136187 w 690664"/>
              <a:gd name="connsiteY21" fmla="*/ 19455 h 1517515"/>
              <a:gd name="connsiteX22" fmla="*/ 116732 w 690664"/>
              <a:gd name="connsiteY22" fmla="*/ 38911 h 1517515"/>
              <a:gd name="connsiteX23" fmla="*/ 77821 w 690664"/>
              <a:gd name="connsiteY23" fmla="*/ 87549 h 1517515"/>
              <a:gd name="connsiteX24" fmla="*/ 48638 w 690664"/>
              <a:gd name="connsiteY24" fmla="*/ 107004 h 1517515"/>
              <a:gd name="connsiteX25" fmla="*/ 19455 w 690664"/>
              <a:gd name="connsiteY25" fmla="*/ 116732 h 1517515"/>
              <a:gd name="connsiteX26" fmla="*/ 0 w 690664"/>
              <a:gd name="connsiteY26" fmla="*/ 126460 h 151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90664" h="1517515">
                <a:moveTo>
                  <a:pt x="690664" y="1517515"/>
                </a:moveTo>
                <a:cubicBezTo>
                  <a:pt x="659153" y="1478127"/>
                  <a:pt x="649543" y="1473079"/>
                  <a:pt x="632298" y="1429966"/>
                </a:cubicBezTo>
                <a:cubicBezTo>
                  <a:pt x="597571" y="1343147"/>
                  <a:pt x="630818" y="1398561"/>
                  <a:pt x="593387" y="1342417"/>
                </a:cubicBezTo>
                <a:cubicBezTo>
                  <a:pt x="590145" y="1199745"/>
                  <a:pt x="589727" y="1056980"/>
                  <a:pt x="583660" y="914400"/>
                </a:cubicBezTo>
                <a:cubicBezTo>
                  <a:pt x="583224" y="904155"/>
                  <a:pt x="575943" y="895272"/>
                  <a:pt x="573932" y="885217"/>
                </a:cubicBezTo>
                <a:cubicBezTo>
                  <a:pt x="571235" y="871732"/>
                  <a:pt x="567661" y="809914"/>
                  <a:pt x="554477" y="787940"/>
                </a:cubicBezTo>
                <a:cubicBezTo>
                  <a:pt x="549758" y="780076"/>
                  <a:pt x="541506" y="774970"/>
                  <a:pt x="535021" y="768485"/>
                </a:cubicBezTo>
                <a:cubicBezTo>
                  <a:pt x="517730" y="733903"/>
                  <a:pt x="515379" y="733786"/>
                  <a:pt x="505838" y="700392"/>
                </a:cubicBezTo>
                <a:cubicBezTo>
                  <a:pt x="502165" y="687537"/>
                  <a:pt x="502090" y="673439"/>
                  <a:pt x="496111" y="661481"/>
                </a:cubicBezTo>
                <a:cubicBezTo>
                  <a:pt x="492009" y="653278"/>
                  <a:pt x="483140" y="648511"/>
                  <a:pt x="476655" y="642026"/>
                </a:cubicBezTo>
                <a:cubicBezTo>
                  <a:pt x="454751" y="510591"/>
                  <a:pt x="483948" y="636547"/>
                  <a:pt x="447472" y="554477"/>
                </a:cubicBezTo>
                <a:cubicBezTo>
                  <a:pt x="439143" y="535737"/>
                  <a:pt x="434502" y="515566"/>
                  <a:pt x="428017" y="496111"/>
                </a:cubicBezTo>
                <a:lnTo>
                  <a:pt x="408562" y="437745"/>
                </a:lnTo>
                <a:cubicBezTo>
                  <a:pt x="405319" y="424775"/>
                  <a:pt x="402676" y="411640"/>
                  <a:pt x="398834" y="398834"/>
                </a:cubicBezTo>
                <a:cubicBezTo>
                  <a:pt x="383946" y="349207"/>
                  <a:pt x="378619" y="346397"/>
                  <a:pt x="369651" y="301557"/>
                </a:cubicBezTo>
                <a:cubicBezTo>
                  <a:pt x="365632" y="281463"/>
                  <a:pt x="356718" y="201077"/>
                  <a:pt x="340468" y="184826"/>
                </a:cubicBezTo>
                <a:lnTo>
                  <a:pt x="321013" y="165370"/>
                </a:lnTo>
                <a:cubicBezTo>
                  <a:pt x="313075" y="141556"/>
                  <a:pt x="306855" y="118312"/>
                  <a:pt x="291830" y="97277"/>
                </a:cubicBezTo>
                <a:cubicBezTo>
                  <a:pt x="283834" y="86082"/>
                  <a:pt x="272375" y="77822"/>
                  <a:pt x="262647" y="68094"/>
                </a:cubicBezTo>
                <a:cubicBezTo>
                  <a:pt x="259404" y="55124"/>
                  <a:pt x="260335" y="40307"/>
                  <a:pt x="252919" y="29183"/>
                </a:cubicBezTo>
                <a:cubicBezTo>
                  <a:pt x="242144" y="13020"/>
                  <a:pt x="211199" y="5549"/>
                  <a:pt x="194553" y="0"/>
                </a:cubicBezTo>
                <a:cubicBezTo>
                  <a:pt x="175098" y="6485"/>
                  <a:pt x="150688" y="4954"/>
                  <a:pt x="136187" y="19455"/>
                </a:cubicBezTo>
                <a:cubicBezTo>
                  <a:pt x="129702" y="25940"/>
                  <a:pt x="122461" y="31749"/>
                  <a:pt x="116732" y="38911"/>
                </a:cubicBezTo>
                <a:cubicBezTo>
                  <a:pt x="94260" y="67002"/>
                  <a:pt x="103920" y="66670"/>
                  <a:pt x="77821" y="87549"/>
                </a:cubicBezTo>
                <a:cubicBezTo>
                  <a:pt x="68692" y="94852"/>
                  <a:pt x="59095" y="101776"/>
                  <a:pt x="48638" y="107004"/>
                </a:cubicBezTo>
                <a:cubicBezTo>
                  <a:pt x="39467" y="111590"/>
                  <a:pt x="28975" y="112924"/>
                  <a:pt x="19455" y="116732"/>
                </a:cubicBezTo>
                <a:cubicBezTo>
                  <a:pt x="12723" y="119425"/>
                  <a:pt x="6485" y="123217"/>
                  <a:pt x="0" y="12646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4" name="Forma livre 43">
            <a:extLst>
              <a:ext uri="{FF2B5EF4-FFF2-40B4-BE49-F238E27FC236}">
                <a16:creationId xmlns:a16="http://schemas.microsoft.com/office/drawing/2014/main" id="{6A0B8F0D-93A9-468D-9681-49BB743427E6}"/>
              </a:ext>
            </a:extLst>
          </p:cNvPr>
          <p:cNvSpPr/>
          <p:nvPr/>
        </p:nvSpPr>
        <p:spPr>
          <a:xfrm>
            <a:off x="9923463" y="895350"/>
            <a:ext cx="150812" cy="901700"/>
          </a:xfrm>
          <a:custGeom>
            <a:avLst/>
            <a:gdLst>
              <a:gd name="connsiteX0" fmla="*/ 146009 w 184919"/>
              <a:gd name="connsiteY0" fmla="*/ 1108953 h 1108953"/>
              <a:gd name="connsiteX1" fmla="*/ 116826 w 184919"/>
              <a:gd name="connsiteY1" fmla="*/ 943583 h 1108953"/>
              <a:gd name="connsiteX2" fmla="*/ 97370 w 184919"/>
              <a:gd name="connsiteY2" fmla="*/ 914400 h 1108953"/>
              <a:gd name="connsiteX3" fmla="*/ 77915 w 184919"/>
              <a:gd name="connsiteY3" fmla="*/ 856034 h 1108953"/>
              <a:gd name="connsiteX4" fmla="*/ 68187 w 184919"/>
              <a:gd name="connsiteY4" fmla="*/ 826851 h 1108953"/>
              <a:gd name="connsiteX5" fmla="*/ 77915 w 184919"/>
              <a:gd name="connsiteY5" fmla="*/ 710119 h 1108953"/>
              <a:gd name="connsiteX6" fmla="*/ 87643 w 184919"/>
              <a:gd name="connsiteY6" fmla="*/ 680936 h 1108953"/>
              <a:gd name="connsiteX7" fmla="*/ 77915 w 184919"/>
              <a:gd name="connsiteY7" fmla="*/ 535021 h 1108953"/>
              <a:gd name="connsiteX8" fmla="*/ 58460 w 184919"/>
              <a:gd name="connsiteY8" fmla="*/ 476655 h 1108953"/>
              <a:gd name="connsiteX9" fmla="*/ 39004 w 184919"/>
              <a:gd name="connsiteY9" fmla="*/ 408562 h 1108953"/>
              <a:gd name="connsiteX10" fmla="*/ 48732 w 184919"/>
              <a:gd name="connsiteY10" fmla="*/ 252919 h 1108953"/>
              <a:gd name="connsiteX11" fmla="*/ 58460 w 184919"/>
              <a:gd name="connsiteY11" fmla="*/ 214009 h 1108953"/>
              <a:gd name="connsiteX12" fmla="*/ 97370 w 184919"/>
              <a:gd name="connsiteY12" fmla="*/ 204281 h 1108953"/>
              <a:gd name="connsiteX13" fmla="*/ 126553 w 184919"/>
              <a:gd name="connsiteY13" fmla="*/ 184826 h 1108953"/>
              <a:gd name="connsiteX14" fmla="*/ 165464 w 184919"/>
              <a:gd name="connsiteY14" fmla="*/ 175098 h 1108953"/>
              <a:gd name="connsiteX15" fmla="*/ 184919 w 184919"/>
              <a:gd name="connsiteY15" fmla="*/ 145915 h 1108953"/>
              <a:gd name="connsiteX16" fmla="*/ 155736 w 184919"/>
              <a:gd name="connsiteY16" fmla="*/ 97277 h 1108953"/>
              <a:gd name="connsiteX17" fmla="*/ 97370 w 184919"/>
              <a:gd name="connsiteY17" fmla="*/ 77821 h 1108953"/>
              <a:gd name="connsiteX18" fmla="*/ 29277 w 184919"/>
              <a:gd name="connsiteY18" fmla="*/ 87549 h 1108953"/>
              <a:gd name="connsiteX19" fmla="*/ 94 w 184919"/>
              <a:gd name="connsiteY19" fmla="*/ 77821 h 1108953"/>
              <a:gd name="connsiteX20" fmla="*/ 48732 w 184919"/>
              <a:gd name="connsiteY20" fmla="*/ 19455 h 1108953"/>
              <a:gd name="connsiteX21" fmla="*/ 107098 w 184919"/>
              <a:gd name="connsiteY21" fmla="*/ 0 h 1108953"/>
              <a:gd name="connsiteX22" fmla="*/ 136281 w 184919"/>
              <a:gd name="connsiteY22" fmla="*/ 19455 h 110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4919" h="1108953">
                <a:moveTo>
                  <a:pt x="146009" y="1108953"/>
                </a:moveTo>
                <a:cubicBezTo>
                  <a:pt x="142913" y="1074897"/>
                  <a:pt x="142746" y="982462"/>
                  <a:pt x="116826" y="943583"/>
                </a:cubicBezTo>
                <a:lnTo>
                  <a:pt x="97370" y="914400"/>
                </a:lnTo>
                <a:lnTo>
                  <a:pt x="77915" y="856034"/>
                </a:lnTo>
                <a:lnTo>
                  <a:pt x="68187" y="826851"/>
                </a:lnTo>
                <a:cubicBezTo>
                  <a:pt x="71430" y="787940"/>
                  <a:pt x="72754" y="748822"/>
                  <a:pt x="77915" y="710119"/>
                </a:cubicBezTo>
                <a:cubicBezTo>
                  <a:pt x="79270" y="699955"/>
                  <a:pt x="87643" y="691190"/>
                  <a:pt x="87643" y="680936"/>
                </a:cubicBezTo>
                <a:cubicBezTo>
                  <a:pt x="87643" y="632190"/>
                  <a:pt x="84809" y="583277"/>
                  <a:pt x="77915" y="535021"/>
                </a:cubicBezTo>
                <a:cubicBezTo>
                  <a:pt x="75015" y="514719"/>
                  <a:pt x="63434" y="496550"/>
                  <a:pt x="58460" y="476655"/>
                </a:cubicBezTo>
                <a:cubicBezTo>
                  <a:pt x="46245" y="427797"/>
                  <a:pt x="52960" y="450428"/>
                  <a:pt x="39004" y="408562"/>
                </a:cubicBezTo>
                <a:cubicBezTo>
                  <a:pt x="42247" y="356681"/>
                  <a:pt x="43559" y="304643"/>
                  <a:pt x="48732" y="252919"/>
                </a:cubicBezTo>
                <a:cubicBezTo>
                  <a:pt x="50062" y="239616"/>
                  <a:pt x="49007" y="223462"/>
                  <a:pt x="58460" y="214009"/>
                </a:cubicBezTo>
                <a:cubicBezTo>
                  <a:pt x="67913" y="204556"/>
                  <a:pt x="84400" y="207524"/>
                  <a:pt x="97370" y="204281"/>
                </a:cubicBezTo>
                <a:cubicBezTo>
                  <a:pt x="107098" y="197796"/>
                  <a:pt x="115807" y="189431"/>
                  <a:pt x="126553" y="184826"/>
                </a:cubicBezTo>
                <a:cubicBezTo>
                  <a:pt x="138842" y="179560"/>
                  <a:pt x="154340" y="182514"/>
                  <a:pt x="165464" y="175098"/>
                </a:cubicBezTo>
                <a:cubicBezTo>
                  <a:pt x="175192" y="168613"/>
                  <a:pt x="178434" y="155643"/>
                  <a:pt x="184919" y="145915"/>
                </a:cubicBezTo>
                <a:cubicBezTo>
                  <a:pt x="178263" y="125944"/>
                  <a:pt x="177102" y="107960"/>
                  <a:pt x="155736" y="97277"/>
                </a:cubicBezTo>
                <a:cubicBezTo>
                  <a:pt x="137393" y="88106"/>
                  <a:pt x="97370" y="77821"/>
                  <a:pt x="97370" y="77821"/>
                </a:cubicBezTo>
                <a:cubicBezTo>
                  <a:pt x="74672" y="81064"/>
                  <a:pt x="52205" y="87549"/>
                  <a:pt x="29277" y="87549"/>
                </a:cubicBezTo>
                <a:cubicBezTo>
                  <a:pt x="19023" y="87549"/>
                  <a:pt x="2581" y="87769"/>
                  <a:pt x="94" y="77821"/>
                </a:cubicBezTo>
                <a:cubicBezTo>
                  <a:pt x="-2417" y="67779"/>
                  <a:pt x="46108" y="20913"/>
                  <a:pt x="48732" y="19455"/>
                </a:cubicBezTo>
                <a:cubicBezTo>
                  <a:pt x="66659" y="9496"/>
                  <a:pt x="107098" y="0"/>
                  <a:pt x="107098" y="0"/>
                </a:cubicBezTo>
                <a:cubicBezTo>
                  <a:pt x="139357" y="10753"/>
                  <a:pt x="136281" y="-526"/>
                  <a:pt x="136281" y="1945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1277" name="Picture 2" descr="Imagem relacionada">
            <a:extLst>
              <a:ext uri="{FF2B5EF4-FFF2-40B4-BE49-F238E27FC236}">
                <a16:creationId xmlns:a16="http://schemas.microsoft.com/office/drawing/2014/main" id="{43905ECE-707D-4C82-BA2E-EA803CE38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26" y="1600201"/>
            <a:ext cx="4159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Retângulo 45">
            <a:extLst>
              <a:ext uri="{FF2B5EF4-FFF2-40B4-BE49-F238E27FC236}">
                <a16:creationId xmlns:a16="http://schemas.microsoft.com/office/drawing/2014/main" id="{83F06134-1795-49FF-80C6-C28A955A7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1065213"/>
            <a:ext cx="1617662" cy="1816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endParaRPr lang="pt-BR" altLang="pt-BR" sz="1400" dirty="0"/>
          </a:p>
          <a:p>
            <a:pPr algn="ctr"/>
            <a:endParaRPr lang="pt-BR" altLang="pt-BR" sz="1400" dirty="0"/>
          </a:p>
          <a:p>
            <a:pPr algn="ctr"/>
            <a:endParaRPr lang="pt-BR" altLang="pt-BR" sz="1400" dirty="0"/>
          </a:p>
          <a:p>
            <a:pPr algn="ctr"/>
            <a:r>
              <a:rPr lang="pt-BR" altLang="pt-BR" sz="1400" dirty="0"/>
              <a:t>Por disseminação hematogênica, </a:t>
            </a:r>
            <a:r>
              <a:rPr lang="pt-BR" altLang="pt-BR" sz="1400" i="1" dirty="0"/>
              <a:t>o T. Pallidum</a:t>
            </a:r>
            <a:r>
              <a:rPr lang="pt-BR" altLang="pt-BR" sz="1400" dirty="0"/>
              <a:t>  atinge outras partes do corpo</a:t>
            </a:r>
          </a:p>
        </p:txBody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1B0D49E8-48F8-445F-8EEA-AD753F3FDA73}"/>
              </a:ext>
            </a:extLst>
          </p:cNvPr>
          <p:cNvCxnSpPr>
            <a:cxnSpLocks/>
            <a:stCxn id="11278" idx="3"/>
          </p:cNvCxnSpPr>
          <p:nvPr/>
        </p:nvCxnSpPr>
        <p:spPr>
          <a:xfrm flipV="1">
            <a:off x="9121776" y="1820863"/>
            <a:ext cx="830263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80" name="Picture 4" descr="Resultado de imagem para antibody">
            <a:extLst>
              <a:ext uri="{FF2B5EF4-FFF2-40B4-BE49-F238E27FC236}">
                <a16:creationId xmlns:a16="http://schemas.microsoft.com/office/drawing/2014/main" id="{40324711-7B5B-445F-8E36-9685342A5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3741738"/>
            <a:ext cx="342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4" descr="Resultado de imagem para antibody">
            <a:extLst>
              <a:ext uri="{FF2B5EF4-FFF2-40B4-BE49-F238E27FC236}">
                <a16:creationId xmlns:a16="http://schemas.microsoft.com/office/drawing/2014/main" id="{33F3E6E8-085A-453B-B45D-8EEB5BE10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9606">
            <a:off x="8086725" y="3378200"/>
            <a:ext cx="3952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4" descr="Resultado de imagem para antibody">
            <a:extLst>
              <a:ext uri="{FF2B5EF4-FFF2-40B4-BE49-F238E27FC236}">
                <a16:creationId xmlns:a16="http://schemas.microsoft.com/office/drawing/2014/main" id="{C1BCB85C-C5DF-49FD-B550-966F91941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73732">
            <a:off x="8254207" y="3777457"/>
            <a:ext cx="3825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CaixaDeTexto 51">
            <a:extLst>
              <a:ext uri="{FF2B5EF4-FFF2-40B4-BE49-F238E27FC236}">
                <a16:creationId xmlns:a16="http://schemas.microsoft.com/office/drawing/2014/main" id="{51A5E6F0-1D8D-4DE3-9B8A-BFF85D72D240}"/>
              </a:ext>
            </a:extLst>
          </p:cNvPr>
          <p:cNvSpPr txBox="1"/>
          <p:nvPr/>
        </p:nvSpPr>
        <p:spPr>
          <a:xfrm>
            <a:off x="7512053" y="3192463"/>
            <a:ext cx="1666875" cy="2843086"/>
          </a:xfrm>
          <a:prstGeom prst="rect">
            <a:avLst/>
          </a:prstGeom>
          <a:noFill/>
          <a:ln>
            <a:solidFill>
              <a:srgbClr val="327A68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pt-BR" sz="1625" dirty="0"/>
          </a:p>
          <a:p>
            <a:pPr algn="ctr">
              <a:defRPr/>
            </a:pPr>
            <a:endParaRPr lang="pt-BR" sz="1625" dirty="0"/>
          </a:p>
          <a:p>
            <a:pPr algn="ctr">
              <a:defRPr/>
            </a:pPr>
            <a:endParaRPr lang="pt-BR" sz="1625" dirty="0"/>
          </a:p>
          <a:p>
            <a:pPr algn="ctr">
              <a:defRPr/>
            </a:pPr>
            <a:endParaRPr lang="pt-BR" sz="1625" dirty="0"/>
          </a:p>
          <a:p>
            <a:pPr algn="ctr">
              <a:defRPr/>
            </a:pPr>
            <a:endParaRPr lang="pt-BR" sz="1625" dirty="0"/>
          </a:p>
          <a:p>
            <a:pPr algn="ctr">
              <a:defRPr/>
            </a:pPr>
            <a:r>
              <a:rPr lang="pt-BR" sz="1625" dirty="0">
                <a:solidFill>
                  <a:schemeClr val="accent5">
                    <a:lumMod val="75000"/>
                  </a:schemeClr>
                </a:solidFill>
              </a:rPr>
              <a:t>Início da produção de anticorpos contra o </a:t>
            </a:r>
            <a:r>
              <a:rPr lang="pt-BR" sz="1625" i="1" dirty="0">
                <a:solidFill>
                  <a:schemeClr val="accent5">
                    <a:lumMod val="75000"/>
                  </a:schemeClr>
                </a:solidFill>
              </a:rPr>
              <a:t>T. pallidum: </a:t>
            </a:r>
            <a:r>
              <a:rPr lang="pt-BR" sz="1625" b="1" dirty="0">
                <a:solidFill>
                  <a:schemeClr val="accent5">
                    <a:lumMod val="75000"/>
                  </a:schemeClr>
                </a:solidFill>
              </a:rPr>
              <a:t>Anticorpos </a:t>
            </a:r>
            <a:r>
              <a:rPr lang="pt-BR" sz="1625" b="1" dirty="0" err="1">
                <a:solidFill>
                  <a:schemeClr val="accent5">
                    <a:lumMod val="75000"/>
                  </a:schemeClr>
                </a:solidFill>
              </a:rPr>
              <a:t>treponêmicos</a:t>
            </a:r>
            <a:endParaRPr lang="pt-BR" sz="1625" b="1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9FCCB727-D974-B546-80A5-1554E00ABB71}"/>
              </a:ext>
            </a:extLst>
          </p:cNvPr>
          <p:cNvSpPr/>
          <p:nvPr/>
        </p:nvSpPr>
        <p:spPr>
          <a:xfrm>
            <a:off x="1931989" y="5681663"/>
            <a:ext cx="854075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dirty="0">
                <a:solidFill>
                  <a:sysClr val="windowText" lastClr="000000"/>
                </a:solidFill>
              </a:rPr>
              <a:t>Primária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EF7B8DD0-4909-224B-8576-47A94B49418C}"/>
              </a:ext>
            </a:extLst>
          </p:cNvPr>
          <p:cNvSpPr/>
          <p:nvPr/>
        </p:nvSpPr>
        <p:spPr>
          <a:xfrm>
            <a:off x="2090739" y="5259389"/>
            <a:ext cx="695325" cy="187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894" dirty="0">
                <a:solidFill>
                  <a:sysClr val="windowText" lastClr="000000"/>
                </a:solidFill>
              </a:rPr>
              <a:t>Lesão Primária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46273E90-29E2-E44D-A7C3-F4BC8C628FD8}"/>
              </a:ext>
            </a:extLst>
          </p:cNvPr>
          <p:cNvSpPr/>
          <p:nvPr/>
        </p:nvSpPr>
        <p:spPr>
          <a:xfrm>
            <a:off x="2786064" y="5807075"/>
            <a:ext cx="2784475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dirty="0">
                <a:solidFill>
                  <a:schemeClr val="tx2"/>
                </a:solidFill>
              </a:rPr>
              <a:t>Estágios clínicos da sífilis</a:t>
            </a:r>
          </a:p>
        </p:txBody>
      </p:sp>
      <p:cxnSp>
        <p:nvCxnSpPr>
          <p:cNvPr id="55" name="Conector reto 18">
            <a:extLst>
              <a:ext uri="{FF2B5EF4-FFF2-40B4-BE49-F238E27FC236}">
                <a16:creationId xmlns:a16="http://schemas.microsoft.com/office/drawing/2014/main" id="{70024D10-4F54-3B41-BC51-D937C2CC6607}"/>
              </a:ext>
            </a:extLst>
          </p:cNvPr>
          <p:cNvCxnSpPr/>
          <p:nvPr/>
        </p:nvCxnSpPr>
        <p:spPr>
          <a:xfrm>
            <a:off x="2012950" y="5572125"/>
            <a:ext cx="4679950" cy="127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tângulo 55">
            <a:extLst>
              <a:ext uri="{FF2B5EF4-FFF2-40B4-BE49-F238E27FC236}">
                <a16:creationId xmlns:a16="http://schemas.microsoft.com/office/drawing/2014/main" id="{A5AE21F6-48EF-CB49-B3E8-83172927C77A}"/>
              </a:ext>
            </a:extLst>
          </p:cNvPr>
          <p:cNvSpPr/>
          <p:nvPr/>
        </p:nvSpPr>
        <p:spPr>
          <a:xfrm>
            <a:off x="2222500" y="5526089"/>
            <a:ext cx="292100" cy="7937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1289" name="Imagem 3">
            <a:extLst>
              <a:ext uri="{FF2B5EF4-FFF2-40B4-BE49-F238E27FC236}">
                <a16:creationId xmlns:a16="http://schemas.microsoft.com/office/drawing/2014/main" id="{0D28BE31-CABC-4900-AF98-E3F3EDA82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" r="19719" b="10876"/>
          <a:stretch>
            <a:fillRect/>
          </a:stretch>
        </p:blipFill>
        <p:spPr bwMode="auto">
          <a:xfrm>
            <a:off x="1557339" y="1776413"/>
            <a:ext cx="516572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90" name="Agrupar 40">
            <a:extLst>
              <a:ext uri="{FF2B5EF4-FFF2-40B4-BE49-F238E27FC236}">
                <a16:creationId xmlns:a16="http://schemas.microsoft.com/office/drawing/2014/main" id="{C544941F-8E45-4C6E-B829-44738A445D24}"/>
              </a:ext>
            </a:extLst>
          </p:cNvPr>
          <p:cNvGrpSpPr>
            <a:grpSpLocks/>
          </p:cNvGrpSpPr>
          <p:nvPr/>
        </p:nvGrpSpPr>
        <p:grpSpPr bwMode="auto">
          <a:xfrm>
            <a:off x="1595438" y="4572001"/>
            <a:ext cx="5192712" cy="512763"/>
            <a:chOff x="1376362" y="4215284"/>
            <a:chExt cx="6391275" cy="630811"/>
          </a:xfrm>
        </p:grpSpPr>
        <p:pic>
          <p:nvPicPr>
            <p:cNvPr id="11300" name="Imagem 20">
              <a:extLst>
                <a:ext uri="{FF2B5EF4-FFF2-40B4-BE49-F238E27FC236}">
                  <a16:creationId xmlns:a16="http://schemas.microsoft.com/office/drawing/2014/main" id="{AC6EA6AB-9BC6-4BA3-97E2-77760A4DBF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512" b="26598"/>
            <a:stretch>
              <a:fillRect/>
            </a:stretch>
          </p:blipFill>
          <p:spPr bwMode="auto">
            <a:xfrm>
              <a:off x="1376362" y="4215284"/>
              <a:ext cx="6391275" cy="575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07736FB6-4305-4221-BCEC-B18A073EE51F}"/>
                </a:ext>
              </a:extLst>
            </p:cNvPr>
            <p:cNvSpPr/>
            <p:nvPr/>
          </p:nvSpPr>
          <p:spPr>
            <a:xfrm>
              <a:off x="2986393" y="4461359"/>
              <a:ext cx="900757" cy="173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853" b="1" dirty="0">
                  <a:solidFill>
                    <a:schemeClr val="tx1"/>
                  </a:solidFill>
                </a:rPr>
                <a:t>Semanas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197206D4-C86B-4A92-B09F-57340BB15533}"/>
                </a:ext>
              </a:extLst>
            </p:cNvPr>
            <p:cNvSpPr/>
            <p:nvPr/>
          </p:nvSpPr>
          <p:spPr>
            <a:xfrm>
              <a:off x="3971169" y="4496512"/>
              <a:ext cx="1313035" cy="349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813" dirty="0">
                  <a:solidFill>
                    <a:schemeClr val="tx1"/>
                  </a:solidFill>
                </a:rPr>
                <a:t>Tempo pós Infecção</a:t>
              </a: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CB148EF3-5920-4D49-9991-F52FF8946306}"/>
                </a:ext>
              </a:extLst>
            </p:cNvPr>
            <p:cNvSpPr/>
            <p:nvPr/>
          </p:nvSpPr>
          <p:spPr>
            <a:xfrm>
              <a:off x="1487735" y="4496512"/>
              <a:ext cx="928113" cy="349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894" dirty="0">
                  <a:solidFill>
                    <a:srgbClr val="FF0000"/>
                  </a:solidFill>
                </a:rPr>
                <a:t>Momento da infecção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FBA3C47A-9D21-4396-B320-98412FA32A87}"/>
                </a:ext>
              </a:extLst>
            </p:cNvPr>
            <p:cNvSpPr/>
            <p:nvPr/>
          </p:nvSpPr>
          <p:spPr>
            <a:xfrm>
              <a:off x="5960261" y="4457453"/>
              <a:ext cx="681918" cy="173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853" b="1" dirty="0">
                  <a:solidFill>
                    <a:schemeClr val="tx1"/>
                  </a:solidFill>
                </a:rPr>
                <a:t>Anos</a:t>
              </a:r>
            </a:p>
          </p:txBody>
        </p:sp>
      </p:grp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2467D290-09A2-894D-A450-4952A9337B7D}"/>
              </a:ext>
            </a:extLst>
          </p:cNvPr>
          <p:cNvSpPr txBox="1"/>
          <p:nvPr/>
        </p:nvSpPr>
        <p:spPr>
          <a:xfrm>
            <a:off x="4989513" y="2212976"/>
            <a:ext cx="1065212" cy="44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138" dirty="0"/>
              <a:t>Testes </a:t>
            </a:r>
            <a:r>
              <a:rPr lang="pt-BR" sz="1138" dirty="0" err="1"/>
              <a:t>treponêmicos</a:t>
            </a:r>
            <a:endParaRPr lang="pt-BR" sz="1138" dirty="0"/>
          </a:p>
        </p:txBody>
      </p:sp>
      <p:grpSp>
        <p:nvGrpSpPr>
          <p:cNvPr id="11292" name="Agrupar 62">
            <a:extLst>
              <a:ext uri="{FF2B5EF4-FFF2-40B4-BE49-F238E27FC236}">
                <a16:creationId xmlns:a16="http://schemas.microsoft.com/office/drawing/2014/main" id="{FA8AECC0-4DA1-49C5-96E5-6F7B4D472D2E}"/>
              </a:ext>
            </a:extLst>
          </p:cNvPr>
          <p:cNvGrpSpPr>
            <a:grpSpLocks/>
          </p:cNvGrpSpPr>
          <p:nvPr/>
        </p:nvGrpSpPr>
        <p:grpSpPr bwMode="auto">
          <a:xfrm>
            <a:off x="3538539" y="1854200"/>
            <a:ext cx="3051175" cy="292388"/>
            <a:chOff x="2947901" y="1261781"/>
            <a:chExt cx="3756515" cy="360095"/>
          </a:xfrm>
        </p:grpSpPr>
        <p:cxnSp>
          <p:nvCxnSpPr>
            <p:cNvPr id="64" name="Conector reto 18">
              <a:extLst>
                <a:ext uri="{FF2B5EF4-FFF2-40B4-BE49-F238E27FC236}">
                  <a16:creationId xmlns:a16="http://schemas.microsoft.com/office/drawing/2014/main" id="{AB73371A-F3AD-A74E-8A85-7F16625C4FDF}"/>
                </a:ext>
              </a:extLst>
            </p:cNvPr>
            <p:cNvCxnSpPr/>
            <p:nvPr/>
          </p:nvCxnSpPr>
          <p:spPr>
            <a:xfrm>
              <a:off x="2947901" y="1558958"/>
              <a:ext cx="3756515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99" name="CaixaDeTexto 64">
              <a:extLst>
                <a:ext uri="{FF2B5EF4-FFF2-40B4-BE49-F238E27FC236}">
                  <a16:creationId xmlns:a16="http://schemas.microsoft.com/office/drawing/2014/main" id="{07183A80-23AC-445F-BD4F-73C763170C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439" y="1261781"/>
              <a:ext cx="1877827" cy="360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300" b="1"/>
                <a:t>Testes sorológicos</a:t>
              </a:r>
            </a:p>
          </p:txBody>
        </p:sp>
      </p:grpSp>
      <p:sp>
        <p:nvSpPr>
          <p:cNvPr id="66" name="Retângulo 65">
            <a:extLst>
              <a:ext uri="{FF2B5EF4-FFF2-40B4-BE49-F238E27FC236}">
                <a16:creationId xmlns:a16="http://schemas.microsoft.com/office/drawing/2014/main" id="{E0FAC987-6179-F141-A4DE-64D21854E0D8}"/>
              </a:ext>
            </a:extLst>
          </p:cNvPr>
          <p:cNvSpPr/>
          <p:nvPr/>
        </p:nvSpPr>
        <p:spPr>
          <a:xfrm>
            <a:off x="2386013" y="1879600"/>
            <a:ext cx="4221162" cy="2668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57" name="Conector reto 26">
            <a:extLst>
              <a:ext uri="{FF2B5EF4-FFF2-40B4-BE49-F238E27FC236}">
                <a16:creationId xmlns:a16="http://schemas.microsoft.com/office/drawing/2014/main" id="{76A935A7-2068-3446-8976-5D02D18ECC90}"/>
              </a:ext>
            </a:extLst>
          </p:cNvPr>
          <p:cNvCxnSpPr/>
          <p:nvPr/>
        </p:nvCxnSpPr>
        <p:spPr>
          <a:xfrm flipV="1">
            <a:off x="2435225" y="4437064"/>
            <a:ext cx="6350" cy="15827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5" name="CaixaDeTexto 57">
            <a:extLst>
              <a:ext uri="{FF2B5EF4-FFF2-40B4-BE49-F238E27FC236}">
                <a16:creationId xmlns:a16="http://schemas.microsoft.com/office/drawing/2014/main" id="{6688317A-AFEB-4A77-A355-25FDDEA2D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1" y="1595438"/>
            <a:ext cx="141287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1300" b="1"/>
              <a:t>Testes sorológicos</a:t>
            </a:r>
          </a:p>
        </p:txBody>
      </p:sp>
      <p:cxnSp>
        <p:nvCxnSpPr>
          <p:cNvPr id="59" name="Conector reto 18">
            <a:extLst>
              <a:ext uri="{FF2B5EF4-FFF2-40B4-BE49-F238E27FC236}">
                <a16:creationId xmlns:a16="http://schemas.microsoft.com/office/drawing/2014/main" id="{5F7AB178-C320-41E0-B5D3-E8C53D14F392}"/>
              </a:ext>
            </a:extLst>
          </p:cNvPr>
          <p:cNvCxnSpPr/>
          <p:nvPr/>
        </p:nvCxnSpPr>
        <p:spPr>
          <a:xfrm>
            <a:off x="2728914" y="1844675"/>
            <a:ext cx="2827337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97" name="CaixaDeTexto 59">
            <a:extLst>
              <a:ext uri="{FF2B5EF4-FFF2-40B4-BE49-F238E27FC236}">
                <a16:creationId xmlns:a16="http://schemas.microsoft.com/office/drawing/2014/main" id="{FFA9306D-B830-4DC9-9E59-23333C737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4014" y="5731366"/>
            <a:ext cx="24179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pt-BR" altLang="pt-BR" sz="1100" b="1" dirty="0" err="1">
                <a:solidFill>
                  <a:schemeClr val="accent5">
                    <a:lumMod val="75000"/>
                  </a:schemeClr>
                </a:solidFill>
              </a:rPr>
              <a:t>Álisson</a:t>
            </a:r>
            <a:r>
              <a:rPr lang="pt-BR" altLang="pt-BR" sz="1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altLang="pt-BR" sz="1100" b="1" dirty="0" err="1">
                <a:solidFill>
                  <a:schemeClr val="accent5">
                    <a:lumMod val="75000"/>
                  </a:schemeClr>
                </a:solidFill>
              </a:rPr>
              <a:t>Bigolin</a:t>
            </a:r>
            <a:r>
              <a:rPr lang="pt-BR" altLang="pt-BR" sz="1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altLang="pt-BR" sz="1100" dirty="0">
                <a:solidFill>
                  <a:schemeClr val="accent5">
                    <a:lumMod val="75000"/>
                  </a:schemeClr>
                </a:solidFill>
              </a:rPr>
              <a:t>MS, 2019</a:t>
            </a:r>
          </a:p>
        </p:txBody>
      </p:sp>
    </p:spTree>
    <p:extLst>
      <p:ext uri="{BB962C8B-B14F-4D97-AF65-F5344CB8AC3E}">
        <p14:creationId xmlns:p14="http://schemas.microsoft.com/office/powerpoint/2010/main" val="420613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tângulo 6">
            <a:extLst>
              <a:ext uri="{FF2B5EF4-FFF2-40B4-BE49-F238E27FC236}">
                <a16:creationId xmlns:a16="http://schemas.microsoft.com/office/drawing/2014/main" id="{7AEF37C4-2F93-451A-B382-F1F1ECF04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327" y="3705511"/>
            <a:ext cx="2092325" cy="203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600" dirty="0">
                <a:solidFill>
                  <a:schemeClr val="accent5">
                    <a:lumMod val="75000"/>
                  </a:schemeClr>
                </a:solidFill>
              </a:rPr>
              <a:t>Produção de anticorpos contra a </a:t>
            </a:r>
            <a:r>
              <a:rPr lang="pt-BR" altLang="pt-BR" sz="1600" dirty="0" err="1">
                <a:solidFill>
                  <a:schemeClr val="accent5">
                    <a:lumMod val="75000"/>
                  </a:schemeClr>
                </a:solidFill>
              </a:rPr>
              <a:t>cardiolipina</a:t>
            </a:r>
            <a:endParaRPr lang="pt-BR" altLang="pt-BR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pt-BR" altLang="pt-BR" sz="1600" b="1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algn="ctr"/>
            <a:endParaRPr lang="pt-BR" altLang="pt-BR" sz="1600" b="1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algn="ctr"/>
            <a:endParaRPr lang="pt-BR" altLang="pt-BR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pt-BR" altLang="pt-BR" sz="1400" b="1" dirty="0">
                <a:solidFill>
                  <a:schemeClr val="accent5">
                    <a:lumMod val="75000"/>
                  </a:schemeClr>
                </a:solidFill>
              </a:rPr>
              <a:t>Anticorpos</a:t>
            </a:r>
            <a:r>
              <a:rPr lang="pt-BR" altLang="pt-BR" sz="1600" b="1" dirty="0">
                <a:solidFill>
                  <a:schemeClr val="accent5">
                    <a:lumMod val="75000"/>
                  </a:schemeClr>
                </a:solidFill>
              </a:rPr>
              <a:t> não </a:t>
            </a:r>
            <a:r>
              <a:rPr lang="pt-BR" altLang="pt-BR" sz="1400" b="1" dirty="0" err="1">
                <a:solidFill>
                  <a:schemeClr val="accent5">
                    <a:lumMod val="75000"/>
                  </a:schemeClr>
                </a:solidFill>
              </a:rPr>
              <a:t>treponêmicos</a:t>
            </a:r>
            <a:endParaRPr lang="pt-BR" altLang="pt-BR" sz="1600" b="1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71" name="Título 1">
            <a:extLst>
              <a:ext uri="{FF2B5EF4-FFF2-40B4-BE49-F238E27FC236}">
                <a16:creationId xmlns:a16="http://schemas.microsoft.com/office/drawing/2014/main" id="{0AEA2084-9AB4-4EA4-B9B3-73D194F36979}"/>
              </a:ext>
            </a:extLst>
          </p:cNvPr>
          <p:cNvSpPr txBox="1">
            <a:spLocks/>
          </p:cNvSpPr>
          <p:nvPr/>
        </p:nvSpPr>
        <p:spPr>
          <a:xfrm>
            <a:off x="769011" y="515210"/>
            <a:ext cx="2382837" cy="415925"/>
          </a:xfrm>
          <a:prstGeom prst="rect">
            <a:avLst/>
          </a:prstGeom>
        </p:spPr>
        <p:txBody>
          <a:bodyPr lIns="74295" tIns="37148" rIns="74295" bIns="37148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195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TESTES DIAGNÓSTICOS</a:t>
            </a:r>
          </a:p>
        </p:txBody>
      </p:sp>
      <p:pic>
        <p:nvPicPr>
          <p:cNvPr id="13317" name="Picture 4" descr="Resultado de imagem para man body cartoon">
            <a:extLst>
              <a:ext uri="{FF2B5EF4-FFF2-40B4-BE49-F238E27FC236}">
                <a16:creationId xmlns:a16="http://schemas.microsoft.com/office/drawing/2014/main" id="{7BDC7960-60F0-45D2-8CF5-22BBA15AB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86"/>
          <a:stretch>
            <a:fillRect/>
          </a:stretch>
        </p:blipFill>
        <p:spPr bwMode="auto">
          <a:xfrm>
            <a:off x="9269412" y="202016"/>
            <a:ext cx="1976437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id="{CC23DDC6-AE5F-464B-B7D2-DB739E7F1F69}"/>
              </a:ext>
            </a:extLst>
          </p:cNvPr>
          <p:cNvSpPr txBox="1"/>
          <p:nvPr/>
        </p:nvSpPr>
        <p:spPr>
          <a:xfrm>
            <a:off x="6901428" y="215105"/>
            <a:ext cx="35290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schemeClr val="accent5">
                    <a:lumMod val="75000"/>
                  </a:schemeClr>
                </a:solidFill>
              </a:rPr>
              <a:t>Sífilis Secundária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9FCCB727-D974-B546-80A5-1554E00ABB71}"/>
              </a:ext>
            </a:extLst>
          </p:cNvPr>
          <p:cNvSpPr/>
          <p:nvPr/>
        </p:nvSpPr>
        <p:spPr>
          <a:xfrm>
            <a:off x="1327904" y="5096278"/>
            <a:ext cx="822325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dirty="0">
                <a:solidFill>
                  <a:sysClr val="windowText" lastClr="000000"/>
                </a:solidFill>
              </a:rPr>
              <a:t>Primária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EF7B8DD0-4909-224B-8576-47A94B49418C}"/>
              </a:ext>
            </a:extLst>
          </p:cNvPr>
          <p:cNvSpPr/>
          <p:nvPr/>
        </p:nvSpPr>
        <p:spPr>
          <a:xfrm>
            <a:off x="1366004" y="4674003"/>
            <a:ext cx="681037" cy="18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894" dirty="0">
                <a:solidFill>
                  <a:sysClr val="windowText" lastClr="000000"/>
                </a:solidFill>
              </a:rPr>
              <a:t>Lesão Primária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46273E90-29E2-E44D-A7C3-F4BC8C628FD8}"/>
              </a:ext>
            </a:extLst>
          </p:cNvPr>
          <p:cNvSpPr/>
          <p:nvPr/>
        </p:nvSpPr>
        <p:spPr>
          <a:xfrm>
            <a:off x="2778879" y="5221690"/>
            <a:ext cx="2784475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dirty="0">
                <a:solidFill>
                  <a:schemeClr val="tx2"/>
                </a:solidFill>
              </a:rPr>
              <a:t>Estágios clínicos da sífilis</a:t>
            </a:r>
          </a:p>
        </p:txBody>
      </p:sp>
      <p:cxnSp>
        <p:nvCxnSpPr>
          <p:cNvPr id="55" name="Conector reto 18">
            <a:extLst>
              <a:ext uri="{FF2B5EF4-FFF2-40B4-BE49-F238E27FC236}">
                <a16:creationId xmlns:a16="http://schemas.microsoft.com/office/drawing/2014/main" id="{70024D10-4F54-3B41-BC51-D937C2CC6607}"/>
              </a:ext>
            </a:extLst>
          </p:cNvPr>
          <p:cNvCxnSpPr/>
          <p:nvPr/>
        </p:nvCxnSpPr>
        <p:spPr>
          <a:xfrm>
            <a:off x="1408865" y="4986740"/>
            <a:ext cx="4679950" cy="127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tângulo 55">
            <a:extLst>
              <a:ext uri="{FF2B5EF4-FFF2-40B4-BE49-F238E27FC236}">
                <a16:creationId xmlns:a16="http://schemas.microsoft.com/office/drawing/2014/main" id="{A5AE21F6-48EF-CB49-B3E8-83172927C77A}"/>
              </a:ext>
            </a:extLst>
          </p:cNvPr>
          <p:cNvSpPr/>
          <p:nvPr/>
        </p:nvSpPr>
        <p:spPr>
          <a:xfrm>
            <a:off x="1618416" y="4929590"/>
            <a:ext cx="295275" cy="9683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13324" name="Agrupar 40">
            <a:extLst>
              <a:ext uri="{FF2B5EF4-FFF2-40B4-BE49-F238E27FC236}">
                <a16:creationId xmlns:a16="http://schemas.microsoft.com/office/drawing/2014/main" id="{3B6C7C75-9375-45DD-B7A4-6BEDF628ACCD}"/>
              </a:ext>
            </a:extLst>
          </p:cNvPr>
          <p:cNvGrpSpPr>
            <a:grpSpLocks/>
          </p:cNvGrpSpPr>
          <p:nvPr/>
        </p:nvGrpSpPr>
        <p:grpSpPr bwMode="auto">
          <a:xfrm>
            <a:off x="991353" y="3986616"/>
            <a:ext cx="5192712" cy="512763"/>
            <a:chOff x="1376362" y="4215284"/>
            <a:chExt cx="6391275" cy="630811"/>
          </a:xfrm>
        </p:grpSpPr>
        <p:pic>
          <p:nvPicPr>
            <p:cNvPr id="13390" name="Imagem 20">
              <a:extLst>
                <a:ext uri="{FF2B5EF4-FFF2-40B4-BE49-F238E27FC236}">
                  <a16:creationId xmlns:a16="http://schemas.microsoft.com/office/drawing/2014/main" id="{EECE1D30-9530-48BD-95DC-26DB8D602C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512" b="26598"/>
            <a:stretch>
              <a:fillRect/>
            </a:stretch>
          </p:blipFill>
          <p:spPr bwMode="auto">
            <a:xfrm>
              <a:off x="1376362" y="4215284"/>
              <a:ext cx="6391275" cy="575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48B8907B-3E03-41B4-97D8-B41620A676AC}"/>
                </a:ext>
              </a:extLst>
            </p:cNvPr>
            <p:cNvSpPr/>
            <p:nvPr/>
          </p:nvSpPr>
          <p:spPr>
            <a:xfrm>
              <a:off x="2986393" y="4461359"/>
              <a:ext cx="824555" cy="160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853" b="1" dirty="0">
                  <a:solidFill>
                    <a:schemeClr val="tx1"/>
                  </a:solidFill>
                </a:rPr>
                <a:t>Semanas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5B2ABC1C-0196-4064-AC03-09AAC0FEA4BB}"/>
                </a:ext>
              </a:extLst>
            </p:cNvPr>
            <p:cNvSpPr/>
            <p:nvPr/>
          </p:nvSpPr>
          <p:spPr>
            <a:xfrm>
              <a:off x="3971169" y="4496512"/>
              <a:ext cx="1313035" cy="349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813" dirty="0">
                  <a:solidFill>
                    <a:schemeClr val="tx1"/>
                  </a:solidFill>
                </a:rPr>
                <a:t>Tempo pós Infecção</a:t>
              </a: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E4D7BB00-8869-4F16-85C5-EB58017272CF}"/>
                </a:ext>
              </a:extLst>
            </p:cNvPr>
            <p:cNvSpPr/>
            <p:nvPr/>
          </p:nvSpPr>
          <p:spPr>
            <a:xfrm>
              <a:off x="1487735" y="4496512"/>
              <a:ext cx="928113" cy="349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894" dirty="0">
                  <a:solidFill>
                    <a:srgbClr val="FF0000"/>
                  </a:solidFill>
                </a:rPr>
                <a:t>Momento da infecção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582EC232-78A3-4754-A532-12F9A2481F66}"/>
                </a:ext>
              </a:extLst>
            </p:cNvPr>
            <p:cNvSpPr/>
            <p:nvPr/>
          </p:nvSpPr>
          <p:spPr>
            <a:xfrm>
              <a:off x="5960261" y="4457453"/>
              <a:ext cx="580314" cy="144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853" b="1" dirty="0">
                  <a:solidFill>
                    <a:schemeClr val="tx1"/>
                  </a:solidFill>
                </a:rPr>
                <a:t>Anos</a:t>
              </a:r>
            </a:p>
          </p:txBody>
        </p:sp>
      </p:grpSp>
      <p:pic>
        <p:nvPicPr>
          <p:cNvPr id="13325" name="Picture 6">
            <a:extLst>
              <a:ext uri="{FF2B5EF4-FFF2-40B4-BE49-F238E27FC236}">
                <a16:creationId xmlns:a16="http://schemas.microsoft.com/office/drawing/2014/main" id="{425C63EC-A7D1-4E17-9995-ED64CC630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6" r="81183" b="66989"/>
          <a:stretch>
            <a:fillRect/>
          </a:stretch>
        </p:blipFill>
        <p:spPr bwMode="auto">
          <a:xfrm rot="20170742">
            <a:off x="8571065" y="4540072"/>
            <a:ext cx="46196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6">
            <a:extLst>
              <a:ext uri="{FF2B5EF4-FFF2-40B4-BE49-F238E27FC236}">
                <a16:creationId xmlns:a16="http://schemas.microsoft.com/office/drawing/2014/main" id="{0E70B2EC-5ABF-499C-B17A-B9C574B11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6" r="81149" b="66989"/>
          <a:stretch>
            <a:fillRect/>
          </a:stretch>
        </p:blipFill>
        <p:spPr bwMode="auto">
          <a:xfrm rot="4793938">
            <a:off x="8568683" y="4774015"/>
            <a:ext cx="4667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6">
            <a:extLst>
              <a:ext uri="{FF2B5EF4-FFF2-40B4-BE49-F238E27FC236}">
                <a16:creationId xmlns:a16="http://schemas.microsoft.com/office/drawing/2014/main" id="{BB0E6199-85E1-4143-8C33-6575D610E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6" r="81183" b="66989"/>
          <a:stretch>
            <a:fillRect/>
          </a:stretch>
        </p:blipFill>
        <p:spPr bwMode="auto">
          <a:xfrm rot="13968716">
            <a:off x="8494238" y="4564422"/>
            <a:ext cx="329015" cy="21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Imagem 66">
            <a:extLst>
              <a:ext uri="{FF2B5EF4-FFF2-40B4-BE49-F238E27FC236}">
                <a16:creationId xmlns:a16="http://schemas.microsoft.com/office/drawing/2014/main" id="{255B034D-742F-44D1-9AA8-3022A8F92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923" y="1148166"/>
            <a:ext cx="38100" cy="3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Imagem 67">
            <a:extLst>
              <a:ext uri="{FF2B5EF4-FFF2-40B4-BE49-F238E27FC236}">
                <a16:creationId xmlns:a16="http://schemas.microsoft.com/office/drawing/2014/main" id="{6795759B-6D59-4F76-AB5E-0281B90A8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762" y="1181504"/>
            <a:ext cx="3968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Imagem 68">
            <a:extLst>
              <a:ext uri="{FF2B5EF4-FFF2-40B4-BE49-F238E27FC236}">
                <a16:creationId xmlns:a16="http://schemas.microsoft.com/office/drawing/2014/main" id="{F456B029-D34B-4279-85BF-A28D805D8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498" y="1224367"/>
            <a:ext cx="38100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Imagem 69">
            <a:extLst>
              <a:ext uri="{FF2B5EF4-FFF2-40B4-BE49-F238E27FC236}">
                <a16:creationId xmlns:a16="http://schemas.microsoft.com/office/drawing/2014/main" id="{A6E65287-1BA1-4518-8E1F-64E8DB828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48" y="1271991"/>
            <a:ext cx="38100" cy="3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Imagem 71">
            <a:extLst>
              <a:ext uri="{FF2B5EF4-FFF2-40B4-BE49-F238E27FC236}">
                <a16:creationId xmlns:a16="http://schemas.microsoft.com/office/drawing/2014/main" id="{B7559D17-EFA9-42B9-AAA1-ED74270CD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036" y="1037042"/>
            <a:ext cx="36512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Imagem 72">
            <a:extLst>
              <a:ext uri="{FF2B5EF4-FFF2-40B4-BE49-F238E27FC236}">
                <a16:creationId xmlns:a16="http://schemas.microsoft.com/office/drawing/2014/main" id="{097E615F-7F40-4086-A47A-06F3632B7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073" y="1030691"/>
            <a:ext cx="39688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Imagem 73">
            <a:extLst>
              <a:ext uri="{FF2B5EF4-FFF2-40B4-BE49-F238E27FC236}">
                <a16:creationId xmlns:a16="http://schemas.microsoft.com/office/drawing/2014/main" id="{22CECC43-5B77-4365-A33E-0BB5BC7AA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798" y="1075142"/>
            <a:ext cx="38100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Imagem 74">
            <a:extLst>
              <a:ext uri="{FF2B5EF4-FFF2-40B4-BE49-F238E27FC236}">
                <a16:creationId xmlns:a16="http://schemas.microsoft.com/office/drawing/2014/main" id="{BEAC6A61-BBE3-4E11-B223-DFE382CFB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899" y="1110066"/>
            <a:ext cx="36513" cy="3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Imagem 75">
            <a:extLst>
              <a:ext uri="{FF2B5EF4-FFF2-40B4-BE49-F238E27FC236}">
                <a16:creationId xmlns:a16="http://schemas.microsoft.com/office/drawing/2014/main" id="{4CB66245-4D4E-495B-9EDB-5C49E3666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836" y="4027892"/>
            <a:ext cx="38100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Imagem 76">
            <a:extLst>
              <a:ext uri="{FF2B5EF4-FFF2-40B4-BE49-F238E27FC236}">
                <a16:creationId xmlns:a16="http://schemas.microsoft.com/office/drawing/2014/main" id="{43A7D8CD-144A-44EF-8DF5-512205567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2" y="4021541"/>
            <a:ext cx="39687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Imagem 77">
            <a:extLst>
              <a:ext uri="{FF2B5EF4-FFF2-40B4-BE49-F238E27FC236}">
                <a16:creationId xmlns:a16="http://schemas.microsoft.com/office/drawing/2014/main" id="{67B2E257-13A6-4CB2-BD76-5FE1ED59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86" y="4065992"/>
            <a:ext cx="38100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Imagem 78">
            <a:extLst>
              <a:ext uri="{FF2B5EF4-FFF2-40B4-BE49-F238E27FC236}">
                <a16:creationId xmlns:a16="http://schemas.microsoft.com/office/drawing/2014/main" id="{0662C3F2-0024-4B25-92FB-A85302AE0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286" y="4083455"/>
            <a:ext cx="36512" cy="3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Imagem 83">
            <a:extLst>
              <a:ext uri="{FF2B5EF4-FFF2-40B4-BE49-F238E27FC236}">
                <a16:creationId xmlns:a16="http://schemas.microsoft.com/office/drawing/2014/main" id="{33220DB8-70F5-4557-A448-67F85E8C3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074" y="1075142"/>
            <a:ext cx="36513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Imagem 84">
            <a:extLst>
              <a:ext uri="{FF2B5EF4-FFF2-40B4-BE49-F238E27FC236}">
                <a16:creationId xmlns:a16="http://schemas.microsoft.com/office/drawing/2014/main" id="{D9657A80-3BB1-40B5-9413-362C5FAF2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112" y="1068791"/>
            <a:ext cx="41275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2" name="Imagem 85">
            <a:extLst>
              <a:ext uri="{FF2B5EF4-FFF2-40B4-BE49-F238E27FC236}">
                <a16:creationId xmlns:a16="http://schemas.microsoft.com/office/drawing/2014/main" id="{3450C471-9465-499F-ADCC-06C98C199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424" y="1113242"/>
            <a:ext cx="36513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3" name="Imagem 86">
            <a:extLst>
              <a:ext uri="{FF2B5EF4-FFF2-40B4-BE49-F238E27FC236}">
                <a16:creationId xmlns:a16="http://schemas.microsoft.com/office/drawing/2014/main" id="{5BC91C2B-653A-4131-B4AE-99826CFD4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936" y="1130705"/>
            <a:ext cx="38100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4" name="Imagem 87">
            <a:extLst>
              <a:ext uri="{FF2B5EF4-FFF2-40B4-BE49-F238E27FC236}">
                <a16:creationId xmlns:a16="http://schemas.microsoft.com/office/drawing/2014/main" id="{DF2F04EF-F98E-4A33-805A-11EFEEABD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11" y="1125941"/>
            <a:ext cx="36512" cy="3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5" name="Imagem 88">
            <a:extLst>
              <a:ext uri="{FF2B5EF4-FFF2-40B4-BE49-F238E27FC236}">
                <a16:creationId xmlns:a16="http://schemas.microsoft.com/office/drawing/2014/main" id="{2FE2F587-6686-4DB8-A7B3-4BA91ACD8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948" y="1119592"/>
            <a:ext cx="39688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6" name="Imagem 89">
            <a:extLst>
              <a:ext uri="{FF2B5EF4-FFF2-40B4-BE49-F238E27FC236}">
                <a16:creationId xmlns:a16="http://schemas.microsoft.com/office/drawing/2014/main" id="{54BDECBA-D0F9-4105-ABB0-8DA96C520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673" y="1164041"/>
            <a:ext cx="38100" cy="3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7" name="Imagem 90">
            <a:extLst>
              <a:ext uri="{FF2B5EF4-FFF2-40B4-BE49-F238E27FC236}">
                <a16:creationId xmlns:a16="http://schemas.microsoft.com/office/drawing/2014/main" id="{68176878-68C0-4080-96D2-3B36C28FF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774" y="1181505"/>
            <a:ext cx="36513" cy="3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8" name="Imagem 91">
            <a:extLst>
              <a:ext uri="{FF2B5EF4-FFF2-40B4-BE49-F238E27FC236}">
                <a16:creationId xmlns:a16="http://schemas.microsoft.com/office/drawing/2014/main" id="{045C08A6-FBF1-4654-934B-88E61A6AD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836" y="1059266"/>
            <a:ext cx="38100" cy="3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9" name="Imagem 92">
            <a:extLst>
              <a:ext uri="{FF2B5EF4-FFF2-40B4-BE49-F238E27FC236}">
                <a16:creationId xmlns:a16="http://schemas.microsoft.com/office/drawing/2014/main" id="{341E1379-4D7B-4BB2-8C46-576895CA5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62" y="1052916"/>
            <a:ext cx="39687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0" name="Imagem 93">
            <a:extLst>
              <a:ext uri="{FF2B5EF4-FFF2-40B4-BE49-F238E27FC236}">
                <a16:creationId xmlns:a16="http://schemas.microsoft.com/office/drawing/2014/main" id="{8DC9E642-6D83-43C5-A51C-24252C356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273" flipH="1">
            <a:off x="10367962" y="1049742"/>
            <a:ext cx="5397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1" name="Imagem 94">
            <a:extLst>
              <a:ext uri="{FF2B5EF4-FFF2-40B4-BE49-F238E27FC236}">
                <a16:creationId xmlns:a16="http://schemas.microsoft.com/office/drawing/2014/main" id="{E301A228-5584-4CD1-B244-1EEB41553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273">
            <a:off x="10450511" y="1083080"/>
            <a:ext cx="36512" cy="3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2" name="Imagem 95">
            <a:extLst>
              <a:ext uri="{FF2B5EF4-FFF2-40B4-BE49-F238E27FC236}">
                <a16:creationId xmlns:a16="http://schemas.microsoft.com/office/drawing/2014/main" id="{4EE9234E-B7D7-4D27-BBA3-618B583C0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273">
            <a:off x="10496549" y="1076729"/>
            <a:ext cx="41275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3" name="Imagem 96">
            <a:extLst>
              <a:ext uri="{FF2B5EF4-FFF2-40B4-BE49-F238E27FC236}">
                <a16:creationId xmlns:a16="http://schemas.microsoft.com/office/drawing/2014/main" id="{CF7A2B13-B8C7-40B8-9392-3BF25E0C6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273">
            <a:off x="10456861" y="1121180"/>
            <a:ext cx="36512" cy="3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4" name="Imagem 97">
            <a:extLst>
              <a:ext uri="{FF2B5EF4-FFF2-40B4-BE49-F238E27FC236}">
                <a16:creationId xmlns:a16="http://schemas.microsoft.com/office/drawing/2014/main" id="{42893D0F-36AD-47CA-BDD0-BE25067FF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273">
            <a:off x="10493373" y="1137055"/>
            <a:ext cx="38100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5" name="Imagem 98">
            <a:extLst>
              <a:ext uri="{FF2B5EF4-FFF2-40B4-BE49-F238E27FC236}">
                <a16:creationId xmlns:a16="http://schemas.microsoft.com/office/drawing/2014/main" id="{82562718-192E-45FA-9522-A2FE720D1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273">
            <a:off x="10453687" y="1192617"/>
            <a:ext cx="39687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6" name="Imagem 99">
            <a:extLst>
              <a:ext uri="{FF2B5EF4-FFF2-40B4-BE49-F238E27FC236}">
                <a16:creationId xmlns:a16="http://schemas.microsoft.com/office/drawing/2014/main" id="{8B2F4004-E13F-4C25-B50B-D43F23C15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273">
            <a:off x="10412411" y="1235480"/>
            <a:ext cx="36512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7" name="Imagem 100">
            <a:extLst>
              <a:ext uri="{FF2B5EF4-FFF2-40B4-BE49-F238E27FC236}">
                <a16:creationId xmlns:a16="http://schemas.microsoft.com/office/drawing/2014/main" id="{E19436C8-438E-4F6E-9102-29CAA2598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273">
            <a:off x="10448923" y="1252942"/>
            <a:ext cx="38100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8" name="Imagem 101">
            <a:extLst>
              <a:ext uri="{FF2B5EF4-FFF2-40B4-BE49-F238E27FC236}">
                <a16:creationId xmlns:a16="http://schemas.microsoft.com/office/drawing/2014/main" id="{8A05EA23-2CC1-4CB9-BE15-642E8177E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273">
            <a:off x="10128248" y="1068791"/>
            <a:ext cx="39688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9" name="Imagem 102">
            <a:extLst>
              <a:ext uri="{FF2B5EF4-FFF2-40B4-BE49-F238E27FC236}">
                <a16:creationId xmlns:a16="http://schemas.microsoft.com/office/drawing/2014/main" id="{27BBD0B8-760B-47B0-9E6B-0872BE4BB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273">
            <a:off x="10086973" y="1113242"/>
            <a:ext cx="38100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0" name="Imagem 103">
            <a:extLst>
              <a:ext uri="{FF2B5EF4-FFF2-40B4-BE49-F238E27FC236}">
                <a16:creationId xmlns:a16="http://schemas.microsoft.com/office/drawing/2014/main" id="{9E563E55-D881-4317-AD41-37804E748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273">
            <a:off x="10125074" y="1130705"/>
            <a:ext cx="36513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1" name="Imagem 104">
            <a:extLst>
              <a:ext uri="{FF2B5EF4-FFF2-40B4-BE49-F238E27FC236}">
                <a16:creationId xmlns:a16="http://schemas.microsoft.com/office/drawing/2014/main" id="{8A6620B4-115C-46AB-BAEA-CDF738B72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273">
            <a:off x="10107612" y="1259291"/>
            <a:ext cx="39687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2" name="Imagem 105">
            <a:extLst>
              <a:ext uri="{FF2B5EF4-FFF2-40B4-BE49-F238E27FC236}">
                <a16:creationId xmlns:a16="http://schemas.microsoft.com/office/drawing/2014/main" id="{282C304C-1686-4880-B259-9E08A6F94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273">
            <a:off x="10066336" y="1303742"/>
            <a:ext cx="36512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3" name="Imagem 106">
            <a:extLst>
              <a:ext uri="{FF2B5EF4-FFF2-40B4-BE49-F238E27FC236}">
                <a16:creationId xmlns:a16="http://schemas.microsoft.com/office/drawing/2014/main" id="{9CF325C5-7E10-49BB-93BC-793F72991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273">
            <a:off x="10102848" y="1321205"/>
            <a:ext cx="38100" cy="3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4" name="Imagem 107">
            <a:extLst>
              <a:ext uri="{FF2B5EF4-FFF2-40B4-BE49-F238E27FC236}">
                <a16:creationId xmlns:a16="http://schemas.microsoft.com/office/drawing/2014/main" id="{125F1438-17B2-4DB7-8782-801C2B1C5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273">
            <a:off x="10231437" y="1383116"/>
            <a:ext cx="39687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5" name="Imagem 108">
            <a:extLst>
              <a:ext uri="{FF2B5EF4-FFF2-40B4-BE49-F238E27FC236}">
                <a16:creationId xmlns:a16="http://schemas.microsoft.com/office/drawing/2014/main" id="{7D209E2C-64CC-46BD-B71D-1E2096E4C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273">
            <a:off x="10190161" y="1427567"/>
            <a:ext cx="36512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6" name="Imagem 109">
            <a:extLst>
              <a:ext uri="{FF2B5EF4-FFF2-40B4-BE49-F238E27FC236}">
                <a16:creationId xmlns:a16="http://schemas.microsoft.com/office/drawing/2014/main" id="{5F81D7AA-E951-48FC-B01F-A4525E259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273">
            <a:off x="10226673" y="1445030"/>
            <a:ext cx="38100" cy="3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7" name="Imagem 110">
            <a:extLst>
              <a:ext uri="{FF2B5EF4-FFF2-40B4-BE49-F238E27FC236}">
                <a16:creationId xmlns:a16="http://schemas.microsoft.com/office/drawing/2014/main" id="{470B478A-4DB7-4A63-93AE-AF89B6EBC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273">
            <a:off x="10385423" y="1367242"/>
            <a:ext cx="39688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8" name="Imagem 111">
            <a:extLst>
              <a:ext uri="{FF2B5EF4-FFF2-40B4-BE49-F238E27FC236}">
                <a16:creationId xmlns:a16="http://schemas.microsoft.com/office/drawing/2014/main" id="{017B2427-B99A-4A72-8E62-1037E77B4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273">
            <a:off x="10344148" y="1411691"/>
            <a:ext cx="38100" cy="3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9" name="Imagem 112">
            <a:extLst>
              <a:ext uri="{FF2B5EF4-FFF2-40B4-BE49-F238E27FC236}">
                <a16:creationId xmlns:a16="http://schemas.microsoft.com/office/drawing/2014/main" id="{541BB0B9-3555-49DA-A047-A592AB704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273">
            <a:off x="10382249" y="1427567"/>
            <a:ext cx="36513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0" name="Imagem 113">
            <a:extLst>
              <a:ext uri="{FF2B5EF4-FFF2-40B4-BE49-F238E27FC236}">
                <a16:creationId xmlns:a16="http://schemas.microsoft.com/office/drawing/2014/main" id="{1C32FE3A-1D2C-402F-9DDA-1107A6FD6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273">
            <a:off x="10423523" y="1445029"/>
            <a:ext cx="39688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1" name="Imagem 114">
            <a:extLst>
              <a:ext uri="{FF2B5EF4-FFF2-40B4-BE49-F238E27FC236}">
                <a16:creationId xmlns:a16="http://schemas.microsoft.com/office/drawing/2014/main" id="{2050BD00-84FE-4EF4-AA9D-C6415DB25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273">
            <a:off x="10382248" y="1489480"/>
            <a:ext cx="38100" cy="3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2" name="Imagem 115">
            <a:extLst>
              <a:ext uri="{FF2B5EF4-FFF2-40B4-BE49-F238E27FC236}">
                <a16:creationId xmlns:a16="http://schemas.microsoft.com/office/drawing/2014/main" id="{AF81889F-8A0D-4E80-AEB6-06D70B635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273">
            <a:off x="10420349" y="1505355"/>
            <a:ext cx="36513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Retângulo 116">
            <a:extLst>
              <a:ext uri="{FF2B5EF4-FFF2-40B4-BE49-F238E27FC236}">
                <a16:creationId xmlns:a16="http://schemas.microsoft.com/office/drawing/2014/main" id="{109C2025-A514-BB47-A20F-45338FEF57FE}"/>
              </a:ext>
            </a:extLst>
          </p:cNvPr>
          <p:cNvSpPr/>
          <p:nvPr/>
        </p:nvSpPr>
        <p:spPr>
          <a:xfrm>
            <a:off x="2021641" y="4675590"/>
            <a:ext cx="747713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894" dirty="0">
                <a:solidFill>
                  <a:sysClr val="windowText" lastClr="000000"/>
                </a:solidFill>
              </a:rPr>
              <a:t>Lesões secundárias</a:t>
            </a:r>
          </a:p>
        </p:txBody>
      </p:sp>
      <p:sp>
        <p:nvSpPr>
          <p:cNvPr id="118" name="Retângulo 117">
            <a:extLst>
              <a:ext uri="{FF2B5EF4-FFF2-40B4-BE49-F238E27FC236}">
                <a16:creationId xmlns:a16="http://schemas.microsoft.com/office/drawing/2014/main" id="{1439F415-68D4-284E-8813-58EF8D2C10AD}"/>
              </a:ext>
            </a:extLst>
          </p:cNvPr>
          <p:cNvSpPr/>
          <p:nvPr/>
        </p:nvSpPr>
        <p:spPr>
          <a:xfrm>
            <a:off x="2015290" y="4931179"/>
            <a:ext cx="731838" cy="9683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19" name="Conector reto 29">
            <a:extLst>
              <a:ext uri="{FF2B5EF4-FFF2-40B4-BE49-F238E27FC236}">
                <a16:creationId xmlns:a16="http://schemas.microsoft.com/office/drawing/2014/main" id="{CC108CB4-40A1-B94B-AB37-FE7EF9BF1B5E}"/>
              </a:ext>
            </a:extLst>
          </p:cNvPr>
          <p:cNvCxnSpPr>
            <a:cxnSpLocks/>
          </p:cNvCxnSpPr>
          <p:nvPr/>
        </p:nvCxnSpPr>
        <p:spPr>
          <a:xfrm flipH="1" flipV="1">
            <a:off x="2442328" y="3859616"/>
            <a:ext cx="17462" cy="15716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tângulo 120">
            <a:extLst>
              <a:ext uri="{FF2B5EF4-FFF2-40B4-BE49-F238E27FC236}">
                <a16:creationId xmlns:a16="http://schemas.microsoft.com/office/drawing/2014/main" id="{EDEBB978-089D-C743-862F-461754EA2E92}"/>
              </a:ext>
            </a:extLst>
          </p:cNvPr>
          <p:cNvSpPr/>
          <p:nvPr/>
        </p:nvSpPr>
        <p:spPr>
          <a:xfrm>
            <a:off x="1999415" y="5121679"/>
            <a:ext cx="1079500" cy="160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dirty="0">
                <a:solidFill>
                  <a:sysClr val="windowText" lastClr="000000"/>
                </a:solidFill>
              </a:rPr>
              <a:t>Secundária</a:t>
            </a:r>
          </a:p>
        </p:txBody>
      </p:sp>
      <p:cxnSp>
        <p:nvCxnSpPr>
          <p:cNvPr id="57" name="Conector reto 26">
            <a:extLst>
              <a:ext uri="{FF2B5EF4-FFF2-40B4-BE49-F238E27FC236}">
                <a16:creationId xmlns:a16="http://schemas.microsoft.com/office/drawing/2014/main" id="{76A935A7-2068-3446-8976-5D02D18ECC90}"/>
              </a:ext>
            </a:extLst>
          </p:cNvPr>
          <p:cNvCxnSpPr/>
          <p:nvPr/>
        </p:nvCxnSpPr>
        <p:spPr>
          <a:xfrm flipV="1">
            <a:off x="1831140" y="3851679"/>
            <a:ext cx="6350" cy="15827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78" name="Imagem 130">
            <a:extLst>
              <a:ext uri="{FF2B5EF4-FFF2-40B4-BE49-F238E27FC236}">
                <a16:creationId xmlns:a16="http://schemas.microsoft.com/office/drawing/2014/main" id="{CD66EDA0-8285-40E8-8F09-561AFCB3D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53" y="1187854"/>
            <a:ext cx="5294312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" name="CaixaDeTexto 138">
            <a:extLst>
              <a:ext uri="{FF2B5EF4-FFF2-40B4-BE49-F238E27FC236}">
                <a16:creationId xmlns:a16="http://schemas.microsoft.com/office/drawing/2014/main" id="{4AC10764-EE18-E741-8305-2B59C55A8847}"/>
              </a:ext>
            </a:extLst>
          </p:cNvPr>
          <p:cNvSpPr txBox="1"/>
          <p:nvPr/>
        </p:nvSpPr>
        <p:spPr>
          <a:xfrm>
            <a:off x="1519991" y="1643466"/>
            <a:ext cx="860425" cy="442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138" dirty="0"/>
              <a:t>Detecção direta</a:t>
            </a:r>
          </a:p>
        </p:txBody>
      </p:sp>
      <p:sp>
        <p:nvSpPr>
          <p:cNvPr id="13380" name="Retângulo 143">
            <a:extLst>
              <a:ext uri="{FF2B5EF4-FFF2-40B4-BE49-F238E27FC236}">
                <a16:creationId xmlns:a16="http://schemas.microsoft.com/office/drawing/2014/main" id="{F0BE8934-EDBF-44F8-9AD9-9281F4C81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343" y="1089552"/>
            <a:ext cx="1759109" cy="10772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pt-BR" sz="1600" dirty="0">
                <a:solidFill>
                  <a:schemeClr val="accent5">
                    <a:lumMod val="75000"/>
                  </a:schemeClr>
                </a:solidFill>
              </a:rPr>
              <a:t>Lesões </a:t>
            </a:r>
            <a:r>
              <a:rPr lang="pt-BR" altLang="pt-BR" sz="1600" dirty="0" err="1">
                <a:solidFill>
                  <a:schemeClr val="accent5">
                    <a:lumMod val="75000"/>
                  </a:schemeClr>
                </a:solidFill>
              </a:rPr>
              <a:t>papulosas</a:t>
            </a:r>
            <a:r>
              <a:rPr lang="pt-BR" altLang="pt-BR" sz="1600" dirty="0">
                <a:solidFill>
                  <a:schemeClr val="accent5">
                    <a:lumMod val="75000"/>
                  </a:schemeClr>
                </a:solidFill>
              </a:rPr>
              <a:t> escamosas </a:t>
            </a:r>
            <a:r>
              <a:rPr lang="pt-BR" altLang="pt-BR" sz="1600" dirty="0" err="1">
                <a:solidFill>
                  <a:schemeClr val="accent5">
                    <a:lumMod val="75000"/>
                  </a:schemeClr>
                </a:solidFill>
              </a:rPr>
              <a:t>eritemato</a:t>
            </a:r>
            <a:r>
              <a:rPr lang="pt-BR" altLang="pt-BR" sz="1600" dirty="0">
                <a:solidFill>
                  <a:schemeClr val="accent5">
                    <a:lumMod val="75000"/>
                  </a:schemeClr>
                </a:solidFill>
              </a:rPr>
              <a:t>-acastanhadas. 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75DE249A-5825-C449-8F66-9475158EA045}"/>
              </a:ext>
            </a:extLst>
          </p:cNvPr>
          <p:cNvCxnSpPr>
            <a:stCxn id="13380" idx="3"/>
            <a:endCxn id="13361" idx="1"/>
          </p:cNvCxnSpPr>
          <p:nvPr/>
        </p:nvCxnSpPr>
        <p:spPr>
          <a:xfrm flipV="1">
            <a:off x="9364452" y="1284476"/>
            <a:ext cx="743382" cy="343685"/>
          </a:xfrm>
          <a:prstGeom prst="line">
            <a:avLst/>
          </a:prstGeom>
          <a:ln>
            <a:solidFill>
              <a:srgbClr val="B37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82" name="Retângulo 144">
            <a:extLst>
              <a:ext uri="{FF2B5EF4-FFF2-40B4-BE49-F238E27FC236}">
                <a16:creationId xmlns:a16="http://schemas.microsoft.com/office/drawing/2014/main" id="{DAC48BC2-3CCB-44CA-8DEA-1D458F3D7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1922" y="2305257"/>
            <a:ext cx="2093912" cy="13223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600" dirty="0">
                <a:solidFill>
                  <a:schemeClr val="accent5">
                    <a:lumMod val="75000"/>
                  </a:schemeClr>
                </a:solidFill>
              </a:rPr>
              <a:t>Degradação celular por ação do treponema </a:t>
            </a:r>
            <a:r>
              <a:rPr lang="pt-BR" altLang="pt-BR" sz="16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com liberação de </a:t>
            </a:r>
            <a:r>
              <a:rPr lang="pt-BR" altLang="pt-BR" sz="1600" b="1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cardiolipina</a:t>
            </a:r>
            <a:r>
              <a:rPr lang="pt-BR" altLang="pt-BR" sz="16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.  </a:t>
            </a:r>
            <a:endParaRPr lang="pt-BR" altLang="pt-BR" sz="1600" b="1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3383" name="Retângulo 5">
            <a:extLst>
              <a:ext uri="{FF2B5EF4-FFF2-40B4-BE49-F238E27FC236}">
                <a16:creationId xmlns:a16="http://schemas.microsoft.com/office/drawing/2014/main" id="{4C772E54-7693-41CA-B0B1-C6AD98971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9293" y="5116751"/>
            <a:ext cx="1976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altLang="pt-BR" sz="1600" b="1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Cardiolipina</a:t>
            </a:r>
            <a:r>
              <a:rPr lang="pt-BR" altLang="pt-BR" sz="16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também está presente no </a:t>
            </a:r>
            <a:r>
              <a:rPr lang="pt-BR" altLang="pt-BR" sz="1600" i="1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T. pallidum.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85E61AC-9995-5949-A14B-A97036DC9810}"/>
              </a:ext>
            </a:extLst>
          </p:cNvPr>
          <p:cNvSpPr/>
          <p:nvPr/>
        </p:nvSpPr>
        <p:spPr>
          <a:xfrm>
            <a:off x="2769353" y="1516466"/>
            <a:ext cx="3529012" cy="2405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0" name="CaixaDeTexto 139">
            <a:extLst>
              <a:ext uri="{FF2B5EF4-FFF2-40B4-BE49-F238E27FC236}">
                <a16:creationId xmlns:a16="http://schemas.microsoft.com/office/drawing/2014/main" id="{4F40E058-EDD2-2046-8A33-6A3C84C09ADD}"/>
              </a:ext>
            </a:extLst>
          </p:cNvPr>
          <p:cNvSpPr txBox="1"/>
          <p:nvPr/>
        </p:nvSpPr>
        <p:spPr>
          <a:xfrm>
            <a:off x="2683629" y="1522815"/>
            <a:ext cx="1500187" cy="2674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138" dirty="0"/>
              <a:t>Testes </a:t>
            </a:r>
            <a:r>
              <a:rPr lang="pt-BR" sz="1138" dirty="0" err="1"/>
              <a:t>treponêmicos</a:t>
            </a:r>
            <a:endParaRPr lang="pt-BR" sz="1138" dirty="0"/>
          </a:p>
        </p:txBody>
      </p:sp>
      <p:sp>
        <p:nvSpPr>
          <p:cNvPr id="132" name="CaixaDeTexto 131">
            <a:extLst>
              <a:ext uri="{FF2B5EF4-FFF2-40B4-BE49-F238E27FC236}">
                <a16:creationId xmlns:a16="http://schemas.microsoft.com/office/drawing/2014/main" id="{7D867BE2-3740-E04E-9DAE-34C2C893266F}"/>
              </a:ext>
            </a:extLst>
          </p:cNvPr>
          <p:cNvSpPr txBox="1"/>
          <p:nvPr/>
        </p:nvSpPr>
        <p:spPr>
          <a:xfrm>
            <a:off x="2659816" y="2332441"/>
            <a:ext cx="1109663" cy="442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138" dirty="0"/>
              <a:t>Testes não </a:t>
            </a:r>
            <a:r>
              <a:rPr lang="pt-BR" sz="1138" dirty="0" err="1"/>
              <a:t>treponêmicos</a:t>
            </a:r>
            <a:endParaRPr lang="pt-BR" sz="1138" dirty="0"/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9EA56486-78CD-824F-A9A7-BE36CD53AD4E}"/>
              </a:ext>
            </a:extLst>
          </p:cNvPr>
          <p:cNvCxnSpPr>
            <a:cxnSpLocks/>
          </p:cNvCxnSpPr>
          <p:nvPr/>
        </p:nvCxnSpPr>
        <p:spPr>
          <a:xfrm flipV="1">
            <a:off x="2637590" y="1808565"/>
            <a:ext cx="95250" cy="260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de Seta Reta 121">
            <a:extLst>
              <a:ext uri="{FF2B5EF4-FFF2-40B4-BE49-F238E27FC236}">
                <a16:creationId xmlns:a16="http://schemas.microsoft.com/office/drawing/2014/main" id="{B7614FEE-1572-A44E-B42C-71CCDA39462E}"/>
              </a:ext>
            </a:extLst>
          </p:cNvPr>
          <p:cNvCxnSpPr>
            <a:cxnSpLocks/>
          </p:cNvCxnSpPr>
          <p:nvPr/>
        </p:nvCxnSpPr>
        <p:spPr>
          <a:xfrm>
            <a:off x="2704265" y="2143528"/>
            <a:ext cx="95250" cy="260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89" name="CaixaDeTexto 122">
            <a:extLst>
              <a:ext uri="{FF2B5EF4-FFF2-40B4-BE49-F238E27FC236}">
                <a16:creationId xmlns:a16="http://schemas.microsoft.com/office/drawing/2014/main" id="{0FDE242C-C657-488A-96F2-FE305B63F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12" y="5781700"/>
            <a:ext cx="222571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pt-BR" altLang="pt-BR" sz="1100" dirty="0" err="1">
                <a:solidFill>
                  <a:schemeClr val="accent5"/>
                </a:solidFill>
              </a:rPr>
              <a:t>Álisson</a:t>
            </a:r>
            <a:r>
              <a:rPr lang="pt-BR" altLang="pt-BR" sz="1100" dirty="0">
                <a:solidFill>
                  <a:schemeClr val="accent5"/>
                </a:solidFill>
              </a:rPr>
              <a:t> </a:t>
            </a:r>
            <a:r>
              <a:rPr lang="pt-BR" altLang="pt-BR" sz="1100" dirty="0" err="1">
                <a:solidFill>
                  <a:schemeClr val="accent5"/>
                </a:solidFill>
              </a:rPr>
              <a:t>Bigolin</a:t>
            </a:r>
            <a:r>
              <a:rPr lang="pt-BR" altLang="pt-BR" sz="1100" dirty="0">
                <a:solidFill>
                  <a:schemeClr val="accent5"/>
                </a:solidFill>
              </a:rPr>
              <a:t>  MS, 2019</a:t>
            </a:r>
          </a:p>
        </p:txBody>
      </p:sp>
    </p:spTree>
    <p:extLst>
      <p:ext uri="{BB962C8B-B14F-4D97-AF65-F5344CB8AC3E}">
        <p14:creationId xmlns:p14="http://schemas.microsoft.com/office/powerpoint/2010/main" val="3274117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7D316AF6-32CF-4BC4-8928-FCE0042CBE46}"/>
              </a:ext>
            </a:extLst>
          </p:cNvPr>
          <p:cNvSpPr/>
          <p:nvPr/>
        </p:nvSpPr>
        <p:spPr>
          <a:xfrm>
            <a:off x="1847813" y="5637662"/>
            <a:ext cx="2784475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dirty="0">
                <a:solidFill>
                  <a:schemeClr val="tx2"/>
                </a:solidFill>
              </a:rPr>
              <a:t>Estágios clínicos da sífilis</a:t>
            </a:r>
          </a:p>
        </p:txBody>
      </p:sp>
      <p:sp>
        <p:nvSpPr>
          <p:cNvPr id="71" name="Título 1">
            <a:extLst>
              <a:ext uri="{FF2B5EF4-FFF2-40B4-BE49-F238E27FC236}">
                <a16:creationId xmlns:a16="http://schemas.microsoft.com/office/drawing/2014/main" id="{0AEA2084-9AB4-4EA4-B9B3-73D194F36979}"/>
              </a:ext>
            </a:extLst>
          </p:cNvPr>
          <p:cNvSpPr txBox="1">
            <a:spLocks/>
          </p:cNvSpPr>
          <p:nvPr/>
        </p:nvSpPr>
        <p:spPr>
          <a:xfrm>
            <a:off x="871537" y="515939"/>
            <a:ext cx="2382837" cy="415925"/>
          </a:xfrm>
          <a:prstGeom prst="rect">
            <a:avLst/>
          </a:prstGeom>
        </p:spPr>
        <p:txBody>
          <a:bodyPr lIns="74295" tIns="37148" rIns="74295" bIns="37148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195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TESTES DIAGNÓSTICOS</a:t>
            </a:r>
          </a:p>
        </p:txBody>
      </p:sp>
      <p:pic>
        <p:nvPicPr>
          <p:cNvPr id="15365" name="Picture 4" descr="Resultado de imagem para man body cartoon">
            <a:extLst>
              <a:ext uri="{FF2B5EF4-FFF2-40B4-BE49-F238E27FC236}">
                <a16:creationId xmlns:a16="http://schemas.microsoft.com/office/drawing/2014/main" id="{9A78BD87-678A-48B4-B763-092A8C429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86"/>
          <a:stretch>
            <a:fillRect/>
          </a:stretch>
        </p:blipFill>
        <p:spPr bwMode="auto">
          <a:xfrm>
            <a:off x="9558376" y="857701"/>
            <a:ext cx="1976437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id="{CC23DDC6-AE5F-464B-B7D2-DB739E7F1F69}"/>
              </a:ext>
            </a:extLst>
          </p:cNvPr>
          <p:cNvSpPr txBox="1"/>
          <p:nvPr/>
        </p:nvSpPr>
        <p:spPr>
          <a:xfrm>
            <a:off x="7022029" y="1446468"/>
            <a:ext cx="2483922" cy="830997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chemeClr val="accent5">
                    <a:lumMod val="75000"/>
                  </a:schemeClr>
                </a:solidFill>
              </a:rPr>
              <a:t>Sífilis Latente</a:t>
            </a:r>
          </a:p>
          <a:p>
            <a:pPr algn="ctr">
              <a:defRPr/>
            </a:pPr>
            <a:r>
              <a:rPr lang="pt-BR" altLang="pt-BR" sz="1600" dirty="0">
                <a:solidFill>
                  <a:schemeClr val="accent5">
                    <a:lumMod val="75000"/>
                  </a:schemeClr>
                </a:solidFill>
              </a:rPr>
              <a:t>Ausência de sintomas.</a:t>
            </a:r>
            <a:endParaRPr lang="pt-BR" altLang="pt-BR" sz="1600" b="1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algn="ctr">
              <a:defRPr/>
            </a:pPr>
            <a:endParaRPr lang="pt-BR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9FCCB727-D974-B546-80A5-1554E00ABB71}"/>
              </a:ext>
            </a:extLst>
          </p:cNvPr>
          <p:cNvSpPr/>
          <p:nvPr/>
        </p:nvSpPr>
        <p:spPr>
          <a:xfrm>
            <a:off x="939763" y="5512250"/>
            <a:ext cx="803275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dirty="0">
                <a:solidFill>
                  <a:sysClr val="windowText" lastClr="000000"/>
                </a:solidFill>
              </a:rPr>
              <a:t>Primária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EF7B8DD0-4909-224B-8576-47A94B49418C}"/>
              </a:ext>
            </a:extLst>
          </p:cNvPr>
          <p:cNvSpPr/>
          <p:nvPr/>
        </p:nvSpPr>
        <p:spPr>
          <a:xfrm>
            <a:off x="1074700" y="5089975"/>
            <a:ext cx="638175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894" dirty="0">
                <a:solidFill>
                  <a:sysClr val="windowText" lastClr="000000"/>
                </a:solidFill>
              </a:rPr>
              <a:t>Lesão Primária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46273E90-29E2-E44D-A7C3-F4BC8C628FD8}"/>
              </a:ext>
            </a:extLst>
          </p:cNvPr>
          <p:cNvSpPr/>
          <p:nvPr/>
        </p:nvSpPr>
        <p:spPr>
          <a:xfrm>
            <a:off x="1847813" y="5637662"/>
            <a:ext cx="2784475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dirty="0">
                <a:solidFill>
                  <a:schemeClr val="tx2"/>
                </a:solidFill>
              </a:rPr>
              <a:t>Estágios clínicos da sífilis</a:t>
            </a:r>
          </a:p>
        </p:txBody>
      </p:sp>
      <p:cxnSp>
        <p:nvCxnSpPr>
          <p:cNvPr id="55" name="Conector reto 18">
            <a:extLst>
              <a:ext uri="{FF2B5EF4-FFF2-40B4-BE49-F238E27FC236}">
                <a16:creationId xmlns:a16="http://schemas.microsoft.com/office/drawing/2014/main" id="{70024D10-4F54-3B41-BC51-D937C2CC6607}"/>
              </a:ext>
            </a:extLst>
          </p:cNvPr>
          <p:cNvCxnSpPr/>
          <p:nvPr/>
        </p:nvCxnSpPr>
        <p:spPr>
          <a:xfrm>
            <a:off x="1074699" y="5402712"/>
            <a:ext cx="4679950" cy="127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tângulo 55">
            <a:extLst>
              <a:ext uri="{FF2B5EF4-FFF2-40B4-BE49-F238E27FC236}">
                <a16:creationId xmlns:a16="http://schemas.microsoft.com/office/drawing/2014/main" id="{A5AE21F6-48EF-CB49-B3E8-83172927C77A}"/>
              </a:ext>
            </a:extLst>
          </p:cNvPr>
          <p:cNvSpPr/>
          <p:nvPr/>
        </p:nvSpPr>
        <p:spPr>
          <a:xfrm>
            <a:off x="1284250" y="5345562"/>
            <a:ext cx="295275" cy="968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15372" name="Agrupar 40">
            <a:extLst>
              <a:ext uri="{FF2B5EF4-FFF2-40B4-BE49-F238E27FC236}">
                <a16:creationId xmlns:a16="http://schemas.microsoft.com/office/drawing/2014/main" id="{5E70F622-D0A6-4C69-98BC-47D0A9365FB8}"/>
              </a:ext>
            </a:extLst>
          </p:cNvPr>
          <p:cNvGrpSpPr>
            <a:grpSpLocks/>
          </p:cNvGrpSpPr>
          <p:nvPr/>
        </p:nvGrpSpPr>
        <p:grpSpPr bwMode="auto">
          <a:xfrm>
            <a:off x="657187" y="4402588"/>
            <a:ext cx="5192712" cy="512763"/>
            <a:chOff x="1376362" y="4215284"/>
            <a:chExt cx="6391275" cy="630811"/>
          </a:xfrm>
        </p:grpSpPr>
        <p:pic>
          <p:nvPicPr>
            <p:cNvPr id="15399" name="Imagem 20">
              <a:extLst>
                <a:ext uri="{FF2B5EF4-FFF2-40B4-BE49-F238E27FC236}">
                  <a16:creationId xmlns:a16="http://schemas.microsoft.com/office/drawing/2014/main" id="{2021B2EE-9E3B-423C-9448-837355D93C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512" b="26598"/>
            <a:stretch>
              <a:fillRect/>
            </a:stretch>
          </p:blipFill>
          <p:spPr bwMode="auto">
            <a:xfrm>
              <a:off x="1376362" y="4215284"/>
              <a:ext cx="6391275" cy="575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DDEA5C90-F1B8-46E6-A4E9-A74D08CC62D0}"/>
                </a:ext>
              </a:extLst>
            </p:cNvPr>
            <p:cNvSpPr/>
            <p:nvPr/>
          </p:nvSpPr>
          <p:spPr>
            <a:xfrm>
              <a:off x="2986393" y="4461359"/>
              <a:ext cx="695596" cy="130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853" b="1" dirty="0">
                  <a:solidFill>
                    <a:schemeClr val="tx1"/>
                  </a:solidFill>
                </a:rPr>
                <a:t>Semanas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AD45A21E-5621-4B16-8D02-F4B566226FB4}"/>
                </a:ext>
              </a:extLst>
            </p:cNvPr>
            <p:cNvSpPr/>
            <p:nvPr/>
          </p:nvSpPr>
          <p:spPr>
            <a:xfrm>
              <a:off x="3971169" y="4496512"/>
              <a:ext cx="1313035" cy="349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813" dirty="0">
                  <a:solidFill>
                    <a:schemeClr val="tx1"/>
                  </a:solidFill>
                </a:rPr>
                <a:t>Tempo pós Infecção</a:t>
              </a: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F4E248CC-20DB-45C6-83E9-A9BE9CBBAA5E}"/>
                </a:ext>
              </a:extLst>
            </p:cNvPr>
            <p:cNvSpPr/>
            <p:nvPr/>
          </p:nvSpPr>
          <p:spPr>
            <a:xfrm>
              <a:off x="1487735" y="4496512"/>
              <a:ext cx="928113" cy="349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894" dirty="0">
                  <a:solidFill>
                    <a:srgbClr val="FF0000"/>
                  </a:solidFill>
                </a:rPr>
                <a:t>Momento da infecção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EF1CAD13-F1E4-4100-93CB-2DDA1651B4DF}"/>
                </a:ext>
              </a:extLst>
            </p:cNvPr>
            <p:cNvSpPr/>
            <p:nvPr/>
          </p:nvSpPr>
          <p:spPr>
            <a:xfrm>
              <a:off x="5960261" y="4457453"/>
              <a:ext cx="539282" cy="130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853" b="1" dirty="0">
                  <a:solidFill>
                    <a:schemeClr val="tx1"/>
                  </a:solidFill>
                </a:rPr>
                <a:t>Anos</a:t>
              </a:r>
            </a:p>
          </p:txBody>
        </p:sp>
      </p:grpSp>
      <p:pic>
        <p:nvPicPr>
          <p:cNvPr id="15373" name="Imagem 75">
            <a:extLst>
              <a:ext uri="{FF2B5EF4-FFF2-40B4-BE49-F238E27FC236}">
                <a16:creationId xmlns:a16="http://schemas.microsoft.com/office/drawing/2014/main" id="{FFDD9D36-57FB-40A6-AC5F-BAB671E4F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13" y="4622801"/>
            <a:ext cx="38100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Imagem 76">
            <a:extLst>
              <a:ext uri="{FF2B5EF4-FFF2-40B4-BE49-F238E27FC236}">
                <a16:creationId xmlns:a16="http://schemas.microsoft.com/office/drawing/2014/main" id="{160BEB05-A610-4365-8BB5-9818D1E4F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9" y="4616450"/>
            <a:ext cx="39687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Imagem 77">
            <a:extLst>
              <a:ext uri="{FF2B5EF4-FFF2-40B4-BE49-F238E27FC236}">
                <a16:creationId xmlns:a16="http://schemas.microsoft.com/office/drawing/2014/main" id="{2B4AF152-AEF1-4D58-9EC1-F4C3B52E9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3" y="4660901"/>
            <a:ext cx="38100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Imagem 78">
            <a:extLst>
              <a:ext uri="{FF2B5EF4-FFF2-40B4-BE49-F238E27FC236}">
                <a16:creationId xmlns:a16="http://schemas.microsoft.com/office/drawing/2014/main" id="{A35EB7DE-6B82-4ADF-91E3-40ABB8B3E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663" y="4678364"/>
            <a:ext cx="36512" cy="3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Retângulo 116">
            <a:extLst>
              <a:ext uri="{FF2B5EF4-FFF2-40B4-BE49-F238E27FC236}">
                <a16:creationId xmlns:a16="http://schemas.microsoft.com/office/drawing/2014/main" id="{109C2025-A514-BB47-A20F-45338FEF57FE}"/>
              </a:ext>
            </a:extLst>
          </p:cNvPr>
          <p:cNvSpPr/>
          <p:nvPr/>
        </p:nvSpPr>
        <p:spPr>
          <a:xfrm>
            <a:off x="1687474" y="5015362"/>
            <a:ext cx="865188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894" dirty="0">
                <a:solidFill>
                  <a:sysClr val="windowText" lastClr="000000"/>
                </a:solidFill>
              </a:rPr>
              <a:t>Lesões secundárias</a:t>
            </a:r>
          </a:p>
        </p:txBody>
      </p:sp>
      <p:sp>
        <p:nvSpPr>
          <p:cNvPr id="118" name="Retângulo 117">
            <a:extLst>
              <a:ext uri="{FF2B5EF4-FFF2-40B4-BE49-F238E27FC236}">
                <a16:creationId xmlns:a16="http://schemas.microsoft.com/office/drawing/2014/main" id="{1439F415-68D4-284E-8813-58EF8D2C10AD}"/>
              </a:ext>
            </a:extLst>
          </p:cNvPr>
          <p:cNvSpPr/>
          <p:nvPr/>
        </p:nvSpPr>
        <p:spPr>
          <a:xfrm>
            <a:off x="1681124" y="5347151"/>
            <a:ext cx="731838" cy="9683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19" name="Conector reto 29">
            <a:extLst>
              <a:ext uri="{FF2B5EF4-FFF2-40B4-BE49-F238E27FC236}">
                <a16:creationId xmlns:a16="http://schemas.microsoft.com/office/drawing/2014/main" id="{CC108CB4-40A1-B94B-AB37-FE7EF9BF1B5E}"/>
              </a:ext>
            </a:extLst>
          </p:cNvPr>
          <p:cNvCxnSpPr/>
          <p:nvPr/>
        </p:nvCxnSpPr>
        <p:spPr>
          <a:xfrm flipV="1">
            <a:off x="2170074" y="4269237"/>
            <a:ext cx="6350" cy="15827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tângulo 120">
            <a:extLst>
              <a:ext uri="{FF2B5EF4-FFF2-40B4-BE49-F238E27FC236}">
                <a16:creationId xmlns:a16="http://schemas.microsoft.com/office/drawing/2014/main" id="{EDEBB978-089D-C743-862F-461754EA2E92}"/>
              </a:ext>
            </a:extLst>
          </p:cNvPr>
          <p:cNvSpPr/>
          <p:nvPr/>
        </p:nvSpPr>
        <p:spPr>
          <a:xfrm>
            <a:off x="1665249" y="5491613"/>
            <a:ext cx="1100138" cy="176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dirty="0">
                <a:solidFill>
                  <a:sysClr val="windowText" lastClr="000000"/>
                </a:solidFill>
              </a:rPr>
              <a:t>Secundária</a:t>
            </a:r>
          </a:p>
        </p:txBody>
      </p:sp>
      <p:cxnSp>
        <p:nvCxnSpPr>
          <p:cNvPr id="57" name="Conector reto 26">
            <a:extLst>
              <a:ext uri="{FF2B5EF4-FFF2-40B4-BE49-F238E27FC236}">
                <a16:creationId xmlns:a16="http://schemas.microsoft.com/office/drawing/2014/main" id="{76A935A7-2068-3446-8976-5D02D18ECC90}"/>
              </a:ext>
            </a:extLst>
          </p:cNvPr>
          <p:cNvCxnSpPr/>
          <p:nvPr/>
        </p:nvCxnSpPr>
        <p:spPr>
          <a:xfrm flipV="1">
            <a:off x="1496974" y="4267651"/>
            <a:ext cx="6350" cy="15827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82" name="Imagem 130">
            <a:extLst>
              <a:ext uri="{FF2B5EF4-FFF2-40B4-BE49-F238E27FC236}">
                <a16:creationId xmlns:a16="http://schemas.microsoft.com/office/drawing/2014/main" id="{F9A7A73D-D663-4BA5-818C-91C0211C1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87" y="1603826"/>
            <a:ext cx="5294312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CaixaDeTexto 131">
            <a:extLst>
              <a:ext uri="{FF2B5EF4-FFF2-40B4-BE49-F238E27FC236}">
                <a16:creationId xmlns:a16="http://schemas.microsoft.com/office/drawing/2014/main" id="{7D867BE2-3740-E04E-9DAE-34C2C893266F}"/>
              </a:ext>
            </a:extLst>
          </p:cNvPr>
          <p:cNvSpPr txBox="1"/>
          <p:nvPr/>
        </p:nvSpPr>
        <p:spPr>
          <a:xfrm>
            <a:off x="3859175" y="3400875"/>
            <a:ext cx="1109663" cy="442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138" dirty="0"/>
              <a:t>Testes não </a:t>
            </a:r>
            <a:r>
              <a:rPr lang="pt-BR" sz="1138" dirty="0" err="1"/>
              <a:t>treponêmicos</a:t>
            </a:r>
            <a:endParaRPr lang="pt-BR" sz="1138" dirty="0"/>
          </a:p>
        </p:txBody>
      </p:sp>
      <p:grpSp>
        <p:nvGrpSpPr>
          <p:cNvPr id="15384" name="Agrupar 133">
            <a:extLst>
              <a:ext uri="{FF2B5EF4-FFF2-40B4-BE49-F238E27FC236}">
                <a16:creationId xmlns:a16="http://schemas.microsoft.com/office/drawing/2014/main" id="{3D0B7F7B-928C-41B9-8DB7-76E5915DF6B6}"/>
              </a:ext>
            </a:extLst>
          </p:cNvPr>
          <p:cNvGrpSpPr>
            <a:grpSpLocks/>
          </p:cNvGrpSpPr>
          <p:nvPr/>
        </p:nvGrpSpPr>
        <p:grpSpPr bwMode="auto">
          <a:xfrm>
            <a:off x="3992488" y="3212412"/>
            <a:ext cx="2062201" cy="980625"/>
            <a:chOff x="4842451" y="3395219"/>
            <a:chExt cx="2536691" cy="1207605"/>
          </a:xfrm>
        </p:grpSpPr>
        <p:cxnSp>
          <p:nvCxnSpPr>
            <p:cNvPr id="135" name="Conector reto 13">
              <a:extLst>
                <a:ext uri="{FF2B5EF4-FFF2-40B4-BE49-F238E27FC236}">
                  <a16:creationId xmlns:a16="http://schemas.microsoft.com/office/drawing/2014/main" id="{3CE776DB-6B80-BD41-809B-7A02B52AC8F4}"/>
                </a:ext>
              </a:extLst>
            </p:cNvPr>
            <p:cNvCxnSpPr>
              <a:stCxn id="132" idx="3"/>
            </p:cNvCxnSpPr>
            <p:nvPr/>
          </p:nvCxnSpPr>
          <p:spPr>
            <a:xfrm flipV="1">
              <a:off x="4889317" y="3395219"/>
              <a:ext cx="85922" cy="2971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Conector reto 16">
              <a:extLst>
                <a:ext uri="{FF2B5EF4-FFF2-40B4-BE49-F238E27FC236}">
                  <a16:creationId xmlns:a16="http://schemas.microsoft.com/office/drawing/2014/main" id="{8A8A778D-EBAD-4E42-B676-EEEDEE651F0F}"/>
                </a:ext>
              </a:extLst>
            </p:cNvPr>
            <p:cNvCxnSpPr>
              <a:stCxn id="132" idx="3"/>
            </p:cNvCxnSpPr>
            <p:nvPr/>
          </p:nvCxnSpPr>
          <p:spPr>
            <a:xfrm flipH="1">
              <a:off x="4842451" y="3692371"/>
              <a:ext cx="46866" cy="45550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7" name="CaixaDeTexto 136">
              <a:extLst>
                <a:ext uri="{FF2B5EF4-FFF2-40B4-BE49-F238E27FC236}">
                  <a16:creationId xmlns:a16="http://schemas.microsoft.com/office/drawing/2014/main" id="{F081C17A-2322-A84B-BEDA-B491E0A6AE02}"/>
                </a:ext>
              </a:extLst>
            </p:cNvPr>
            <p:cNvSpPr txBox="1"/>
            <p:nvPr/>
          </p:nvSpPr>
          <p:spPr>
            <a:xfrm>
              <a:off x="6012205" y="3795430"/>
              <a:ext cx="1366937" cy="2971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975" dirty="0"/>
                <a:t>Não tratada</a:t>
              </a:r>
            </a:p>
          </p:txBody>
        </p:sp>
        <p:sp>
          <p:nvSpPr>
            <p:cNvPr id="138" name="CaixaDeTexto 137">
              <a:extLst>
                <a:ext uri="{FF2B5EF4-FFF2-40B4-BE49-F238E27FC236}">
                  <a16:creationId xmlns:a16="http://schemas.microsoft.com/office/drawing/2014/main" id="{1BE85CC4-CD3F-3A4C-B86F-9C9050BE8968}"/>
                </a:ext>
              </a:extLst>
            </p:cNvPr>
            <p:cNvSpPr txBox="1"/>
            <p:nvPr/>
          </p:nvSpPr>
          <p:spPr>
            <a:xfrm>
              <a:off x="5797401" y="4303717"/>
              <a:ext cx="1366937" cy="2991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975" dirty="0"/>
                <a:t>Tratada</a:t>
              </a:r>
            </a:p>
          </p:txBody>
        </p:sp>
      </p:grpSp>
      <p:sp>
        <p:nvSpPr>
          <p:cNvPr id="139" name="CaixaDeTexto 138">
            <a:extLst>
              <a:ext uri="{FF2B5EF4-FFF2-40B4-BE49-F238E27FC236}">
                <a16:creationId xmlns:a16="http://schemas.microsoft.com/office/drawing/2014/main" id="{4AC10764-EE18-E741-8305-2B59C55A8847}"/>
              </a:ext>
            </a:extLst>
          </p:cNvPr>
          <p:cNvSpPr txBox="1"/>
          <p:nvPr/>
        </p:nvSpPr>
        <p:spPr>
          <a:xfrm>
            <a:off x="1185825" y="2059438"/>
            <a:ext cx="860425" cy="442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138" dirty="0"/>
              <a:t>Detecção direta</a:t>
            </a:r>
          </a:p>
        </p:txBody>
      </p:sp>
      <p:cxnSp>
        <p:nvCxnSpPr>
          <p:cNvPr id="142" name="Conector reto 18">
            <a:extLst>
              <a:ext uri="{FF2B5EF4-FFF2-40B4-BE49-F238E27FC236}">
                <a16:creationId xmlns:a16="http://schemas.microsoft.com/office/drawing/2014/main" id="{340EB725-B332-A64F-8691-B1629FCAB562}"/>
              </a:ext>
            </a:extLst>
          </p:cNvPr>
          <p:cNvCxnSpPr/>
          <p:nvPr/>
        </p:nvCxnSpPr>
        <p:spPr>
          <a:xfrm>
            <a:off x="1790663" y="1675262"/>
            <a:ext cx="2827337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388" name="CaixaDeTexto 119">
            <a:extLst>
              <a:ext uri="{FF2B5EF4-FFF2-40B4-BE49-F238E27FC236}">
                <a16:creationId xmlns:a16="http://schemas.microsoft.com/office/drawing/2014/main" id="{A9EE4DD0-D00F-43ED-A26B-67A164A83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00" y="1426025"/>
            <a:ext cx="141287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1300" b="1"/>
              <a:t>Testes sorológicos</a:t>
            </a:r>
          </a:p>
        </p:txBody>
      </p:sp>
      <p:sp>
        <p:nvSpPr>
          <p:cNvPr id="122" name="Retângulo 121">
            <a:extLst>
              <a:ext uri="{FF2B5EF4-FFF2-40B4-BE49-F238E27FC236}">
                <a16:creationId xmlns:a16="http://schemas.microsoft.com/office/drawing/2014/main" id="{7D157D4D-3A54-1441-AD71-0B6C485E7C5D}"/>
              </a:ext>
            </a:extLst>
          </p:cNvPr>
          <p:cNvSpPr/>
          <p:nvPr/>
        </p:nvSpPr>
        <p:spPr>
          <a:xfrm>
            <a:off x="2893975" y="5521776"/>
            <a:ext cx="987425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dirty="0">
                <a:solidFill>
                  <a:sysClr val="windowText" lastClr="000000"/>
                </a:solidFill>
              </a:rPr>
              <a:t>Latente</a:t>
            </a:r>
          </a:p>
        </p:txBody>
      </p:sp>
      <p:sp>
        <p:nvSpPr>
          <p:cNvPr id="123" name="Retângulo 122">
            <a:extLst>
              <a:ext uri="{FF2B5EF4-FFF2-40B4-BE49-F238E27FC236}">
                <a16:creationId xmlns:a16="http://schemas.microsoft.com/office/drawing/2014/main" id="{32A4C466-72FD-CD46-B2AB-3EA54226CE69}"/>
              </a:ext>
            </a:extLst>
          </p:cNvPr>
          <p:cNvSpPr/>
          <p:nvPr/>
        </p:nvSpPr>
        <p:spPr>
          <a:xfrm>
            <a:off x="4298913" y="5512251"/>
            <a:ext cx="987425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dirty="0">
                <a:solidFill>
                  <a:sysClr val="windowText" lastClr="000000"/>
                </a:solidFill>
              </a:rPr>
              <a:t>Terciária</a:t>
            </a:r>
          </a:p>
        </p:txBody>
      </p:sp>
      <p:sp>
        <p:nvSpPr>
          <p:cNvPr id="15391" name="Retângulo 3">
            <a:extLst>
              <a:ext uri="{FF2B5EF4-FFF2-40B4-BE49-F238E27FC236}">
                <a16:creationId xmlns:a16="http://schemas.microsoft.com/office/drawing/2014/main" id="{6D3A857F-72DC-4253-8794-BC18BDF8F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008" y="2626711"/>
            <a:ext cx="2487613" cy="13234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pt-BR" sz="1600" b="1" dirty="0">
                <a:solidFill>
                  <a:schemeClr val="accent5">
                    <a:lumMod val="75000"/>
                  </a:schemeClr>
                </a:solidFill>
              </a:rPr>
              <a:t>Sífilis Terciária</a:t>
            </a:r>
          </a:p>
          <a:p>
            <a:pPr algn="ctr"/>
            <a:r>
              <a:rPr lang="pt-BR" altLang="pt-BR" sz="1600" dirty="0">
                <a:solidFill>
                  <a:schemeClr val="accent5">
                    <a:lumMod val="75000"/>
                  </a:schemeClr>
                </a:solidFill>
              </a:rPr>
              <a:t>Lesões cutâneas, ósseas, cardiovasculares e neurológicas.</a:t>
            </a:r>
            <a:endParaRPr lang="pt-BR" altLang="pt-BR" sz="1600" b="1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algn="ctr"/>
            <a:endParaRPr lang="pt-BR" altLang="pt-BR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25" name="Conector reto 29">
            <a:extLst>
              <a:ext uri="{FF2B5EF4-FFF2-40B4-BE49-F238E27FC236}">
                <a16:creationId xmlns:a16="http://schemas.microsoft.com/office/drawing/2014/main" id="{30A1C036-C283-0349-B899-860642323AD5}"/>
              </a:ext>
            </a:extLst>
          </p:cNvPr>
          <p:cNvCxnSpPr/>
          <p:nvPr/>
        </p:nvCxnSpPr>
        <p:spPr>
          <a:xfrm flipV="1">
            <a:off x="4417974" y="4267651"/>
            <a:ext cx="6350" cy="15827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94" name="CaixaDeTexto 42">
            <a:extLst>
              <a:ext uri="{FF2B5EF4-FFF2-40B4-BE49-F238E27FC236}">
                <a16:creationId xmlns:a16="http://schemas.microsoft.com/office/drawing/2014/main" id="{0FAEC383-F899-460A-BE52-26C0FDB0D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5951" y="5567363"/>
            <a:ext cx="15017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pt-BR" altLang="pt-BR" sz="1100" b="1">
                <a:solidFill>
                  <a:schemeClr val="accent5">
                    <a:lumMod val="75000"/>
                  </a:schemeClr>
                </a:solidFill>
              </a:rPr>
              <a:t>Álisson Bigolin</a:t>
            </a:r>
          </a:p>
          <a:p>
            <a:pPr algn="r"/>
            <a:r>
              <a:rPr lang="pt-BR" altLang="pt-BR" sz="1100">
                <a:solidFill>
                  <a:schemeClr val="accent5">
                    <a:lumMod val="75000"/>
                  </a:schemeClr>
                </a:solidFill>
              </a:rPr>
              <a:t>MS, 2019</a:t>
            </a:r>
          </a:p>
        </p:txBody>
      </p:sp>
    </p:spTree>
    <p:extLst>
      <p:ext uri="{BB962C8B-B14F-4D97-AF65-F5344CB8AC3E}">
        <p14:creationId xmlns:p14="http://schemas.microsoft.com/office/powerpoint/2010/main" val="3362406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120BD3-3858-4AEC-ACA3-2B11E613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sz="2800" dirty="0">
                <a:latin typeface="+mn-lt"/>
              </a:rPr>
              <a:t>DIAGNÓSTICO DA SÍFILIS E FASES CLÍNICAS</a:t>
            </a:r>
          </a:p>
        </p:txBody>
      </p:sp>
      <p:sp>
        <p:nvSpPr>
          <p:cNvPr id="17411" name="Espaço Reservado para Conteúdo 2">
            <a:extLst>
              <a:ext uri="{FF2B5EF4-FFF2-40B4-BE49-F238E27FC236}">
                <a16:creationId xmlns:a16="http://schemas.microsoft.com/office/drawing/2014/main" id="{011FF044-1961-4952-98D9-94F3C6117D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3678" y="1723911"/>
            <a:ext cx="4070195" cy="39751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altLang="pt-BR" dirty="0">
                <a:solidFill>
                  <a:schemeClr val="accent5">
                    <a:lumMod val="75000"/>
                  </a:schemeClr>
                </a:solidFill>
              </a:rPr>
              <a:t>Dados clínicos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altLang="pt-BR" dirty="0">
                <a:solidFill>
                  <a:schemeClr val="accent5">
                    <a:lumMod val="75000"/>
                  </a:schemeClr>
                </a:solidFill>
              </a:rPr>
              <a:t>Histórico de Infecções Passadas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altLang="pt-BR" dirty="0">
                <a:solidFill>
                  <a:schemeClr val="accent5">
                    <a:lumMod val="75000"/>
                  </a:schemeClr>
                </a:solidFill>
              </a:rPr>
              <a:t>Investigação para infecção recente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altLang="pt-BR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altLang="pt-BR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altLang="pt-BR" dirty="0">
                <a:solidFill>
                  <a:schemeClr val="accent5">
                    <a:lumMod val="75000"/>
                  </a:schemeClr>
                </a:solidFill>
              </a:rPr>
              <a:t>Resultado de testes laboratoriais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9434795-7286-4897-A634-C81762FDA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453" y="1797050"/>
            <a:ext cx="60134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Seta: para a Direita 6">
            <a:extLst>
              <a:ext uri="{FF2B5EF4-FFF2-40B4-BE49-F238E27FC236}">
                <a16:creationId xmlns:a16="http://schemas.microsoft.com/office/drawing/2014/main" id="{641B71CD-ABBC-4865-9C85-EB65C0F40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363" y="4312852"/>
            <a:ext cx="8636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51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>
            <a:extLst>
              <a:ext uri="{FF2B5EF4-FFF2-40B4-BE49-F238E27FC236}">
                <a16:creationId xmlns:a16="http://schemas.microsoft.com/office/drawing/2014/main" id="{809BC93D-5F4A-4A0C-8390-83560B278C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altLang="pt-BR" sz="2800" dirty="0">
                <a:latin typeface="+mn-lt"/>
              </a:rPr>
              <a:t>O QUE SOLICITAR ?</a:t>
            </a:r>
          </a:p>
        </p:txBody>
      </p:sp>
      <p:pic>
        <p:nvPicPr>
          <p:cNvPr id="18435" name="Imagem 3">
            <a:extLst>
              <a:ext uri="{FF2B5EF4-FFF2-40B4-BE49-F238E27FC236}">
                <a16:creationId xmlns:a16="http://schemas.microsoft.com/office/drawing/2014/main" id="{59734DDB-0E18-445F-9F42-8A0D3CE3E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797980"/>
            <a:ext cx="77914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9137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1514</Words>
  <Application>Microsoft Office PowerPoint</Application>
  <PresentationFormat>Widescreen</PresentationFormat>
  <Paragraphs>264</Paragraphs>
  <Slides>35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SÍFILIS</vt:lpstr>
      <vt:lpstr> ESTÁGIOS CLÍNICOS DA SÍFILIS </vt:lpstr>
      <vt:lpstr>Apresentação do PowerPoint</vt:lpstr>
      <vt:lpstr>Apresentação do PowerPoint</vt:lpstr>
      <vt:lpstr>Apresentação do PowerPoint</vt:lpstr>
      <vt:lpstr>Apresentação do PowerPoint</vt:lpstr>
      <vt:lpstr>DIAGNÓSTICO DA SÍFILIS E FASES CLÍNICAS</vt:lpstr>
      <vt:lpstr>O QUE SOLICITAR ?</vt:lpstr>
      <vt:lpstr>COMO DIAGNOSTICAR A SÍFILIS ADQUIRIDA?</vt:lpstr>
      <vt:lpstr>Apresentação do PowerPoint</vt:lpstr>
      <vt:lpstr>SEGUIMENTO DOS CASOS: VDRL</vt:lpstr>
      <vt:lpstr>Apresentação do PowerPoint</vt:lpstr>
      <vt:lpstr>REAÇÕES</vt:lpstr>
      <vt:lpstr>Apresentação do PowerPoint</vt:lpstr>
      <vt:lpstr>FLOCULAÇÃO- VDRL</vt:lpstr>
      <vt:lpstr>Apresentação do PowerPoint</vt:lpstr>
      <vt:lpstr>SÍFILIS NA GESTAÇÃO</vt:lpstr>
      <vt:lpstr>TRATAMENTO PARCERIAS SEXUAIS</vt:lpstr>
      <vt:lpstr> CONSIDERA-SE TRATAMENTO ADEQUADO DA GESTANTE </vt:lpstr>
      <vt:lpstr>CRITÉRIOS DE RETRATAMENTO</vt:lpstr>
      <vt:lpstr>COMO DIAGNOSTICAR A SÍFILIS EM GESTANTES? (PRÉ NATAL, PARTO E PUERPÉRIO)</vt:lpstr>
      <vt:lpstr>SÍFILIS CONGÊNITA</vt:lpstr>
      <vt:lpstr>PRIMEIRA AVALIAÇÃO DO RN PARA SÍFILIS NA MATERNIDADE</vt:lpstr>
      <vt:lpstr>Apresentação do PowerPoint</vt:lpstr>
      <vt:lpstr>Apresentação do PowerPoint</vt:lpstr>
      <vt:lpstr>SEGUIMENTO CLÍNICO DA CRIANÇA COM SÍFILIS CONGÊNITA E CRIANÇA EXPOSTA. </vt:lpstr>
      <vt:lpstr>FALHA NO TRATAMENTO DA CRIANÇA EXPOSTA À SÍFILIS </vt:lpstr>
      <vt:lpstr>DEFINIÇÃO DE CASO PARA A VIGILÂNCIA EPIDEMIOLÓGICA</vt:lpstr>
      <vt:lpstr>DEFINIÇÃO DE CASO PARA A VIGILÂNCIA EPIDEMIOLÓGICA</vt:lpstr>
      <vt:lpstr>DEFINIÇÃO DE CASO PARA A VIGILÂNCIA EPIDEMIOLÓGICA</vt:lpstr>
      <vt:lpstr>PRINCIPAIS DIRETRIZES E JUSTIFICATIVA</vt:lpstr>
      <vt:lpstr>CRITÉRIOS DE SELEÇÃO DOS CASOS A SEREM INVESTIGADOS</vt:lpstr>
      <vt:lpstr>ASSISTA WEBPALESTRAS SÍFILIS NO CANAL TELESSAUDEBA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Juliana Lamounier Elias</dc:creator>
  <cp:lastModifiedBy>Juliana Lamounier Elias</cp:lastModifiedBy>
  <cp:revision>6</cp:revision>
  <dcterms:created xsi:type="dcterms:W3CDTF">2019-10-10T19:44:44Z</dcterms:created>
  <dcterms:modified xsi:type="dcterms:W3CDTF">2019-10-11T12:07:20Z</dcterms:modified>
</cp:coreProperties>
</file>