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63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51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66680-6A33-4254-ADDA-2AE0B3A6CCA3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44183-E22C-4DCD-B17C-0B45679E034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EA7D6BE-DC87-46CF-B1B2-38DAE76981CF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8060B1C2-4C38-4B5C-8F12-4015F9A0E090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1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6F412F3-2FCB-4E5C-8217-F319A838FD02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5F65A8BF-5107-4EC3-BC29-5771C12CC01A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21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48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34821" name="Rectangle 3"/>
          <p:cNvSpPr>
            <a:spLocks noChangeArrowheads="1"/>
          </p:cNvSpPr>
          <p:nvPr>
            <p:ph type="body" idx="1"/>
          </p:nvPr>
        </p:nvSpPr>
        <p:spPr>
          <a:xfrm>
            <a:off x="685494" y="4342939"/>
            <a:ext cx="5482412" cy="4110332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040F71D-03ED-4F7B-8C9E-377A442509D8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97144AC9-D770-4C5E-A5D1-0DCA4FFA2C4B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13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184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90563" y="685800"/>
            <a:ext cx="5465762" cy="3417888"/>
          </a:xfrm>
          <a:solidFill>
            <a:srgbClr val="FFFFFF"/>
          </a:solidFill>
          <a:ln/>
        </p:spPr>
      </p:sp>
      <p:sp>
        <p:nvSpPr>
          <p:cNvPr id="18437" name="Rectangle 3"/>
          <p:cNvSpPr>
            <a:spLocks noChangeArrowheads="1"/>
          </p:cNvSpPr>
          <p:nvPr>
            <p:ph type="body" idx="1"/>
          </p:nvPr>
        </p:nvSpPr>
        <p:spPr>
          <a:xfrm>
            <a:off x="685494" y="4342939"/>
            <a:ext cx="5474745" cy="4103241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75171B4-D843-46D8-AD3A-EF7B44CEE6DD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690563" y="685800"/>
            <a:ext cx="5461000" cy="3413125"/>
          </a:xfrm>
          <a:solidFill>
            <a:srgbClr val="FFFFFF"/>
          </a:solidFill>
          <a:ln/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685494" y="4342939"/>
            <a:ext cx="5470144" cy="4098985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E53E470-DC92-4503-958B-CEC36FCBE3CA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0563" y="685800"/>
            <a:ext cx="5461000" cy="3413125"/>
          </a:xfrm>
          <a:solidFill>
            <a:srgbClr val="FFFFFF"/>
          </a:solidFill>
          <a:ln/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70144" cy="4098985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21C6226-FF63-4043-A8D0-BF380F750E63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51417EF0-2931-4DAA-ACB7-EF8A4932C07F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16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24581" name="Rectangle 3"/>
          <p:cNvSpPr>
            <a:spLocks noChangeArrowheads="1"/>
          </p:cNvSpPr>
          <p:nvPr>
            <p:ph type="body" idx="1"/>
          </p:nvPr>
        </p:nvSpPr>
        <p:spPr>
          <a:xfrm>
            <a:off x="685494" y="4342939"/>
            <a:ext cx="5482412" cy="4110332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D8C998E-5AE8-4D2D-99BE-7D0B66D47583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C3FEECA4-5704-4869-B99E-93BC402A1DEA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17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2412" cy="4110332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43D16F-F605-435A-9405-9EB72F2269A2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5DFE6503-3488-43BF-BCB2-FC5C70E5C4A1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18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2412" cy="4110332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F3173DB-001E-41C2-8CF8-F685C06D8791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4B98251D-61A3-46E3-AC3D-04F9D2F62430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19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07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30725" name="Rectangle 3"/>
          <p:cNvSpPr>
            <a:spLocks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15D626C-EA23-42D8-8F9B-6379D743C2A7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4462" y="8685878"/>
            <a:ext cx="2955135" cy="4411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387" tIns="45860" rIns="91387" bIns="45860" anchor="b"/>
          <a:lstStyle/>
          <a:p>
            <a:pPr marL="199297" indent="-180247" algn="r">
              <a:buSzPct val="100000"/>
              <a:tabLst>
                <a:tab pos="0" algn="l"/>
                <a:tab pos="194901" algn="l"/>
                <a:tab pos="608150" algn="l"/>
                <a:tab pos="1022864" algn="l"/>
                <a:tab pos="1437579" algn="l"/>
                <a:tab pos="1852292" algn="l"/>
                <a:tab pos="2267007" algn="l"/>
                <a:tab pos="2681721" algn="l"/>
                <a:tab pos="3096436" algn="l"/>
                <a:tab pos="3511149" algn="l"/>
                <a:tab pos="3925864" algn="l"/>
                <a:tab pos="4340578" algn="l"/>
                <a:tab pos="4755292" algn="l"/>
                <a:tab pos="5170006" algn="l"/>
                <a:tab pos="5584721" algn="l"/>
                <a:tab pos="5999435" algn="l"/>
                <a:tab pos="6414149" algn="l"/>
                <a:tab pos="6828863" algn="l"/>
                <a:tab pos="7243578" algn="l"/>
                <a:tab pos="7658291" algn="l"/>
                <a:tab pos="8073006" algn="l"/>
                <a:tab pos="8487720" algn="l"/>
                <a:tab pos="8704602" algn="l"/>
                <a:tab pos="9119317" algn="l"/>
                <a:tab pos="9534031" algn="l"/>
                <a:tab pos="9948745" algn="l"/>
                <a:tab pos="9950210" algn="l"/>
                <a:tab pos="9951676" algn="l"/>
              </a:tabLst>
            </a:pPr>
            <a:fld id="{3D5CD9F4-9BB6-456E-99EC-AE067229031B}" type="slidenum">
              <a:rPr lang="pt-BR" altLang="pt-BR" sz="1200">
                <a:solidFill>
                  <a:srgbClr val="000000"/>
                </a:solidFill>
                <a:latin typeface="Times New Roman" pitchFamily="18" charset="0"/>
                <a:cs typeface="Segoe UI" pitchFamily="34" charset="0"/>
              </a:rPr>
              <a:pPr marL="199297" indent="-180247" algn="r">
                <a:buSzPct val="100000"/>
                <a:tabLst>
                  <a:tab pos="0" algn="l"/>
                  <a:tab pos="194901" algn="l"/>
                  <a:tab pos="608150" algn="l"/>
                  <a:tab pos="1022864" algn="l"/>
                  <a:tab pos="1437579" algn="l"/>
                  <a:tab pos="1852292" algn="l"/>
                  <a:tab pos="2267007" algn="l"/>
                  <a:tab pos="2681721" algn="l"/>
                  <a:tab pos="3096436" algn="l"/>
                  <a:tab pos="3511149" algn="l"/>
                  <a:tab pos="3925864" algn="l"/>
                  <a:tab pos="4340578" algn="l"/>
                  <a:tab pos="4755292" algn="l"/>
                  <a:tab pos="5170006" algn="l"/>
                  <a:tab pos="5584721" algn="l"/>
                  <a:tab pos="5999435" algn="l"/>
                  <a:tab pos="6414149" algn="l"/>
                  <a:tab pos="6828863" algn="l"/>
                  <a:tab pos="7243578" algn="l"/>
                  <a:tab pos="7658291" algn="l"/>
                  <a:tab pos="8073006" algn="l"/>
                  <a:tab pos="8487720" algn="l"/>
                  <a:tab pos="8704602" algn="l"/>
                  <a:tab pos="9119317" algn="l"/>
                  <a:tab pos="9534031" algn="l"/>
                  <a:tab pos="9948745" algn="l"/>
                  <a:tab pos="9950210" algn="l"/>
                  <a:tab pos="9951676" algn="l"/>
                </a:tabLst>
              </a:pPr>
              <a:t>20</a:t>
            </a:fld>
            <a:endParaRPr lang="pt-BR" altLang="pt-BR" sz="1200" dirty="0">
              <a:solidFill>
                <a:srgbClr val="000000"/>
              </a:solidFill>
              <a:latin typeface="Times New Roman" pitchFamily="18" charset="0"/>
              <a:cs typeface="Segoe UI" pitchFamily="34" charset="0"/>
            </a:endParaRPr>
          </a:p>
        </p:txBody>
      </p:sp>
      <p:sp>
        <p:nvSpPr>
          <p:cNvPr id="327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687388" y="695325"/>
            <a:ext cx="5481637" cy="3427413"/>
          </a:xfrm>
          <a:solidFill>
            <a:srgbClr val="FFFFFF"/>
          </a:solidFill>
          <a:ln/>
        </p:spPr>
      </p:sp>
      <p:sp>
        <p:nvSpPr>
          <p:cNvPr id="32773" name="Rectangle 3"/>
          <p:cNvSpPr>
            <a:spLocks noChangeArrowheads="1"/>
          </p:cNvSpPr>
          <p:nvPr>
            <p:ph type="body" idx="1"/>
          </p:nvPr>
        </p:nvSpPr>
        <p:spPr>
          <a:xfrm>
            <a:off x="685494" y="4342939"/>
            <a:ext cx="5482412" cy="4110332"/>
          </a:xfrm>
          <a:noFill/>
        </p:spPr>
        <p:txBody>
          <a:bodyPr wrap="none" anchor="ctr"/>
          <a:lstStyle/>
          <a:p>
            <a:endParaRPr lang="pt-BR" alt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030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28375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285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3390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379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713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1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758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2204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055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852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530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E1A9-B1AC-4005-9016-C4D48051D2F0}" type="datetimeFigureOut">
              <a:rPr lang="pt-BR" smtClean="0"/>
              <a:pPr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9CA9A-C660-41CA-BDB2-5F1A3EE72C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721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-453761"/>
            <a:ext cx="8659813" cy="141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4101" name="CaixaDeTexto 3"/>
          <p:cNvSpPr txBox="1">
            <a:spLocks noChangeArrowheads="1"/>
          </p:cNvSpPr>
          <p:nvPr/>
        </p:nvSpPr>
        <p:spPr bwMode="auto">
          <a:xfrm>
            <a:off x="6094434" y="5072078"/>
            <a:ext cx="3049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altLang="pt-BR" dirty="0" smtClean="0">
                <a:solidFill>
                  <a:schemeClr val="tx1"/>
                </a:solidFill>
              </a:rPr>
              <a:t>Salvador</a:t>
            </a:r>
            <a:r>
              <a:rPr lang="pt-BR" altLang="pt-BR" dirty="0">
                <a:solidFill>
                  <a:schemeClr val="tx1"/>
                </a:solidFill>
              </a:rPr>
              <a:t>, 02 de março 2023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43174" y="2285996"/>
            <a:ext cx="3938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4000" b="1" dirty="0" smtClean="0">
                <a:solidFill>
                  <a:schemeClr val="tx1"/>
                </a:solidFill>
              </a:rPr>
              <a:t>Violência e Saúde</a:t>
            </a:r>
            <a:endParaRPr lang="pt-BR" altLang="pt-BR" sz="4000" b="1" dirty="0">
              <a:solidFill>
                <a:schemeClr val="tx1"/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00034" y="714360"/>
            <a:ext cx="8315356" cy="57150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pt-BR" sz="2800" dirty="0" smtClean="0">
                <a:latin typeface="+mj-lt"/>
                <a:ea typeface="+mj-ea"/>
                <a:cs typeface="+mj-cs"/>
              </a:rPr>
              <a:t>Webinário Março Mulher</a:t>
            </a:r>
            <a:endParaRPr lang="pt-BR" sz="280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0" y="3000376"/>
            <a:ext cx="9144000" cy="14287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pt-BR" sz="2800" b="1" dirty="0" smtClean="0">
                <a:solidFill>
                  <a:schemeClr val="bg1">
                    <a:lumMod val="50000"/>
                  </a:schemeClr>
                </a:solidFill>
              </a:rPr>
              <a:t>DIALOGANDO SOBRE O ENFRENTAMENTO ÀS VIOLÊNCIAS</a:t>
            </a:r>
            <a:endParaRPr lang="pt-BR" sz="28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285984" y="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sz="1400" dirty="0" smtClean="0">
                <a:solidFill>
                  <a:srgbClr val="000000"/>
                </a:solidFill>
              </a:rPr>
              <a:t>Diretoria da Gestão do </a:t>
            </a:r>
            <a:r>
              <a:rPr lang="pt-BR" altLang="pt-BR" sz="1400" dirty="0" smtClean="0">
                <a:solidFill>
                  <a:srgbClr val="000000"/>
                </a:solidFill>
              </a:rPr>
              <a:t>Cuidado</a:t>
            </a:r>
            <a:endParaRPr lang="pt-BR" altLang="pt-BR" sz="1400" dirty="0" smtClean="0">
              <a:solidFill>
                <a:srgbClr val="000000"/>
              </a:solidFill>
            </a:endParaRPr>
          </a:p>
          <a:p>
            <a:pPr algn="ctr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sz="1400" dirty="0" smtClean="0">
                <a:solidFill>
                  <a:srgbClr val="000000"/>
                </a:solidFill>
              </a:rPr>
              <a:t>Superintendência de Atenção Integral à </a:t>
            </a:r>
            <a:r>
              <a:rPr lang="pt-BR" altLang="pt-BR" sz="1400" dirty="0" smtClean="0">
                <a:solidFill>
                  <a:srgbClr val="000000"/>
                </a:solidFill>
              </a:rPr>
              <a:t>Saúde</a:t>
            </a:r>
            <a:endParaRPr lang="pt-BR" altLang="pt-BR" sz="1400" dirty="0" smtClean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aixaDeTexto 2"/>
          <p:cNvSpPr txBox="1">
            <a:spLocks noChangeArrowheads="1"/>
          </p:cNvSpPr>
          <p:nvPr/>
        </p:nvSpPr>
        <p:spPr bwMode="auto">
          <a:xfrm>
            <a:off x="390526" y="1117865"/>
            <a:ext cx="8213725" cy="487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0" dirty="0">
                <a:solidFill>
                  <a:schemeClr val="tx1"/>
                </a:solidFill>
                <a:cs typeface="Times New Roman" pitchFamily="18" charset="0"/>
              </a:rPr>
              <a:t>É importante destacar o </a:t>
            </a:r>
            <a:r>
              <a:rPr lang="pt-BR" sz="1600" b="0" dirty="0" err="1">
                <a:solidFill>
                  <a:schemeClr val="tx1"/>
                </a:solidFill>
                <a:cs typeface="Times New Roman" pitchFamily="18" charset="0"/>
              </a:rPr>
              <a:t>protagonismo</a:t>
            </a:r>
            <a:r>
              <a:rPr lang="pt-BR" sz="1600" b="0" dirty="0">
                <a:solidFill>
                  <a:schemeClr val="tx1"/>
                </a:solidFill>
                <a:cs typeface="Times New Roman" pitchFamily="18" charset="0"/>
              </a:rPr>
              <a:t> do movimento feminista, no final dos anos de 1970, na luta pela ampliação da consciência de gênero e dos direitos humanos junto a OMS e Organização </a:t>
            </a:r>
            <a:r>
              <a:rPr lang="pt-BR" sz="1600" b="0" dirty="0" err="1">
                <a:solidFill>
                  <a:schemeClr val="tx1"/>
                </a:solidFill>
                <a:cs typeface="Times New Roman" pitchFamily="18" charset="0"/>
              </a:rPr>
              <a:t>Panamericana</a:t>
            </a:r>
            <a:r>
              <a:rPr lang="pt-BR" sz="1600" b="0" dirty="0">
                <a:solidFill>
                  <a:schemeClr val="tx1"/>
                </a:solidFill>
                <a:cs typeface="Times New Roman" pitchFamily="18" charset="0"/>
              </a:rPr>
              <a:t> de Saúde (OPAS), tornando-a como questão política, social, cultural, econômica e de saúde (MINAYO, 2006).</a:t>
            </a:r>
          </a:p>
          <a:p>
            <a:pPr algn="just">
              <a:lnSpc>
                <a:spcPct val="150000"/>
              </a:lnSpc>
            </a:pPr>
            <a:endParaRPr lang="pt-BR" sz="1600" b="0" dirty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b="0" dirty="0">
                <a:solidFill>
                  <a:schemeClr val="tx1"/>
                </a:solidFill>
                <a:ea typeface="Calibri" pitchFamily="34" charset="0"/>
                <a:cs typeface="TT6001O00"/>
              </a:rPr>
              <a:t>A partir da década de 1980, o tema da violência ganha espaço no contexto político e social, influenciando de modo enfático no campo da saúde, por recomendação da OPAS para adoção de planos nacionais de prevenção e controle diante da magnitude do problema na saúde pública numa perspectiva </a:t>
            </a:r>
            <a:r>
              <a:rPr lang="pt-BR" sz="1600" b="0" dirty="0" err="1">
                <a:solidFill>
                  <a:schemeClr val="tx1"/>
                </a:solidFill>
                <a:ea typeface="Calibri" pitchFamily="34" charset="0"/>
                <a:cs typeface="TT6001O00"/>
              </a:rPr>
              <a:t>intersetorial</a:t>
            </a:r>
            <a:r>
              <a:rPr lang="pt-BR" sz="1600" b="0" dirty="0">
                <a:solidFill>
                  <a:schemeClr val="tx1"/>
                </a:solidFill>
                <a:ea typeface="Calibri" pitchFamily="34" charset="0"/>
                <a:cs typeface="TT6001O00"/>
              </a:rPr>
              <a:t>, sendo os serviços de saúde a porta de entrada das pessoas em situação de violência em diversos países latino-americano, como Brasil (CANESQUI,1998; </a:t>
            </a:r>
            <a:r>
              <a:rPr lang="pt-BR" sz="1600" b="0" dirty="0">
                <a:solidFill>
                  <a:schemeClr val="tx1"/>
                </a:solidFill>
                <a:cs typeface="Calibri" pitchFamily="34" charset="0"/>
              </a:rPr>
              <a:t>MINAYO,2006).</a:t>
            </a:r>
            <a:endParaRPr lang="pt-BR" sz="1600" b="0" dirty="0">
              <a:solidFill>
                <a:schemeClr val="tx1"/>
              </a:solidFill>
              <a:cs typeface="Microsoft Sans Serif" pitchFamily="34" charset="0"/>
            </a:endParaRPr>
          </a:p>
          <a:p>
            <a:pPr algn="just">
              <a:lnSpc>
                <a:spcPct val="150000"/>
              </a:lnSpc>
            </a:pPr>
            <a:endParaRPr lang="pt-BR" b="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pt-BR" sz="1050" b="0" dirty="0">
              <a:solidFill>
                <a:schemeClr val="tx1"/>
              </a:solidFill>
            </a:endParaRPr>
          </a:p>
        </p:txBody>
      </p:sp>
      <p:sp>
        <p:nvSpPr>
          <p:cNvPr id="14340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 b="1" dirty="0">
                <a:solidFill>
                  <a:srgbClr val="253D75"/>
                </a:solidFill>
              </a:rPr>
              <a:t>A violência contra a mulher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597" y="917464"/>
            <a:ext cx="8213725" cy="458324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sz="1600" b="0" dirty="0">
                <a:solidFill>
                  <a:schemeClr val="tx1"/>
                </a:solidFill>
              </a:rPr>
              <a:t>A Organização Mundial da Saúde (OMS) estima que cerca de 35% das mulheres, no mundo sofreram algum tipo de violência por seu parceiro durante a vida, principalmente no ambiente doméstico</a:t>
            </a:r>
            <a:r>
              <a:rPr lang="pt-BR" sz="1600" b="0" dirty="0" smtClean="0">
                <a:solidFill>
                  <a:schemeClr val="tx1"/>
                </a:solidFill>
              </a:rPr>
              <a:t>.</a:t>
            </a:r>
            <a:endParaRPr lang="pt-BR" sz="16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sz="1600" b="0" dirty="0">
                <a:solidFill>
                  <a:schemeClr val="tx1"/>
                </a:solidFill>
              </a:rPr>
              <a:t>O Brasil ocupa a 5ª colocação no ranking mundial de </a:t>
            </a:r>
            <a:r>
              <a:rPr lang="pt-BR" sz="1600" b="0" dirty="0" err="1">
                <a:solidFill>
                  <a:schemeClr val="tx1"/>
                </a:solidFill>
              </a:rPr>
              <a:t>Feminicídio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  <a:endParaRPr lang="pt-BR" sz="1600" b="0" dirty="0" smtClean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sz="1400" b="0" dirty="0" smtClean="0">
                <a:solidFill>
                  <a:schemeClr val="tx1"/>
                </a:solidFill>
              </a:rPr>
              <a:t>(</a:t>
            </a:r>
            <a:r>
              <a:rPr lang="pt-BR" sz="1400" b="0" dirty="0">
                <a:solidFill>
                  <a:schemeClr val="tx1"/>
                </a:solidFill>
              </a:rPr>
              <a:t>Alto Comissariado das Nações Unidas para os Direitos Humanos - ACNUDH</a:t>
            </a:r>
            <a:r>
              <a:rPr lang="pt-BR" sz="1400" b="0" dirty="0" smtClean="0">
                <a:solidFill>
                  <a:schemeClr val="tx1"/>
                </a:solidFill>
              </a:rPr>
              <a:t>).</a:t>
            </a:r>
            <a:endParaRPr lang="pt-BR" sz="1600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sz="1600" b="0" dirty="0">
                <a:solidFill>
                  <a:schemeClr val="tx1"/>
                </a:solidFill>
              </a:rPr>
              <a:t>Em 2021 foi publicado no Anuário Brasileiro de Segurança Pública os dados relativos ao ano de 2020. Foram 3.913 homicídios contra mulheres, sendo: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0" dirty="0">
                <a:solidFill>
                  <a:schemeClr val="tx1"/>
                </a:solidFill>
              </a:rPr>
              <a:t>230.160 casos de lesão corporal dolosa por violência doméstica;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pt-BR" sz="1600" b="0" dirty="0">
                <a:solidFill>
                  <a:schemeClr val="tx1"/>
                </a:solidFill>
              </a:rPr>
              <a:t>1.350 </a:t>
            </a:r>
            <a:r>
              <a:rPr lang="pt-BR" sz="1600" b="0" dirty="0" err="1">
                <a:solidFill>
                  <a:schemeClr val="tx1"/>
                </a:solidFill>
              </a:rPr>
              <a:t>feminicídios</a:t>
            </a:r>
            <a:r>
              <a:rPr lang="pt-BR" sz="1600" b="0" dirty="0">
                <a:solidFill>
                  <a:schemeClr val="tx1"/>
                </a:solidFill>
              </a:rPr>
              <a:t>, 61,8% cometidos contra mulheres negras.</a:t>
            </a:r>
          </a:p>
          <a:p>
            <a:pPr>
              <a:lnSpc>
                <a:spcPct val="150000"/>
              </a:lnSpc>
              <a:spcAft>
                <a:spcPts val="1200"/>
              </a:spcAft>
              <a:defRPr/>
            </a:pPr>
            <a:r>
              <a:rPr lang="pt-BR" sz="1400" b="0" dirty="0">
                <a:solidFill>
                  <a:schemeClr val="tx1"/>
                </a:solidFill>
              </a:rPr>
              <a:t>(BRASIL, 2021</a:t>
            </a:r>
            <a:r>
              <a:rPr lang="pt-BR" sz="1400" b="0" dirty="0" smtClean="0">
                <a:solidFill>
                  <a:schemeClr val="tx1"/>
                </a:solidFill>
              </a:rPr>
              <a:t>)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15364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 b="1" dirty="0">
                <a:solidFill>
                  <a:srgbClr val="253D75"/>
                </a:solidFill>
              </a:rPr>
              <a:t>A violência contra a mulher em números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ixaDeTexto 2"/>
          <p:cNvSpPr txBox="1">
            <a:spLocks noChangeArrowheads="1"/>
          </p:cNvSpPr>
          <p:nvPr/>
        </p:nvSpPr>
        <p:spPr bwMode="auto">
          <a:xfrm>
            <a:off x="428596" y="857236"/>
            <a:ext cx="8213725" cy="39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>
              <a:lnSpc>
                <a:spcPct val="150000"/>
              </a:lnSpc>
              <a:spcBef>
                <a:spcPts val="1438"/>
              </a:spcBef>
              <a:spcAft>
                <a:spcPts val="13"/>
              </a:spcAft>
              <a:buSzPct val="100000"/>
            </a:pPr>
            <a:r>
              <a:rPr lang="pt-BR" altLang="pt-BR" sz="1600" b="0" dirty="0">
                <a:solidFill>
                  <a:srgbClr val="000000"/>
                </a:solidFill>
              </a:rPr>
              <a:t>Raça/cor: pardas e negras</a:t>
            </a:r>
          </a:p>
          <a:p>
            <a:pPr algn="just" eaLnBrk="1">
              <a:lnSpc>
                <a:spcPct val="150000"/>
              </a:lnSpc>
              <a:spcBef>
                <a:spcPts val="1438"/>
              </a:spcBef>
              <a:spcAft>
                <a:spcPts val="13"/>
              </a:spcAft>
              <a:buSzPct val="100000"/>
            </a:pPr>
            <a:r>
              <a:rPr lang="pt-BR" altLang="pt-BR" sz="1600" b="0" dirty="0">
                <a:solidFill>
                  <a:srgbClr val="000000"/>
                </a:solidFill>
              </a:rPr>
              <a:t>Relação com o agressor: conhecidas e desconhecidas</a:t>
            </a:r>
          </a:p>
          <a:p>
            <a:pPr algn="just" eaLnBrk="1">
              <a:lnSpc>
                <a:spcPct val="150000"/>
              </a:lnSpc>
              <a:spcBef>
                <a:spcPts val="1438"/>
              </a:spcBef>
              <a:spcAft>
                <a:spcPts val="13"/>
              </a:spcAft>
              <a:buSzPct val="100000"/>
            </a:pPr>
            <a:r>
              <a:rPr lang="pt-BR" altLang="pt-BR" sz="1600" b="0" dirty="0">
                <a:solidFill>
                  <a:srgbClr val="000000"/>
                </a:solidFill>
              </a:rPr>
              <a:t>Local de ocorrência: residência e via pública</a:t>
            </a:r>
          </a:p>
          <a:p>
            <a:pPr algn="just" eaLnBrk="1">
              <a:lnSpc>
                <a:spcPct val="150000"/>
              </a:lnSpc>
              <a:spcBef>
                <a:spcPts val="1438"/>
              </a:spcBef>
              <a:spcAft>
                <a:spcPts val="13"/>
              </a:spcAft>
              <a:buSzPct val="100000"/>
            </a:pPr>
            <a:r>
              <a:rPr lang="pt-BR" altLang="pt-BR" sz="1600" b="0" dirty="0">
                <a:solidFill>
                  <a:srgbClr val="000000"/>
                </a:solidFill>
              </a:rPr>
              <a:t>Macrorregião: Leste, Sudoeste e Centro Leste</a:t>
            </a:r>
          </a:p>
          <a:p>
            <a:pPr algn="just" eaLnBrk="1">
              <a:lnSpc>
                <a:spcPct val="150000"/>
              </a:lnSpc>
              <a:spcBef>
                <a:spcPts val="1438"/>
              </a:spcBef>
              <a:spcAft>
                <a:spcPts val="13"/>
              </a:spcAft>
              <a:buSzPct val="100000"/>
            </a:pPr>
            <a:r>
              <a:rPr lang="pt-BR" altLang="pt-BR" sz="1600" b="0" dirty="0">
                <a:solidFill>
                  <a:srgbClr val="000000"/>
                </a:solidFill>
              </a:rPr>
              <a:t>Regiões de Saúde: Salvador, Vitória da Conquista e Feira de Santana.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SzPct val="100000"/>
            </a:pPr>
            <a:r>
              <a:rPr lang="pt-BR" sz="1600" b="0" dirty="0">
                <a:solidFill>
                  <a:schemeClr val="tx1"/>
                </a:solidFill>
              </a:rPr>
              <a:t>No período de 2019 a 2021, foram registrados no Sistema de Informação de Agravos de Notificação (SINAN) 30.114 casos de violência contra mulheres nas diversas faixas etárias, sendo os principais tipos de violência a física, psicológica/moral e </a:t>
            </a:r>
            <a:r>
              <a:rPr lang="pt-BR" sz="1600" b="0" dirty="0" smtClean="0">
                <a:solidFill>
                  <a:schemeClr val="tx1"/>
                </a:solidFill>
              </a:rPr>
              <a:t>sexual (</a:t>
            </a:r>
            <a:r>
              <a:rPr lang="pt-BR" sz="1400" b="0" dirty="0" smtClean="0">
                <a:solidFill>
                  <a:schemeClr val="tx1"/>
                </a:solidFill>
              </a:rPr>
              <a:t>SESAB/BAHIA</a:t>
            </a:r>
            <a:r>
              <a:rPr lang="pt-BR" sz="1400" b="0" dirty="0">
                <a:solidFill>
                  <a:schemeClr val="tx1"/>
                </a:solidFill>
              </a:rPr>
              <a:t>, 2022</a:t>
            </a:r>
            <a:r>
              <a:rPr lang="pt-BR" sz="1400" b="0" dirty="0" smtClean="0">
                <a:solidFill>
                  <a:schemeClr val="tx1"/>
                </a:solidFill>
              </a:rPr>
              <a:t>).</a:t>
            </a:r>
            <a:endParaRPr lang="pt-BR" altLang="pt-BR" sz="1600" b="0" dirty="0">
              <a:solidFill>
                <a:srgbClr val="000000"/>
              </a:solidFill>
            </a:endParaRPr>
          </a:p>
        </p:txBody>
      </p:sp>
      <p:sp>
        <p:nvSpPr>
          <p:cNvPr id="16388" name="Retângulo 2"/>
          <p:cNvSpPr>
            <a:spLocks noChangeArrowheads="1"/>
          </p:cNvSpPr>
          <p:nvPr/>
        </p:nvSpPr>
        <p:spPr bwMode="auto">
          <a:xfrm>
            <a:off x="390526" y="214294"/>
            <a:ext cx="8291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 b="1" dirty="0">
                <a:solidFill>
                  <a:schemeClr val="tx2"/>
                </a:solidFill>
              </a:rPr>
              <a:t>Perfil da Violência contra as Mulheres na Bahia</a:t>
            </a:r>
          </a:p>
          <a:p>
            <a:pPr>
              <a:buSzPct val="100000"/>
            </a:pPr>
            <a:endParaRPr lang="pt-BR" altLang="pt-BR" sz="2400" b="1" dirty="0">
              <a:solidFill>
                <a:srgbClr val="253D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428596" y="1309677"/>
            <a:ext cx="8469312" cy="3422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A pandemia declarada pela OMS em março de 2020, impactou na elevação dos índices da violência doméstica e familiar contra as mulheres e, também, na </a:t>
            </a:r>
            <a:r>
              <a:rPr lang="pt-BR" altLang="pt-BR" b="0" dirty="0" err="1">
                <a:solidFill>
                  <a:srgbClr val="000000"/>
                </a:solidFill>
              </a:rPr>
              <a:t>subnotificação</a:t>
            </a:r>
            <a:r>
              <a:rPr lang="pt-BR" altLang="pt-BR" b="0" dirty="0">
                <a:solidFill>
                  <a:srgbClr val="000000"/>
                </a:solidFill>
              </a:rPr>
              <a:t> dos casos.</a:t>
            </a:r>
          </a:p>
          <a:p>
            <a:pPr algn="just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A permanência do agressor e da vítima nas residências, por um longo período de tempo, contribuiu para o aumento das agressões. </a:t>
            </a:r>
          </a:p>
          <a:p>
            <a:pPr algn="just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Em 2021, a Bahia registrou 86 casos de </a:t>
            </a:r>
            <a:r>
              <a:rPr lang="pt-BR" altLang="pt-BR" b="0" dirty="0" err="1">
                <a:solidFill>
                  <a:srgbClr val="000000"/>
                </a:solidFill>
              </a:rPr>
              <a:t>feminicídios</a:t>
            </a:r>
            <a:r>
              <a:rPr lang="pt-BR" altLang="pt-BR" b="0" dirty="0">
                <a:solidFill>
                  <a:srgbClr val="000000"/>
                </a:solidFill>
              </a:rPr>
              <a:t> e 118 tentativas de </a:t>
            </a:r>
            <a:r>
              <a:rPr lang="pt-BR" altLang="pt-BR" b="0" dirty="0" err="1">
                <a:solidFill>
                  <a:srgbClr val="000000"/>
                </a:solidFill>
              </a:rPr>
              <a:t>feminicídio</a:t>
            </a:r>
            <a:r>
              <a:rPr lang="pt-BR" altLang="pt-BR" b="0" dirty="0">
                <a:solidFill>
                  <a:srgbClr val="000000"/>
                </a:solidFill>
              </a:rPr>
              <a:t> e agressão física. Mas acredita-se que os números foram maiores.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034" y="285732"/>
            <a:ext cx="8002587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 eaLnBrk="1" hangingPunct="1">
              <a:lnSpc>
                <a:spcPct val="93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sz="2400" b="1" dirty="0">
                <a:solidFill>
                  <a:srgbClr val="253D75"/>
                </a:solidFill>
              </a:rPr>
              <a:t>A pandemia e a violência contra a </a:t>
            </a:r>
            <a:r>
              <a:rPr lang="pt-BR" altLang="pt-BR" sz="2400" b="1" dirty="0" smtClean="0">
                <a:solidFill>
                  <a:srgbClr val="253D75"/>
                </a:solidFill>
              </a:rPr>
              <a:t>mulher</a:t>
            </a:r>
            <a:endParaRPr lang="pt-BR" altLang="pt-BR" sz="2400" b="1" dirty="0">
              <a:solidFill>
                <a:srgbClr val="253D7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85720" y="357170"/>
            <a:ext cx="85011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pt-BR" altLang="pt-BR" sz="2400" b="1" dirty="0" smtClean="0">
                <a:solidFill>
                  <a:srgbClr val="253D75"/>
                </a:solidFill>
              </a:rPr>
              <a:t>Consequências </a:t>
            </a:r>
            <a:r>
              <a:rPr lang="pt-BR" altLang="pt-BR" sz="2400" b="1" dirty="0">
                <a:solidFill>
                  <a:srgbClr val="253D75"/>
                </a:solidFill>
              </a:rPr>
              <a:t>da </a:t>
            </a:r>
            <a:r>
              <a:rPr lang="pt-BR" altLang="pt-BR" sz="2400" b="1" dirty="0" smtClean="0">
                <a:solidFill>
                  <a:srgbClr val="253D75"/>
                </a:solidFill>
              </a:rPr>
              <a:t>Violência na </a:t>
            </a:r>
            <a:r>
              <a:rPr lang="pt-BR" altLang="pt-BR" sz="2400" b="1" dirty="0">
                <a:solidFill>
                  <a:srgbClr val="253D75"/>
                </a:solidFill>
              </a:rPr>
              <a:t>Saúde das </a:t>
            </a:r>
            <a:r>
              <a:rPr lang="pt-BR" altLang="pt-BR" sz="2400" b="1" dirty="0" smtClean="0">
                <a:solidFill>
                  <a:srgbClr val="253D75"/>
                </a:solidFill>
              </a:rPr>
              <a:t>Mulheres</a:t>
            </a:r>
            <a:endParaRPr lang="pt-BR" altLang="pt-BR" sz="2800" b="1" dirty="0">
              <a:solidFill>
                <a:srgbClr val="253D75"/>
              </a:solidFill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95276" y="1236928"/>
            <a:ext cx="8664575" cy="415716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284163" indent="-280988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88925" indent="-285750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r>
              <a:rPr lang="pt-BR" b="0" dirty="0">
                <a:solidFill>
                  <a:schemeClr val="tx1"/>
                </a:solidFill>
                <a:latin typeface="+mn-lt"/>
              </a:rPr>
              <a:t>Gestações indesejadas, abortamento clandestino, problemas ginecológicos, infecções sexualmente transmissíveis;</a:t>
            </a:r>
          </a:p>
          <a:p>
            <a:pPr marL="3175" indent="0" algn="just">
              <a:lnSpc>
                <a:spcPct val="150000"/>
              </a:lnSpc>
              <a:buSzPct val="100000"/>
              <a:defRPr/>
            </a:pPr>
            <a:endParaRPr lang="pt-BR" b="0" dirty="0">
              <a:solidFill>
                <a:schemeClr val="tx1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b="0" dirty="0">
                <a:solidFill>
                  <a:srgbClr val="000000"/>
                </a:solidFill>
                <a:latin typeface="+mn-lt"/>
              </a:rPr>
              <a:t>Atraso na busca ao pré-natal,</a:t>
            </a:r>
          </a:p>
          <a:p>
            <a:pPr marL="288925" indent="-285750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000000"/>
                </a:solidFill>
                <a:latin typeface="+mn-lt"/>
              </a:rPr>
              <a:t>Dificuldade no aleitamento materno e execução das tarefas com o bebê,</a:t>
            </a:r>
          </a:p>
          <a:p>
            <a:pPr marL="288925" indent="-285750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buSzPct val="100000"/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000000"/>
                </a:solidFill>
                <a:latin typeface="+mn-lt"/>
              </a:rPr>
              <a:t>Problemas odontológicos,</a:t>
            </a:r>
          </a:p>
          <a:p>
            <a:pPr marL="4762" indent="0" algn="just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3175" indent="0" algn="just">
              <a:lnSpc>
                <a:spcPct val="150000"/>
              </a:lnSpc>
              <a:buSzPct val="100000"/>
              <a:buFont typeface="Times New Roman" panose="02020603050405020304" pitchFamily="18" charset="0"/>
              <a:buNone/>
              <a:defRPr/>
            </a:pPr>
            <a:endParaRPr lang="pt-BR" sz="14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9460" name="Retângulo 2"/>
          <p:cNvSpPr>
            <a:spLocks noChangeArrowheads="1"/>
          </p:cNvSpPr>
          <p:nvPr/>
        </p:nvSpPr>
        <p:spPr bwMode="auto">
          <a:xfrm>
            <a:off x="285720" y="4857764"/>
            <a:ext cx="361791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b="0" dirty="0">
                <a:solidFill>
                  <a:srgbClr val="000000"/>
                </a:solidFill>
              </a:rPr>
              <a:t> </a:t>
            </a:r>
            <a:r>
              <a:rPr lang="pt-BR" altLang="pt-BR" sz="1100" b="0" dirty="0">
                <a:solidFill>
                  <a:srgbClr val="000000"/>
                </a:solidFill>
              </a:rPr>
              <a:t>Fonte: OPAS. Violência contra as Mulheres: </a:t>
            </a:r>
            <a:r>
              <a:rPr lang="pt-BR" altLang="pt-BR" sz="1100" b="0" dirty="0">
                <a:solidFill>
                  <a:schemeClr val="tx1"/>
                </a:solidFill>
              </a:rPr>
              <a:t>https://www.paho.org/pt/topics/violence-against-women</a:t>
            </a:r>
            <a:endParaRPr lang="pt-BR" altLang="pt-BR" sz="1100" dirty="0"/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720" y="1142988"/>
            <a:ext cx="8664575" cy="346787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284163" indent="-280988"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b="1">
                <a:solidFill>
                  <a:srgbClr val="FFFFFF"/>
                </a:solidFill>
                <a:latin typeface="Arial" charset="0"/>
                <a:ea typeface="Microsoft YaHei" pitchFamily="32" charset="-122"/>
              </a:defRPr>
            </a:lvl9pPr>
          </a:lstStyle>
          <a:p>
            <a:pPr marL="288925" indent="-285750" algn="just">
              <a:lnSpc>
                <a:spcPct val="150000"/>
              </a:lnSpc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000000"/>
                </a:solidFill>
                <a:latin typeface="+mn-lt"/>
              </a:rPr>
              <a:t>Deformidades</a:t>
            </a:r>
            <a:r>
              <a:rPr lang="pt-BR" b="0" dirty="0">
                <a:solidFill>
                  <a:srgbClr val="000000"/>
                </a:solidFill>
                <a:latin typeface="+mn-lt"/>
              </a:rPr>
              <a:t>/ invalidez, Transtorno psicológico (depressão, ansiedade, dificuldades de sono, transtornos alimentares, tentativas de suicídio e síndrome do pânico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);</a:t>
            </a: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000000"/>
                </a:solidFill>
                <a:latin typeface="+mn-lt"/>
              </a:rPr>
              <a:t>Doença Inflamatória 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Pélvica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;</a:t>
            </a: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000000"/>
                </a:solidFill>
                <a:latin typeface="+mn-lt"/>
              </a:rPr>
              <a:t>Doenças 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psicossomática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;</a:t>
            </a: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000000"/>
                </a:solidFill>
                <a:latin typeface="+mn-lt"/>
              </a:rPr>
              <a:t>Obesidade/desnutrição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;</a:t>
            </a:r>
            <a:endParaRPr lang="pt-BR" b="0" dirty="0">
              <a:solidFill>
                <a:srgbClr val="000000"/>
              </a:solidFill>
              <a:latin typeface="+mn-lt"/>
            </a:endParaRPr>
          </a:p>
          <a:p>
            <a:pPr marL="288925" indent="-285750" algn="just">
              <a:lnSpc>
                <a:spcPct val="150000"/>
              </a:lnSpc>
              <a:spcAft>
                <a:spcPts val="1800"/>
              </a:spcAft>
              <a:buSzPct val="100000"/>
              <a:buFont typeface="Arial" pitchFamily="34" charset="0"/>
              <a:buChar char="•"/>
              <a:defRPr/>
            </a:pPr>
            <a:r>
              <a:rPr lang="pt-BR" b="0" dirty="0">
                <a:solidFill>
                  <a:srgbClr val="000000"/>
                </a:solidFill>
                <a:latin typeface="+mn-lt"/>
              </a:rPr>
              <a:t>Problemas de pele e </a:t>
            </a:r>
            <a:r>
              <a:rPr lang="pt-BR" b="0" dirty="0" smtClean="0">
                <a:solidFill>
                  <a:srgbClr val="000000"/>
                </a:solidFill>
                <a:latin typeface="+mn-lt"/>
              </a:rPr>
              <a:t>gastrointestinais.</a:t>
            </a:r>
            <a:endParaRPr lang="pt-BR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508" name="Retângulo 2"/>
          <p:cNvSpPr>
            <a:spLocks noChangeArrowheads="1"/>
          </p:cNvSpPr>
          <p:nvPr/>
        </p:nvSpPr>
        <p:spPr bwMode="auto">
          <a:xfrm>
            <a:off x="214282" y="4929202"/>
            <a:ext cx="361791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b="0" dirty="0">
                <a:solidFill>
                  <a:srgbClr val="000000"/>
                </a:solidFill>
              </a:rPr>
              <a:t> </a:t>
            </a:r>
            <a:r>
              <a:rPr lang="pt-BR" altLang="pt-BR" sz="1100" b="0" dirty="0">
                <a:solidFill>
                  <a:srgbClr val="000000"/>
                </a:solidFill>
              </a:rPr>
              <a:t>Fonte: OPAS. Violência contra as Mulheres: </a:t>
            </a:r>
            <a:r>
              <a:rPr lang="pt-BR" altLang="pt-BR" sz="1100" b="0" dirty="0">
                <a:solidFill>
                  <a:schemeClr val="tx1"/>
                </a:solidFill>
              </a:rPr>
              <a:t>https://www.paho.org/pt/topics/violence-against-women</a:t>
            </a:r>
            <a:endParaRPr lang="pt-BR" altLang="pt-BR" sz="1100" dirty="0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85720" y="357170"/>
            <a:ext cx="85011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pt-BR" altLang="pt-BR" sz="2400" b="1" dirty="0" smtClean="0">
                <a:solidFill>
                  <a:srgbClr val="253D75"/>
                </a:solidFill>
              </a:rPr>
              <a:t>Consequências da Violência na </a:t>
            </a:r>
            <a:r>
              <a:rPr lang="pt-BR" altLang="pt-BR" sz="2400" b="1" dirty="0">
                <a:solidFill>
                  <a:srgbClr val="253D75"/>
                </a:solidFill>
              </a:rPr>
              <a:t>Saúde das </a:t>
            </a:r>
            <a:r>
              <a:rPr lang="pt-BR" altLang="pt-BR" sz="2400" b="1" dirty="0" smtClean="0">
                <a:solidFill>
                  <a:srgbClr val="253D75"/>
                </a:solidFill>
              </a:rPr>
              <a:t>Mulheres</a:t>
            </a:r>
            <a:endParaRPr lang="pt-BR" altLang="pt-BR" sz="2800" b="1" dirty="0">
              <a:solidFill>
                <a:srgbClr val="253D7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85720" y="595297"/>
            <a:ext cx="8642350" cy="4500563"/>
          </a:xfrm>
          <a:prstGeom prst="rect">
            <a:avLst/>
          </a:prstGeom>
          <a:noFill/>
          <a:ln>
            <a:noFill/>
          </a:ln>
        </p:spPr>
        <p:txBody>
          <a:bodyPr lIns="0" tIns="21240" rIns="0" bIns="0"/>
          <a:lstStyle/>
          <a:p>
            <a:pPr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b="0" dirty="0">
                <a:solidFill>
                  <a:srgbClr val="000000"/>
                </a:solidFill>
                <a:cs typeface="Arial" charset="0"/>
              </a:rPr>
              <a:t>Estudos mostram que o serviço de saúde é o primeiro lugar que a maioria das mulheres em situação de violência procura</a:t>
            </a:r>
            <a:r>
              <a:rPr lang="pt-BR" b="0" dirty="0" smtClean="0">
                <a:solidFill>
                  <a:srgbClr val="000000"/>
                </a:solidFill>
                <a:cs typeface="Arial" charset="0"/>
              </a:rPr>
              <a:t>.</a:t>
            </a:r>
            <a:endParaRPr lang="pt-BR" b="0" dirty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b="0" dirty="0">
                <a:solidFill>
                  <a:srgbClr val="000000"/>
                </a:solidFill>
                <a:cs typeface="Arial" charset="0"/>
              </a:rPr>
              <a:t>Cabe a ele: 	 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b="0" dirty="0">
                <a:solidFill>
                  <a:srgbClr val="000000"/>
                </a:solidFill>
                <a:cs typeface="Arial" charset="0"/>
              </a:rPr>
              <a:t>Identificar a situação de violência,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b="0" dirty="0">
                <a:solidFill>
                  <a:srgbClr val="000000"/>
                </a:solidFill>
                <a:cs typeface="Arial" charset="0"/>
              </a:rPr>
              <a:t>Prestar atenção qualificada, humanizada e acompanhamento multiprofissional longitudinal;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b="0" dirty="0">
                <a:solidFill>
                  <a:srgbClr val="000000"/>
                </a:solidFill>
                <a:ea typeface="Microsoft YaHei" pitchFamily="32" charset="-122"/>
                <a:cs typeface="Arial" charset="0"/>
              </a:rPr>
              <a:t>Ofertar </a:t>
            </a:r>
            <a:r>
              <a:rPr lang="pt-BR" altLang="pt-BR" b="0" dirty="0">
                <a:solidFill>
                  <a:schemeClr val="tx1"/>
                </a:solidFill>
                <a:cs typeface="Arial" pitchFamily="34" charset="0"/>
              </a:rPr>
              <a:t>profilaxias de IST/HIV, anticoncepção de emergência, vacinas e demais assistência por meio da ação conjunta de todos os profissionais envolvidos;</a:t>
            </a:r>
            <a:endParaRPr lang="pt-BR" b="0" dirty="0">
              <a:solidFill>
                <a:srgbClr val="000000"/>
              </a:solidFill>
              <a:ea typeface="Microsoft YaHei" pitchFamily="32" charset="-122"/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b="0" dirty="0">
                <a:solidFill>
                  <a:srgbClr val="000000"/>
                </a:solidFill>
                <a:ea typeface="Microsoft YaHei" pitchFamily="32" charset="-122"/>
              </a:rPr>
              <a:t>Proporcionar espaço individualizado de escuta;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b="0" dirty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sz="1600" b="0" dirty="0">
              <a:solidFill>
                <a:srgbClr val="ED1C24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sz="20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sz="2000" b="0" dirty="0">
              <a:solidFill>
                <a:srgbClr val="00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4282" y="142856"/>
            <a:ext cx="85011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pt-BR" altLang="pt-BR" sz="2400" b="1" dirty="0" smtClean="0">
                <a:solidFill>
                  <a:srgbClr val="253D75"/>
                </a:solidFill>
              </a:rPr>
              <a:t>O Serviço de Saúde  e a Violência contra as Mulheres</a:t>
            </a:r>
            <a:endParaRPr lang="pt-BR" altLang="pt-BR" sz="2800" b="1" dirty="0">
              <a:solidFill>
                <a:srgbClr val="253D7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14282" y="714360"/>
            <a:ext cx="8642350" cy="4380178"/>
          </a:xfrm>
          <a:prstGeom prst="rect">
            <a:avLst/>
          </a:prstGeom>
          <a:noFill/>
          <a:ln>
            <a:noFill/>
          </a:ln>
        </p:spPr>
        <p:txBody>
          <a:bodyPr lIns="0" tIns="21240" rIns="0" bIns="0"/>
          <a:lstStyle/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700" b="0" dirty="0" smtClean="0">
                <a:solidFill>
                  <a:srgbClr val="000000"/>
                </a:solidFill>
                <a:ea typeface="Microsoft YaHei" pitchFamily="32" charset="-122"/>
                <a:cs typeface="Arial" pitchFamily="34" charset="0"/>
              </a:rPr>
              <a:t>Não </a:t>
            </a:r>
            <a:r>
              <a:rPr lang="pt-BR" sz="1700" b="0" dirty="0" err="1" smtClean="0">
                <a:solidFill>
                  <a:srgbClr val="000000"/>
                </a:solidFill>
                <a:ea typeface="Microsoft YaHei" pitchFamily="32" charset="-122"/>
                <a:cs typeface="Arial" pitchFamily="34" charset="0"/>
              </a:rPr>
              <a:t>culpabilizar</a:t>
            </a:r>
            <a:r>
              <a:rPr lang="pt-BR" sz="1700" b="0" dirty="0" smtClean="0">
                <a:solidFill>
                  <a:srgbClr val="000000"/>
                </a:solidFill>
                <a:ea typeface="Microsoft YaHei" pitchFamily="32" charset="-122"/>
                <a:cs typeface="Arial" pitchFamily="34" charset="0"/>
              </a:rPr>
              <a:t> a mulher;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700" b="0" dirty="0" smtClean="0">
                <a:solidFill>
                  <a:srgbClr val="000000"/>
                </a:solidFill>
                <a:ea typeface="Microsoft YaHei" pitchFamily="32" charset="-122"/>
                <a:cs typeface="Arial" pitchFamily="34" charset="0"/>
              </a:rPr>
              <a:t>Não </a:t>
            </a:r>
            <a:r>
              <a:rPr lang="pt-BR" sz="1700" b="0" dirty="0">
                <a:solidFill>
                  <a:srgbClr val="000000"/>
                </a:solidFill>
                <a:ea typeface="Microsoft YaHei" pitchFamily="32" charset="-122"/>
                <a:cs typeface="Arial" pitchFamily="34" charset="0"/>
              </a:rPr>
              <a:t>acelerar e não influenciar decisões;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>
                <a:tab pos="200025" algn="l"/>
                <a:tab pos="647700" algn="l"/>
                <a:tab pos="1096963" algn="l"/>
                <a:tab pos="1546225" algn="l"/>
                <a:tab pos="1995488" algn="l"/>
                <a:tab pos="2444750" algn="l"/>
                <a:tab pos="2894013" algn="l"/>
                <a:tab pos="3343275" algn="l"/>
                <a:tab pos="3792538" algn="l"/>
                <a:tab pos="4241800" algn="l"/>
                <a:tab pos="4691063" algn="l"/>
                <a:tab pos="5140325" algn="l"/>
                <a:tab pos="5589588" algn="l"/>
                <a:tab pos="6038850" algn="l"/>
                <a:tab pos="6488113" algn="l"/>
                <a:tab pos="6937375" algn="l"/>
                <a:tab pos="7386638" algn="l"/>
                <a:tab pos="7835900" algn="l"/>
                <a:tab pos="8285163" algn="l"/>
                <a:tab pos="8734425" algn="l"/>
                <a:tab pos="91836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700" b="0" dirty="0">
                <a:solidFill>
                  <a:srgbClr val="000000"/>
                </a:solidFill>
                <a:ea typeface="Microsoft YaHei" pitchFamily="32" charset="-122"/>
                <a:cs typeface="Arial" pitchFamily="34" charset="0"/>
              </a:rPr>
              <a:t>Manter atitude isenta de julgamento e respeitar crenças e sistemas de valores;</a:t>
            </a:r>
            <a:endParaRPr lang="pt-BR" sz="1700" b="0" dirty="0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700" b="0" dirty="0">
                <a:solidFill>
                  <a:srgbClr val="000000"/>
                </a:solidFill>
                <a:cs typeface="Arial" pitchFamily="34" charset="0"/>
              </a:rPr>
              <a:t>Notificar a violência contra a mulher no SINAN</a:t>
            </a:r>
            <a:r>
              <a:rPr lang="pt-BR" sz="1700" b="0" dirty="0">
                <a:solidFill>
                  <a:schemeClr val="tx1"/>
                </a:solidFill>
                <a:cs typeface="Arial" pitchFamily="34" charset="0"/>
              </a:rPr>
              <a:t>;</a:t>
            </a:r>
            <a:r>
              <a:rPr lang="pt-BR" altLang="pt-BR" sz="1700" b="0" dirty="0">
                <a:solidFill>
                  <a:schemeClr val="tx1"/>
                </a:solidFill>
                <a:cs typeface="Arial" pitchFamily="34" charset="0"/>
              </a:rPr>
              <a:t>  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altLang="pt-BR" sz="1700" b="0" dirty="0">
                <a:solidFill>
                  <a:schemeClr val="tx1"/>
                </a:solidFill>
                <a:cs typeface="Arial" pitchFamily="34" charset="0"/>
              </a:rPr>
              <a:t>Orientar e encaminhar para as </a:t>
            </a:r>
            <a:r>
              <a:rPr lang="pt-BR" altLang="pt-BR" sz="1700" b="0" dirty="0">
                <a:solidFill>
                  <a:srgbClr val="000000"/>
                </a:solidFill>
                <a:ea typeface="SimSun" panose="02010600030101010101" pitchFamily="2" charset="-122"/>
                <a:cs typeface="Arial" pitchFamily="34" charset="0"/>
              </a:rPr>
              <a:t>unidades de Referência para Atenção à Interrupção de Gravidez nos Casos Previstos em Lei;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700" b="0" dirty="0">
                <a:solidFill>
                  <a:srgbClr val="000000"/>
                </a:solidFill>
                <a:cs typeface="Arial" pitchFamily="34" charset="0"/>
              </a:rPr>
              <a:t>Encaminhar aos outros pontos da rede de enfretamento a violência;</a:t>
            </a:r>
          </a:p>
          <a:p>
            <a:pPr marL="342900" indent="-342900"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Arial" pitchFamily="34" charset="0"/>
              <a:buChar char="•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r>
              <a:rPr lang="pt-BR" sz="1700" b="0" dirty="0">
                <a:solidFill>
                  <a:srgbClr val="000000"/>
                </a:solidFill>
                <a:cs typeface="Arial" pitchFamily="34" charset="0"/>
              </a:rPr>
              <a:t>Desenvolver ações de enfrentamento dos determinantes e condicionantes das violências, numa perspectiva intersetorial e baseada no direito à saúde e a vida. 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  <a:buSzPct val="100000"/>
              <a:buFont typeface="Times New Roman" panose="02020603050405020304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b="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spcAft>
                <a:spcPts val="1200"/>
              </a:spcAft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  <a:defRPr/>
            </a:pPr>
            <a:endParaRPr lang="pt-BR" sz="2000" b="0" dirty="0">
              <a:solidFill>
                <a:srgbClr val="000000"/>
              </a:solidFill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14282" y="142856"/>
            <a:ext cx="8501122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pt-BR" altLang="pt-BR" sz="2400" b="1" dirty="0" smtClean="0">
                <a:solidFill>
                  <a:srgbClr val="253D75"/>
                </a:solidFill>
              </a:rPr>
              <a:t>O Serviço de Saúde  e a Violência contra as Mulheres</a:t>
            </a:r>
            <a:endParaRPr lang="pt-BR" altLang="pt-BR" sz="2800" b="1" dirty="0">
              <a:solidFill>
                <a:srgbClr val="253D7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216959"/>
            <a:ext cx="8642350" cy="482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1240" rIns="0" bIns="0"/>
          <a:lstStyle/>
          <a:p>
            <a:pPr algn="just"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b="0">
              <a:solidFill>
                <a:srgbClr val="ED1C24"/>
              </a:solidFill>
            </a:endParaRP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sz="2200" b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sz="2200" b="0">
              <a:solidFill>
                <a:srgbClr val="000000"/>
              </a:solidFill>
            </a:endParaRPr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665163" y="522553"/>
            <a:ext cx="7740650" cy="301625"/>
          </a:xfrm>
          <a:prstGeom prst="rect">
            <a:avLst/>
          </a:prstGeom>
          <a:solidFill>
            <a:srgbClr val="729FCF"/>
          </a:solidFill>
          <a:ln w="9360">
            <a:solidFill>
              <a:srgbClr val="3465A4"/>
            </a:solidFill>
            <a:round/>
            <a:headEnd/>
            <a:tailEnd/>
          </a:ln>
          <a:effectLst/>
        </p:spPr>
        <p:txBody>
          <a:bodyPr wrap="none" lIns="90000" tIns="45000" rIns="90000" bIns="45000" anchor="ctr"/>
          <a:lstStyle/>
          <a:p>
            <a:pPr algn="ctr">
              <a:spcBef>
                <a:spcPts val="13"/>
              </a:spcBef>
              <a:spcAft>
                <a:spcPts val="13"/>
              </a:spcAft>
              <a:buSzPct val="100000"/>
            </a:pPr>
            <a:r>
              <a:rPr lang="pt-BR" altLang="pt-BR" b="1">
                <a:solidFill>
                  <a:schemeClr val="bg1"/>
                </a:solidFill>
              </a:rPr>
              <a:t>SERVIÇOS DE REFERÊNCIA POR CLASSIFICAÇÃO - DEZEMBRO 2022</a:t>
            </a:r>
          </a:p>
        </p:txBody>
      </p:sp>
      <p:pic>
        <p:nvPicPr>
          <p:cNvPr id="27653" name="ta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93" y="1277938"/>
            <a:ext cx="8729663" cy="372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1337470"/>
            <a:ext cx="8021638" cy="3292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2538678"/>
            <a:ext cx="4076700" cy="22965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2" name="Text Box 92"/>
          <p:cNvSpPr txBox="1">
            <a:spLocks noChangeArrowheads="1"/>
          </p:cNvSpPr>
          <p:nvPr/>
        </p:nvSpPr>
        <p:spPr bwMode="auto">
          <a:xfrm>
            <a:off x="463551" y="1530615"/>
            <a:ext cx="8272463" cy="407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13"/>
              </a:spcBef>
              <a:spcAft>
                <a:spcPts val="13"/>
              </a:spcAft>
              <a:buSzPct val="100000"/>
            </a:pPr>
            <a:r>
              <a:rPr lang="pt-BR" altLang="pt-BR" sz="2000" dirty="0">
                <a:solidFill>
                  <a:srgbClr val="000000"/>
                </a:solidFill>
              </a:rPr>
              <a:t>https://www.saude.ba.gov.br/atencao-a-saude/abortolegal/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57158" y="357170"/>
            <a:ext cx="8501122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SzPct val="100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pt-BR" altLang="pt-BR" sz="2400" b="1" dirty="0" smtClean="0">
                <a:solidFill>
                  <a:srgbClr val="253D75"/>
                </a:solidFill>
              </a:rPr>
              <a:t>Relação de serviços de atenção às mulheres em situação de violência cadastrados no CNES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/>
          <p:cNvSpPr txBox="1">
            <a:spLocks noChangeArrowheads="1"/>
          </p:cNvSpPr>
          <p:nvPr/>
        </p:nvSpPr>
        <p:spPr bwMode="auto">
          <a:xfrm>
            <a:off x="468314" y="337344"/>
            <a:ext cx="813593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2400" dirty="0">
                <a:solidFill>
                  <a:srgbClr val="253D75"/>
                </a:solidFill>
              </a:rPr>
              <a:t>Introdução</a:t>
            </a: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000" b="0" dirty="0">
                <a:solidFill>
                  <a:schemeClr val="tx1"/>
                </a:solidFill>
              </a:rPr>
              <a:t>A violência tem como base as questões sociais, advinda de fatores históricos, políticos, econômicos e culturais, portanto, sendo uma questão complexa e multifacetada de violação dos direitos humanos, e provocando </a:t>
            </a:r>
            <a:r>
              <a:rPr lang="pt-BR" sz="2000" b="0" dirty="0" err="1">
                <a:solidFill>
                  <a:schemeClr val="tx1"/>
                </a:solidFill>
              </a:rPr>
              <a:t>consequências</a:t>
            </a:r>
            <a:r>
              <a:rPr lang="pt-BR" sz="2000" b="0" dirty="0">
                <a:solidFill>
                  <a:schemeClr val="tx1"/>
                </a:solidFill>
              </a:rPr>
              <a:t> para a vida das pessoas e da sociedade (MINAYO, 2006).</a:t>
            </a:r>
          </a:p>
          <a:p>
            <a:pPr algn="just">
              <a:lnSpc>
                <a:spcPct val="150000"/>
              </a:lnSpc>
            </a:pPr>
            <a:r>
              <a:rPr lang="pt-BR" altLang="pt-BR" sz="2000" b="0" dirty="0">
                <a:solidFill>
                  <a:schemeClr val="tx1"/>
                </a:solidFill>
              </a:rPr>
              <a:t>A violência atinge todas as classes sociais, grupos étnicos e ciclos de vida e gênero</a:t>
            </a:r>
            <a:r>
              <a:rPr lang="pt-BR" altLang="pt-BR" sz="1600" b="0" dirty="0">
                <a:solidFill>
                  <a:schemeClr val="tx1"/>
                </a:solidFill>
              </a:rPr>
              <a:t>.</a:t>
            </a:r>
            <a:r>
              <a:rPr lang="pt-BR" dirty="0">
                <a:cs typeface="Times New Roman" pitchFamily="18" charset="0"/>
              </a:rPr>
              <a:t> </a:t>
            </a:r>
            <a:endParaRPr lang="pt-BR" altLang="pt-BR" sz="1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231775" y="277813"/>
            <a:ext cx="8650288" cy="4560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57158" y="928674"/>
            <a:ext cx="5429288" cy="4249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 smtClean="0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palavra da </a:t>
            </a:r>
            <a:r>
              <a:rPr lang="pt-BR" altLang="pt-BR" b="0" dirty="0" smtClean="0">
                <a:solidFill>
                  <a:srgbClr val="000000"/>
                </a:solidFill>
                <a:cs typeface="Arial" pitchFamily="34" charset="0"/>
              </a:rPr>
              <a:t>mulher, </a:t>
            </a: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vítima de crime </a:t>
            </a:r>
            <a:r>
              <a:rPr lang="pt-BR" altLang="pt-BR" b="0" dirty="0" smtClean="0">
                <a:solidFill>
                  <a:srgbClr val="000000"/>
                </a:solidFill>
                <a:cs typeface="Arial" pitchFamily="34" charset="0"/>
              </a:rPr>
              <a:t>sexual, </a:t>
            </a: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deve gozar de </a:t>
            </a:r>
            <a:r>
              <a:rPr lang="pt-BR" altLang="pt-BR" b="0" dirty="0" smtClean="0">
                <a:solidFill>
                  <a:srgbClr val="000000"/>
                </a:solidFill>
                <a:cs typeface="Arial" pitchFamily="34" charset="0"/>
              </a:rPr>
              <a:t>credibilidade, e portanto, </a:t>
            </a: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deve-se promover acolhimento e escuta qualificada.</a:t>
            </a:r>
          </a:p>
          <a:p>
            <a:pPr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A violência sexual é um evento traumático que, por vezes, causa vergonha, dor e </a:t>
            </a:r>
            <a:r>
              <a:rPr lang="pt-BR" altLang="pt-BR" b="0" dirty="0" smtClean="0">
                <a:solidFill>
                  <a:srgbClr val="000000"/>
                </a:solidFill>
                <a:cs typeface="Arial" pitchFamily="34" charset="0"/>
              </a:rPr>
              <a:t>constrangimento</a:t>
            </a: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  <a:cs typeface="Arial" pitchFamily="34" charset="0"/>
              </a:rPr>
              <a:t>É fundamental respeitar o desejo da mulher de não falar a respeito da situação de violência</a:t>
            </a:r>
            <a:r>
              <a:rPr lang="pt-BR" altLang="pt-BR" b="0" dirty="0" smtClean="0">
                <a:solidFill>
                  <a:srgbClr val="000000"/>
                </a:solidFill>
                <a:cs typeface="Arial" pitchFamily="34" charset="0"/>
              </a:rPr>
              <a:t>.</a:t>
            </a:r>
            <a:endParaRPr lang="pt-BR" altLang="pt-BR" b="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SzPct val="100000"/>
              <a:buFont typeface="Times New Roman" pitchFamily="18" charset="0"/>
              <a:buNone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908844"/>
            <a:ext cx="2855912" cy="273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258764" y="223573"/>
            <a:ext cx="8885237" cy="4755885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95275" y="539750"/>
            <a:ext cx="8224838" cy="3999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1240" rIns="0" bIns="0" anchor="ctr"/>
          <a:lstStyle/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sz="4000" b="0" dirty="0">
              <a:solidFill>
                <a:srgbClr val="FF0000"/>
              </a:solidFill>
              <a:latin typeface="Cambria" pitchFamily="18" charset="0"/>
            </a:endParaRP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sz="3200" dirty="0">
                <a:solidFill>
                  <a:srgbClr val="253D75"/>
                </a:solidFill>
              </a:rPr>
              <a:t>Liliane Mascarenhas Silveira</a:t>
            </a:r>
          </a:p>
          <a:p>
            <a:pPr algn="ctr" eaLnBrk="1" hangingPunct="1">
              <a:lnSpc>
                <a:spcPct val="93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sz="3600" b="0" dirty="0">
              <a:solidFill>
                <a:srgbClr val="253D75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Diretoria da Gestão do Cuidado</a:t>
            </a: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Superintendência de Atenção Integral à Saúde</a:t>
            </a: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Secretaria da Saúde do Estado da Bahia</a:t>
            </a: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Contato</a:t>
            </a: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</a:endParaRP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 err="1">
                <a:solidFill>
                  <a:srgbClr val="000000"/>
                </a:solidFill>
              </a:rPr>
              <a:t>E-mail</a:t>
            </a:r>
            <a:r>
              <a:rPr lang="pt-BR" altLang="pt-BR" b="0" dirty="0">
                <a:solidFill>
                  <a:srgbClr val="000000"/>
                </a:solidFill>
              </a:rPr>
              <a:t> - dgc.diretoria@saude.ba.gov. br.</a:t>
            </a:r>
          </a:p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b="0" dirty="0">
                <a:solidFill>
                  <a:srgbClr val="000000"/>
                </a:solidFill>
              </a:rPr>
              <a:t>Telefone - 71 3115 8390.</a:t>
            </a:r>
          </a:p>
          <a:p>
            <a:pPr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endParaRPr lang="pt-BR" altLang="pt-BR" b="0" dirty="0">
              <a:solidFill>
                <a:srgbClr val="000000"/>
              </a:solidFill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6292851" y="4417220"/>
            <a:ext cx="3044825" cy="641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 hangingPunct="1">
              <a:lnSpc>
                <a:spcPct val="93000"/>
              </a:lnSpc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sz="3200">
                <a:solidFill>
                  <a:srgbClr val="253D75"/>
                </a:solidFill>
              </a:rPr>
              <a:t>Obrigada!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915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1"/>
          <p:cNvSpPr>
            <a:spLocks noChangeArrowheads="1"/>
          </p:cNvSpPr>
          <p:nvPr/>
        </p:nvSpPr>
        <p:spPr bwMode="auto">
          <a:xfrm>
            <a:off x="390526" y="1057011"/>
            <a:ext cx="829151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dirty="0">
                <a:solidFill>
                  <a:schemeClr val="tx1"/>
                </a:solidFill>
              </a:rPr>
              <a:t>Violência Estrutural: </a:t>
            </a:r>
            <a:r>
              <a:rPr lang="pt-BR" altLang="pt-BR" sz="1600" b="0" dirty="0">
                <a:solidFill>
                  <a:schemeClr val="tx1"/>
                </a:solidFill>
              </a:rPr>
              <a:t>se aplica tanto às estruturas organizadas e institucionalizadas da família como aos sistemas econômicos, culturais e políticos que conduzem à opressão determinadas pessoas a quem se negam vantagens da sociedade, tornando-as mais vulneráveis ao sofrimento e à morte. Esta forma de violência é o protótipo de todas as outras configurações da violência. </a:t>
            </a:r>
            <a:r>
              <a:rPr lang="pt-BR" altLang="pt-BR" sz="1600" dirty="0">
                <a:solidFill>
                  <a:schemeClr val="tx1"/>
                </a:solidFill>
              </a:rPr>
              <a:t>Ex</a:t>
            </a:r>
            <a:r>
              <a:rPr lang="pt-BR" altLang="pt-BR" sz="1600" b="0" dirty="0">
                <a:solidFill>
                  <a:schemeClr val="tx1"/>
                </a:solidFill>
              </a:rPr>
              <a:t>: Fome.</a:t>
            </a:r>
          </a:p>
          <a:p>
            <a:pPr marL="28575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altLang="pt-BR" sz="1600" b="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dirty="0">
                <a:solidFill>
                  <a:schemeClr val="tx1"/>
                </a:solidFill>
              </a:rPr>
              <a:t>Violência Física: </a:t>
            </a:r>
            <a:r>
              <a:rPr lang="pt-BR" altLang="pt-BR" sz="1600" b="0" dirty="0">
                <a:solidFill>
                  <a:schemeClr val="tx1"/>
                </a:solidFill>
              </a:rPr>
              <a:t>qualquer conduta que ofenda a integridade ou saúde corporal. </a:t>
            </a:r>
            <a:r>
              <a:rPr lang="pt-BR" altLang="pt-BR" sz="1600" dirty="0">
                <a:solidFill>
                  <a:schemeClr val="tx1"/>
                </a:solidFill>
              </a:rPr>
              <a:t>Ex</a:t>
            </a:r>
            <a:r>
              <a:rPr lang="pt-BR" altLang="pt-BR" sz="1600" b="0" dirty="0">
                <a:solidFill>
                  <a:schemeClr val="tx1"/>
                </a:solidFill>
              </a:rPr>
              <a:t>: espancamento, atirar objetos, sacudir e apertar os braços, estrangulamento, </a:t>
            </a:r>
            <a:r>
              <a:rPr lang="pt-BR" altLang="pt-BR" sz="1600" b="0" dirty="0" err="1">
                <a:solidFill>
                  <a:schemeClr val="tx1"/>
                </a:solidFill>
              </a:rPr>
              <a:t>sufocamento</a:t>
            </a:r>
            <a:r>
              <a:rPr lang="pt-BR" altLang="pt-BR" sz="1600" b="0" dirty="0">
                <a:solidFill>
                  <a:schemeClr val="tx1"/>
                </a:solidFill>
              </a:rPr>
              <a:t>, lesões com objetos cortantes, perfurantes, abrasivos, ferimentos causados por queimaduras, armas de fogo, tortura, etc.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altLang="pt-BR" b="0" dirty="0">
              <a:solidFill>
                <a:schemeClr val="tx1"/>
              </a:solidFill>
            </a:endParaRPr>
          </a:p>
        </p:txBody>
      </p:sp>
      <p:sp>
        <p:nvSpPr>
          <p:cNvPr id="7171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>
                <a:solidFill>
                  <a:srgbClr val="253D75"/>
                </a:solidFill>
              </a:rPr>
              <a:t>Tipos de Violência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1"/>
          <p:cNvSpPr>
            <a:spLocks noChangeArrowheads="1"/>
          </p:cNvSpPr>
          <p:nvPr/>
        </p:nvSpPr>
        <p:spPr bwMode="auto">
          <a:xfrm>
            <a:off x="427038" y="937949"/>
            <a:ext cx="829151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>
                <a:solidFill>
                  <a:schemeClr val="tx1"/>
                </a:solidFill>
              </a:rPr>
              <a:t>Violência Psicológica: </a:t>
            </a:r>
            <a:r>
              <a:rPr lang="pt-BR" altLang="pt-BR" sz="1600" b="0">
                <a:solidFill>
                  <a:schemeClr val="tx1"/>
                </a:solidFill>
              </a:rPr>
              <a:t>qualquer conduta que cause dano emocional e diminuição da autoestima; prejudique e perturbe o pleno desenvolvimento da pessoa, ou vise degradar ou controlar suas ações, comportamentos, crenças e decisões. </a:t>
            </a:r>
            <a:r>
              <a:rPr lang="pt-BR" altLang="pt-BR" sz="1600">
                <a:solidFill>
                  <a:schemeClr val="tx1"/>
                </a:solidFill>
              </a:rPr>
              <a:t>Ex:</a:t>
            </a:r>
            <a:r>
              <a:rPr lang="pt-BR" altLang="pt-BR" sz="1600" b="0">
                <a:solidFill>
                  <a:schemeClr val="tx1"/>
                </a:solidFill>
              </a:rPr>
              <a:t> ameaças, constrangimentos, humilhações, chantagem, insultos, etc.</a:t>
            </a:r>
          </a:p>
          <a:p>
            <a:pPr marL="28575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altLang="pt-BR" sz="160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>
                <a:solidFill>
                  <a:schemeClr val="tx1"/>
                </a:solidFill>
              </a:rPr>
              <a:t>Violência Sexual: </a:t>
            </a:r>
            <a:r>
              <a:rPr lang="pt-BR" altLang="pt-BR" sz="1600" b="0">
                <a:solidFill>
                  <a:schemeClr val="tx1"/>
                </a:solidFill>
              </a:rPr>
              <a:t>qualquer conduta que constranja a presenciar, a manter ou a participar de relação sexual não desejada mediante intimidação, ameaça, coação ou uso da força. </a:t>
            </a:r>
            <a:r>
              <a:rPr lang="pt-BR" altLang="pt-BR" sz="1600">
                <a:solidFill>
                  <a:schemeClr val="tx1"/>
                </a:solidFill>
              </a:rPr>
              <a:t>Ex: </a:t>
            </a:r>
            <a:r>
              <a:rPr lang="pt-BR" altLang="pt-BR" sz="1600" b="0">
                <a:solidFill>
                  <a:schemeClr val="tx1"/>
                </a:solidFill>
              </a:rPr>
              <a:t>estupro, obrigar a fazer atos sexuais que causam desconforto ou repulsa, impedir o uso de métodos contraceptivos ou forçar a mulher a abortar, forçar matrimônio, gravidez ou prostituição por meio de coação, chantagem, suborno ou manipulação, limitar ou anular o exercício dos direitos sexuais e reprodutivos da mulher, etc.</a:t>
            </a:r>
          </a:p>
        </p:txBody>
      </p:sp>
      <p:sp>
        <p:nvSpPr>
          <p:cNvPr id="8196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>
                <a:solidFill>
                  <a:srgbClr val="253D75"/>
                </a:solidFill>
              </a:rPr>
              <a:t>Tipos de Violência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1285864"/>
            <a:ext cx="8291513" cy="2793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Violência Patrimonial:</a:t>
            </a:r>
            <a:r>
              <a:rPr lang="pt-BR" sz="1600" b="0" dirty="0">
                <a:solidFill>
                  <a:schemeClr val="tx1"/>
                </a:solidFill>
              </a:rPr>
              <a:t> qualquer conduta que configure retenção, subtração, destruição parcial ou total de objetos, instrumentos de trabalho, documentos pessoais, bens, valores e direitos ou recursos econômicos, incluindo os destinados a satisfazer necessidades. </a:t>
            </a:r>
            <a:r>
              <a:rPr lang="pt-BR" sz="1600" dirty="0">
                <a:solidFill>
                  <a:schemeClr val="tx1"/>
                </a:solidFill>
              </a:rPr>
              <a:t>Ex: </a:t>
            </a:r>
            <a:r>
              <a:rPr lang="pt-BR" sz="1600" b="0" dirty="0">
                <a:solidFill>
                  <a:schemeClr val="tx1"/>
                </a:solidFill>
              </a:rPr>
              <a:t>controlar o dinheiro, deixar de pagar pensão alimentícia, destruição de documentos pessoais, furto, extorsão, dano ou estelionato, privar bens, valores ou recursos econômicos, etc</a:t>
            </a:r>
            <a:r>
              <a:rPr lang="pt-BR" sz="1600" b="0" dirty="0" smtClean="0">
                <a:solidFill>
                  <a:schemeClr val="tx1"/>
                </a:solidFill>
              </a:rPr>
              <a:t>.</a:t>
            </a:r>
            <a:endParaRPr lang="pt-BR" sz="1600" b="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tx1"/>
                </a:solidFill>
              </a:rPr>
              <a:t>Violência Moral:</a:t>
            </a:r>
            <a:r>
              <a:rPr lang="pt-BR" sz="1600" b="0" dirty="0">
                <a:solidFill>
                  <a:schemeClr val="tx1"/>
                </a:solidFill>
              </a:rPr>
              <a:t> é considerada qualquer conduta que configure calúnia, difamação ou injúria. </a:t>
            </a:r>
            <a:r>
              <a:rPr lang="pt-BR" sz="1600" dirty="0">
                <a:solidFill>
                  <a:schemeClr val="tx1"/>
                </a:solidFill>
              </a:rPr>
              <a:t>Ex: </a:t>
            </a:r>
            <a:r>
              <a:rPr lang="pt-BR" sz="1600" b="0" dirty="0">
                <a:solidFill>
                  <a:schemeClr val="tx1"/>
                </a:solidFill>
              </a:rPr>
              <a:t>fazer críticas mentirosas, expor a vida íntima, etc</a:t>
            </a:r>
            <a:r>
              <a:rPr lang="pt-BR" sz="1600" b="0" dirty="0" smtClean="0">
                <a:solidFill>
                  <a:schemeClr val="tx1"/>
                </a:solidFill>
              </a:rPr>
              <a:t>.</a:t>
            </a:r>
            <a:endParaRPr lang="pt-BR" sz="1600" b="0" dirty="0">
              <a:solidFill>
                <a:schemeClr val="tx1"/>
              </a:solidFill>
            </a:endParaRPr>
          </a:p>
        </p:txBody>
      </p:sp>
      <p:sp>
        <p:nvSpPr>
          <p:cNvPr id="9220" name="Retângulo 4"/>
          <p:cNvSpPr>
            <a:spLocks noChangeArrowheads="1"/>
          </p:cNvSpPr>
          <p:nvPr/>
        </p:nvSpPr>
        <p:spPr bwMode="auto">
          <a:xfrm>
            <a:off x="142844" y="5284133"/>
            <a:ext cx="6469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100" b="0" dirty="0">
                <a:solidFill>
                  <a:schemeClr val="tx1"/>
                </a:solidFill>
              </a:rPr>
              <a:t>Fonte: https://www.institutomariadapenha.org.br/lei-11340/tipos-de-violencia.html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100" b="0" dirty="0">
                <a:solidFill>
                  <a:schemeClr val="tx1"/>
                </a:solidFill>
              </a:rPr>
              <a:t>Almeida e Coelho. A violência estrutural, 2008</a:t>
            </a:r>
          </a:p>
        </p:txBody>
      </p:sp>
      <p:sp>
        <p:nvSpPr>
          <p:cNvPr id="9221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>
                <a:solidFill>
                  <a:srgbClr val="253D75"/>
                </a:solidFill>
              </a:rPr>
              <a:t>Tipos de Violência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357188" y="773907"/>
            <a:ext cx="829151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dirty="0">
                <a:solidFill>
                  <a:schemeClr val="tx1"/>
                </a:solidFill>
              </a:rPr>
              <a:t>Violência Interpessoal:</a:t>
            </a:r>
            <a:r>
              <a:rPr lang="pt-BR" altLang="pt-BR" sz="1600" b="0" dirty="0">
                <a:solidFill>
                  <a:schemeClr val="tx1"/>
                </a:solidFill>
              </a:rPr>
              <a:t> é definida como aquela que ocorre no ambiente social em geral, entre conhecidos ou desconhecidos. É praticada por meio de agressão às pessoas, por atentado à sua integridade e vida.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dirty="0">
                <a:solidFill>
                  <a:schemeClr val="tx1"/>
                </a:solidFill>
              </a:rPr>
              <a:t>Negligência/Abandono:</a:t>
            </a:r>
            <a:r>
              <a:rPr lang="pt-BR" altLang="pt-BR" sz="1600" b="0" dirty="0">
                <a:solidFill>
                  <a:schemeClr val="tx1"/>
                </a:solidFill>
              </a:rPr>
              <a:t> omissão pela qual se deixou de prover as necessidades e cuidados básicos para o desenvolvimento físico, emocional e social da pessoa atendida/vítima. Ex: privação de medicamentos; falta de cuidados necessários com a saúde; descuido com a higiene, etc. O abandono é uma forma extrema de negligência, é o tipo mais comum de violência contra crianças.</a:t>
            </a: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dirty="0">
                <a:solidFill>
                  <a:schemeClr val="tx1"/>
                </a:solidFill>
              </a:rPr>
              <a:t>Violência de gênero:  </a:t>
            </a:r>
            <a:r>
              <a:rPr lang="pt-BR" altLang="pt-BR" sz="1600" b="0" dirty="0">
                <a:solidFill>
                  <a:schemeClr val="tx1"/>
                </a:solidFill>
              </a:rPr>
              <a:t>violência sofrida pelo fato de se ser mulher, sem distinção de raça, classe social, religião, idade ou qualquer outra condição, produto de um sistema social que subordina o sexo feminino.</a:t>
            </a:r>
          </a:p>
          <a:p>
            <a:pPr marL="285750" indent="-285750" algn="just"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10244" name="Retângulo 4"/>
          <p:cNvSpPr>
            <a:spLocks noChangeArrowheads="1"/>
          </p:cNvSpPr>
          <p:nvPr/>
        </p:nvSpPr>
        <p:spPr bwMode="auto">
          <a:xfrm>
            <a:off x="142844" y="5212695"/>
            <a:ext cx="6469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100" b="0" dirty="0">
                <a:solidFill>
                  <a:schemeClr val="tx1"/>
                </a:solidFill>
              </a:rPr>
              <a:t>Fonte: https://www.institutomariadapenha.org.br/lei-11340/tipos-de-violencia.html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100" b="0" dirty="0">
                <a:solidFill>
                  <a:schemeClr val="tx1"/>
                </a:solidFill>
              </a:rPr>
              <a:t>Almeida e Coelho. A violência estrutural, 2008</a:t>
            </a:r>
          </a:p>
        </p:txBody>
      </p:sp>
      <p:sp>
        <p:nvSpPr>
          <p:cNvPr id="10245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>
                <a:solidFill>
                  <a:srgbClr val="253D75"/>
                </a:solidFill>
              </a:rPr>
              <a:t>Tipos de Violência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1"/>
          <p:cNvSpPr>
            <a:spLocks noChangeArrowheads="1"/>
          </p:cNvSpPr>
          <p:nvPr/>
        </p:nvSpPr>
        <p:spPr bwMode="auto">
          <a:xfrm>
            <a:off x="428596" y="1000112"/>
            <a:ext cx="829151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dirty="0" smtClean="0">
                <a:solidFill>
                  <a:schemeClr val="tx1"/>
                </a:solidFill>
              </a:rPr>
              <a:t> </a:t>
            </a:r>
            <a:r>
              <a:rPr lang="pt-BR" altLang="pt-BR" sz="1600" dirty="0">
                <a:solidFill>
                  <a:schemeClr val="tx1"/>
                </a:solidFill>
              </a:rPr>
              <a:t>Violência </a:t>
            </a:r>
            <a:r>
              <a:rPr lang="pt-BR" altLang="pt-BR" sz="1600" dirty="0" err="1">
                <a:solidFill>
                  <a:schemeClr val="tx1"/>
                </a:solidFill>
              </a:rPr>
              <a:t>intrafamiliar</a:t>
            </a:r>
            <a:r>
              <a:rPr lang="pt-BR" altLang="pt-BR" sz="1600" dirty="0">
                <a:solidFill>
                  <a:schemeClr val="tx1"/>
                </a:solidFill>
              </a:rPr>
              <a:t>/violência doméstica: </a:t>
            </a:r>
            <a:r>
              <a:rPr lang="pt-BR" altLang="pt-BR" sz="1600" b="0" dirty="0">
                <a:solidFill>
                  <a:schemeClr val="tx1"/>
                </a:solidFill>
              </a:rPr>
              <a:t>acontece dentro de casa ou unidade doméstica e geralmente é praticada por um membro da família que viva com a vítima. As agressões domésticas incluem: abuso físico, sexual e psicológico, a negligência e o abandono</a:t>
            </a:r>
            <a:r>
              <a:rPr lang="pt-BR" altLang="pt-BR" sz="1600" b="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altLang="pt-BR" sz="1600" b="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sz="1600" dirty="0" smtClean="0"/>
              <a:t>Violência </a:t>
            </a:r>
            <a:r>
              <a:rPr lang="pt-BR" sz="1600" dirty="0" err="1" smtClean="0"/>
              <a:t>autoprovocada</a:t>
            </a:r>
            <a:r>
              <a:rPr lang="pt-BR" sz="1600" dirty="0" smtClean="0"/>
              <a:t>/ </a:t>
            </a:r>
            <a:r>
              <a:rPr lang="pt-BR" sz="1600" dirty="0" err="1" smtClean="0"/>
              <a:t>autoinfligida</a:t>
            </a:r>
            <a:r>
              <a:rPr lang="pt-BR" sz="1600" dirty="0" smtClean="0"/>
              <a:t>: quando a própria pessoa provoca lesões em si mesma. Ex: ideação suicida, automutilação, tentativa de suicídio e suicídio</a:t>
            </a:r>
            <a:r>
              <a:rPr lang="pt-BR" sz="1600" dirty="0" smtClean="0"/>
              <a:t>.</a:t>
            </a:r>
            <a:endParaRPr lang="pt-BR" altLang="pt-BR" sz="1600" b="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pt-BR" altLang="pt-BR" sz="1600" b="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</a:t>
            </a:r>
            <a:r>
              <a:rPr lang="pt-BR" altLang="pt-BR" sz="1600" dirty="0">
                <a:solidFill>
                  <a:schemeClr val="tx1"/>
                </a:solidFill>
              </a:rPr>
              <a:t>Violência Cibernética: </a:t>
            </a:r>
            <a:r>
              <a:rPr lang="pt-BR" altLang="pt-BR" sz="1600" b="0" dirty="0">
                <a:solidFill>
                  <a:schemeClr val="tx1"/>
                </a:solidFill>
              </a:rPr>
              <a:t>trata-se do </a:t>
            </a:r>
            <a:r>
              <a:rPr lang="pt-BR" altLang="pt-BR" sz="1600" b="0" dirty="0" err="1">
                <a:solidFill>
                  <a:schemeClr val="tx1"/>
                </a:solidFill>
              </a:rPr>
              <a:t>bullying</a:t>
            </a:r>
            <a:r>
              <a:rPr lang="pt-BR" altLang="pt-BR" sz="1600" b="0" dirty="0">
                <a:solidFill>
                  <a:schemeClr val="tx1"/>
                </a:solidFill>
              </a:rPr>
              <a:t> feito por meio digital, usando as redes sociais. O objetivo é causar danos a um terceiro, causando-lhe vergonha, ou ameaçando-lhe com a concretização real da violência.</a:t>
            </a:r>
          </a:p>
        </p:txBody>
      </p:sp>
      <p:sp>
        <p:nvSpPr>
          <p:cNvPr id="11268" name="Retângulo 4"/>
          <p:cNvSpPr>
            <a:spLocks noChangeArrowheads="1"/>
          </p:cNvSpPr>
          <p:nvPr/>
        </p:nvSpPr>
        <p:spPr bwMode="auto">
          <a:xfrm>
            <a:off x="142844" y="4824727"/>
            <a:ext cx="6469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200" b="0" dirty="0">
                <a:solidFill>
                  <a:schemeClr val="tx1"/>
                </a:solidFill>
              </a:rPr>
              <a:t>Fonte: https://www.institutomariadapenha.org.br/lei-11340/tipos-de-violencia.html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200" b="0" dirty="0">
                <a:solidFill>
                  <a:schemeClr val="tx1"/>
                </a:solidFill>
              </a:rPr>
              <a:t>Almeida e Coelho. A violência estrutural, 2008</a:t>
            </a:r>
          </a:p>
        </p:txBody>
      </p:sp>
      <p:sp>
        <p:nvSpPr>
          <p:cNvPr id="11269" name="Retângulo 2"/>
          <p:cNvSpPr>
            <a:spLocks noChangeArrowheads="1"/>
          </p:cNvSpPr>
          <p:nvPr/>
        </p:nvSpPr>
        <p:spPr bwMode="auto">
          <a:xfrm>
            <a:off x="390526" y="322792"/>
            <a:ext cx="8291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00000"/>
            </a:pPr>
            <a:r>
              <a:rPr lang="pt-BR" altLang="pt-BR" sz="2400">
                <a:solidFill>
                  <a:srgbClr val="253D75"/>
                </a:solidFill>
              </a:rPr>
              <a:t>Tipos de Violência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/>
          <p:cNvSpPr txBox="1">
            <a:spLocks noChangeArrowheads="1"/>
          </p:cNvSpPr>
          <p:nvPr/>
        </p:nvSpPr>
        <p:spPr bwMode="auto">
          <a:xfrm>
            <a:off x="527079" y="857236"/>
            <a:ext cx="8259763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dirty="0">
                <a:solidFill>
                  <a:schemeClr val="tx1"/>
                </a:solidFill>
              </a:rPr>
              <a:t> </a:t>
            </a:r>
            <a:r>
              <a:rPr lang="pt-BR" altLang="pt-BR" sz="1600" b="0" dirty="0">
                <a:solidFill>
                  <a:schemeClr val="tx1"/>
                </a:solidFill>
              </a:rPr>
              <a:t>Desestruturação das famílias e da sociedade;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Redução da qualidade de vida da população;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Aumento do número de órfãos devido ao </a:t>
            </a:r>
            <a:r>
              <a:rPr lang="pt-BR" altLang="pt-BR" sz="1600" b="0" dirty="0" err="1">
                <a:solidFill>
                  <a:schemeClr val="tx1"/>
                </a:solidFill>
              </a:rPr>
              <a:t>feminicídio</a:t>
            </a:r>
            <a:r>
              <a:rPr lang="pt-BR" altLang="pt-BR" sz="1600" b="0" dirty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 Afastamento das vítimas dos postos de trabalho;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 Aumento da demanda para a Previdência Social por invalidez, devido violência de gênero e auto provocada;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 Aumento do uso de substância psicoativas;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 Aumento da assistência a pessoas com transtorno mentais;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pt-BR" altLang="pt-BR" sz="1600" b="0" dirty="0">
                <a:solidFill>
                  <a:schemeClr val="tx1"/>
                </a:solidFill>
              </a:rPr>
              <a:t>  Impacto econômico para os serviços de saúde: aumento de gastos com emergência, assistência da média e alta complexidade e reabilitação, entre </a:t>
            </a:r>
            <a:r>
              <a:rPr lang="pt-BR" altLang="pt-BR" sz="1600" b="0" dirty="0" smtClean="0">
                <a:solidFill>
                  <a:schemeClr val="tx1"/>
                </a:solidFill>
              </a:rPr>
              <a:t>outras</a:t>
            </a:r>
            <a:r>
              <a:rPr lang="pt-BR" altLang="pt-BR" dirty="0" smtClean="0">
                <a:solidFill>
                  <a:schemeClr val="tx1"/>
                </a:solidFill>
              </a:rPr>
              <a:t> </a:t>
            </a: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12292" name="Text Box 1"/>
          <p:cNvSpPr txBox="1">
            <a:spLocks noChangeArrowheads="1"/>
          </p:cNvSpPr>
          <p:nvPr/>
        </p:nvSpPr>
        <p:spPr bwMode="auto">
          <a:xfrm>
            <a:off x="428596" y="214294"/>
            <a:ext cx="6624637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buSzPct val="10000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pt-BR" altLang="pt-BR" sz="2400" dirty="0">
                <a:solidFill>
                  <a:srgbClr val="253D75"/>
                </a:solidFill>
              </a:rPr>
              <a:t>Repercussões da violência na sociedade</a:t>
            </a:r>
          </a:p>
        </p:txBody>
      </p:sp>
      <p:sp>
        <p:nvSpPr>
          <p:cNvPr id="12293" name="Retângulo 1"/>
          <p:cNvSpPr>
            <a:spLocks noChangeArrowheads="1"/>
          </p:cNvSpPr>
          <p:nvPr/>
        </p:nvSpPr>
        <p:spPr bwMode="auto">
          <a:xfrm>
            <a:off x="142844" y="5453390"/>
            <a:ext cx="53530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t-BR" altLang="pt-BR" sz="1100" b="0" dirty="0" smtClean="0">
                <a:solidFill>
                  <a:schemeClr val="tx1"/>
                </a:solidFill>
              </a:rPr>
              <a:t>Fonte: Brasil</a:t>
            </a:r>
            <a:r>
              <a:rPr lang="pt-BR" altLang="pt-BR" sz="1100" b="0" dirty="0">
                <a:solidFill>
                  <a:schemeClr val="tx1"/>
                </a:solidFill>
              </a:rPr>
              <a:t>. Ministério da Saúde. Impacto da violência na saúde dos brasileiros,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2"/>
          <p:cNvSpPr>
            <a:spLocks noChangeArrowheads="1"/>
          </p:cNvSpPr>
          <p:nvPr/>
        </p:nvSpPr>
        <p:spPr bwMode="auto">
          <a:xfrm>
            <a:off x="0" y="2076979"/>
            <a:ext cx="9144000" cy="82417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t-BR" altLang="pt-BR"/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1042989" y="2076979"/>
            <a:ext cx="7462837" cy="824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>
              <a:buSzPct val="100000"/>
              <a:tabLst>
                <a:tab pos="0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7538" algn="l"/>
                <a:tab pos="10779125" algn="l"/>
                <a:tab pos="10780713" algn="l"/>
              </a:tabLst>
            </a:pPr>
            <a:r>
              <a:rPr lang="pt-BR" altLang="pt-B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pt-BR" altLang="pt-BR" sz="3600" dirty="0">
                <a:solidFill>
                  <a:schemeClr val="bg1"/>
                </a:solidFill>
                <a:cs typeface="Arial" pitchFamily="34" charset="0"/>
              </a:rPr>
              <a:t>Violência contra a Mulher</a:t>
            </a:r>
            <a:endParaRPr lang="pt-BR" altLang="pt-BR" sz="32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1537</Words>
  <Application>Microsoft Office PowerPoint</Application>
  <PresentationFormat>Apresentação na tela (16:10)</PresentationFormat>
  <Paragraphs>149</Paragraphs>
  <Slides>22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aqui</dc:title>
  <dc:creator>Larissa Cortizo de Almeida</dc:creator>
  <cp:lastModifiedBy>daiane.franca</cp:lastModifiedBy>
  <cp:revision>16</cp:revision>
  <dcterms:created xsi:type="dcterms:W3CDTF">2023-01-09T19:59:00Z</dcterms:created>
  <dcterms:modified xsi:type="dcterms:W3CDTF">2023-03-02T15:10:00Z</dcterms:modified>
</cp:coreProperties>
</file>