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64" r:id="rId2"/>
    <p:sldId id="257" r:id="rId3"/>
    <p:sldId id="260" r:id="rId4"/>
    <p:sldId id="269" r:id="rId5"/>
    <p:sldId id="265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25D2A"/>
    <a:srgbClr val="23B95C"/>
    <a:srgbClr val="FF5656"/>
    <a:srgbClr val="1967A7"/>
    <a:srgbClr val="B75F14"/>
    <a:srgbClr val="FF8989"/>
    <a:srgbClr val="566579"/>
    <a:srgbClr val="ED1D79"/>
    <a:srgbClr val="FF6600"/>
    <a:srgbClr val="672E9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970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840" y="-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008"/>
          <a:stretch/>
        </p:blipFill>
        <p:spPr>
          <a:xfrm>
            <a:off x="381" y="961076"/>
            <a:ext cx="12191239" cy="5896924"/>
          </a:xfrm>
          <a:prstGeom prst="rect">
            <a:avLst/>
          </a:prstGeom>
        </p:spPr>
      </p:pic>
      <p:sp>
        <p:nvSpPr>
          <p:cNvPr id="20" name="Espaço Reservado para Texto 11">
            <a:extLst>
              <a:ext uri="{FF2B5EF4-FFF2-40B4-BE49-F238E27FC236}">
                <a16:creationId xmlns:a16="http://schemas.microsoft.com/office/drawing/2014/main" xmlns="" id="{3E01FCFE-CBC7-4D40-A8AD-03AF6C6A9C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12336" y="3584101"/>
            <a:ext cx="7677727" cy="875520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pt-BR" sz="2800" b="1" kern="1200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Editar nome do(s) palestrante(s)</a:t>
            </a:r>
          </a:p>
        </p:txBody>
      </p:sp>
      <p:sp>
        <p:nvSpPr>
          <p:cNvPr id="21" name="Espaço Reservado para Texto 5">
            <a:extLst>
              <a:ext uri="{FF2B5EF4-FFF2-40B4-BE49-F238E27FC236}">
                <a16:creationId xmlns:a16="http://schemas.microsoft.com/office/drawing/2014/main" xmlns="" id="{E886994B-A055-4B8C-91B5-95C48B01AB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12336" y="4466875"/>
            <a:ext cx="7677727" cy="819150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Editar currículo do facilitador | Moderador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sp>
        <p:nvSpPr>
          <p:cNvPr id="28" name="Espaço Reservado para Texto 27">
            <a:extLst>
              <a:ext uri="{FF2B5EF4-FFF2-40B4-BE49-F238E27FC236}">
                <a16:creationId xmlns:a16="http://schemas.microsoft.com/office/drawing/2014/main" xmlns="" id="{E9F2055F-6246-4669-BDE7-148262133F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76349" y="1592348"/>
            <a:ext cx="9620250" cy="1233787"/>
          </a:xfrm>
        </p:spPr>
        <p:txBody>
          <a:bodyPr anchor="ctr">
            <a:normAutofit/>
          </a:bodyPr>
          <a:lstStyle>
            <a:lvl1pPr algn="ctr">
              <a:defRPr lang="pt-BR" sz="3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9" name="Google Shape;36;p7"/>
          <p:cNvSpPr txBox="1">
            <a:spLocks noGrp="1"/>
          </p:cNvSpPr>
          <p:nvPr>
            <p:ph type="body" idx="5" hasCustomPrompt="1"/>
          </p:nvPr>
        </p:nvSpPr>
        <p:spPr>
          <a:xfrm>
            <a:off x="3210893" y="3092715"/>
            <a:ext cx="7685706" cy="460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2000" b="1" baseline="0">
                <a:solidFill>
                  <a:schemeClr val="bg1">
                    <a:lumMod val="85000"/>
                  </a:schemeClr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pt-BR" dirty="0"/>
              <a:t>Facilitador(es) ou Facilitadora(as)?</a:t>
            </a:r>
            <a:endParaRPr dirty="0"/>
          </a:p>
        </p:txBody>
      </p:sp>
      <p:sp>
        <p:nvSpPr>
          <p:cNvPr id="10" name="Retângulo 9"/>
          <p:cNvSpPr/>
          <p:nvPr userDrawn="1"/>
        </p:nvSpPr>
        <p:spPr>
          <a:xfrm>
            <a:off x="-9716" y="6506308"/>
            <a:ext cx="12192382" cy="351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-9717" y="6634574"/>
            <a:ext cx="12201717" cy="223425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5000">
                <a:srgbClr val="FF0000">
                  <a:alpha val="28000"/>
                </a:srgbClr>
              </a:gs>
              <a:gs pos="99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5443" y="5882284"/>
            <a:ext cx="2961114" cy="839848"/>
          </a:xfrm>
          <a:prstGeom prst="rect">
            <a:avLst/>
          </a:prstGeom>
        </p:spPr>
      </p:pic>
      <p:sp>
        <p:nvSpPr>
          <p:cNvPr id="12" name="object 4"/>
          <p:cNvSpPr txBox="1">
            <a:spLocks/>
          </p:cNvSpPr>
          <p:nvPr userDrawn="1"/>
        </p:nvSpPr>
        <p:spPr>
          <a:xfrm>
            <a:off x="1622044" y="551989"/>
            <a:ext cx="8947913" cy="628377"/>
          </a:xfrm>
          <a:prstGeom prst="rect">
            <a:avLst/>
          </a:prstGeom>
          <a:solidFill>
            <a:srgbClr val="1967A7"/>
          </a:solidFill>
        </p:spPr>
        <p:txBody>
          <a:bodyPr vert="horz" wrap="square" lIns="0" tIns="12700" rIns="0" bIns="0" rtlCol="0" anchor="ctr">
            <a:spAutoFit/>
          </a:bodyPr>
          <a:lstStyle>
            <a:lvl1pPr>
              <a:defRPr sz="8000" b="1" i="0">
                <a:solidFill>
                  <a:schemeClr val="bg1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0" algn="ctr" defTabSz="914400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pt-BR" sz="4000" b="1" i="0" kern="1200" spc="-10" dirty="0">
                <a:solidFill>
                  <a:schemeClr val="bg1"/>
                </a:solidFill>
                <a:latin typeface="Roboto"/>
                <a:ea typeface="+mj-ea"/>
                <a:cs typeface="Roboto"/>
              </a:rPr>
              <a:t>WEBREUNIÃO DE MATRCIAMENTO</a:t>
            </a:r>
          </a:p>
        </p:txBody>
      </p:sp>
    </p:spTree>
    <p:extLst>
      <p:ext uri="{BB962C8B-B14F-4D97-AF65-F5344CB8AC3E}">
        <p14:creationId xmlns:p14="http://schemas.microsoft.com/office/powerpoint/2010/main" xmlns="" val="3160055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008"/>
          <a:stretch/>
        </p:blipFill>
        <p:spPr>
          <a:xfrm>
            <a:off x="381" y="961076"/>
            <a:ext cx="12191239" cy="5896924"/>
          </a:xfrm>
          <a:prstGeom prst="rect">
            <a:avLst/>
          </a:prstGeom>
        </p:spPr>
      </p:pic>
      <p:sp>
        <p:nvSpPr>
          <p:cNvPr id="20" name="Espaço Reservado para Texto 11">
            <a:extLst>
              <a:ext uri="{FF2B5EF4-FFF2-40B4-BE49-F238E27FC236}">
                <a16:creationId xmlns:a16="http://schemas.microsoft.com/office/drawing/2014/main" xmlns="" id="{3E01FCFE-CBC7-4D40-A8AD-03AF6C6A9C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12336" y="3584101"/>
            <a:ext cx="7677727" cy="875520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pt-BR" sz="2800" b="1" kern="1200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Editar nome do(s) palestrante(s)</a:t>
            </a:r>
          </a:p>
        </p:txBody>
      </p:sp>
      <p:sp>
        <p:nvSpPr>
          <p:cNvPr id="21" name="Espaço Reservado para Texto 5">
            <a:extLst>
              <a:ext uri="{FF2B5EF4-FFF2-40B4-BE49-F238E27FC236}">
                <a16:creationId xmlns:a16="http://schemas.microsoft.com/office/drawing/2014/main" xmlns="" id="{E886994B-A055-4B8C-91B5-95C48B01AB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12336" y="4466875"/>
            <a:ext cx="7677727" cy="819150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Editar currículo do facilitador | Moderador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sp>
        <p:nvSpPr>
          <p:cNvPr id="28" name="Espaço Reservado para Texto 27">
            <a:extLst>
              <a:ext uri="{FF2B5EF4-FFF2-40B4-BE49-F238E27FC236}">
                <a16:creationId xmlns:a16="http://schemas.microsoft.com/office/drawing/2014/main" xmlns="" id="{E9F2055F-6246-4669-BDE7-148262133F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76349" y="1592348"/>
            <a:ext cx="9620250" cy="1233787"/>
          </a:xfrm>
        </p:spPr>
        <p:txBody>
          <a:bodyPr anchor="ctr">
            <a:normAutofit/>
          </a:bodyPr>
          <a:lstStyle>
            <a:lvl1pPr algn="ctr">
              <a:defRPr lang="pt-BR" sz="3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9" name="Google Shape;36;p7"/>
          <p:cNvSpPr txBox="1">
            <a:spLocks noGrp="1"/>
          </p:cNvSpPr>
          <p:nvPr>
            <p:ph type="body" idx="5" hasCustomPrompt="1"/>
          </p:nvPr>
        </p:nvSpPr>
        <p:spPr>
          <a:xfrm>
            <a:off x="3210893" y="3092715"/>
            <a:ext cx="7685706" cy="460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2000" b="1" baseline="0">
                <a:solidFill>
                  <a:schemeClr val="bg1">
                    <a:lumMod val="85000"/>
                  </a:schemeClr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pt-BR" dirty="0"/>
              <a:t>Facilitador(es) ou Facilitadora(as)?</a:t>
            </a:r>
            <a:endParaRPr dirty="0"/>
          </a:p>
        </p:txBody>
      </p:sp>
      <p:sp>
        <p:nvSpPr>
          <p:cNvPr id="10" name="Retângulo 9"/>
          <p:cNvSpPr/>
          <p:nvPr userDrawn="1"/>
        </p:nvSpPr>
        <p:spPr>
          <a:xfrm>
            <a:off x="-9716" y="6506308"/>
            <a:ext cx="12192382" cy="351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-9717" y="6634574"/>
            <a:ext cx="12201717" cy="223425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5000">
                <a:srgbClr val="FF0000">
                  <a:alpha val="28000"/>
                </a:srgbClr>
              </a:gs>
              <a:gs pos="99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5443" y="5882284"/>
            <a:ext cx="2961114" cy="839848"/>
          </a:xfrm>
          <a:prstGeom prst="rect">
            <a:avLst/>
          </a:prstGeom>
        </p:spPr>
      </p:pic>
      <p:sp>
        <p:nvSpPr>
          <p:cNvPr id="34" name="object 4"/>
          <p:cNvSpPr txBox="1">
            <a:spLocks/>
          </p:cNvSpPr>
          <p:nvPr userDrawn="1"/>
        </p:nvSpPr>
        <p:spPr>
          <a:xfrm>
            <a:off x="1622044" y="551989"/>
            <a:ext cx="8947913" cy="628377"/>
          </a:xfrm>
          <a:prstGeom prst="rect">
            <a:avLst/>
          </a:prstGeom>
          <a:solidFill>
            <a:srgbClr val="FF5656"/>
          </a:solidFill>
        </p:spPr>
        <p:txBody>
          <a:bodyPr vert="horz" wrap="square" lIns="0" tIns="12700" rIns="0" bIns="0" rtlCol="0" anchor="ctr">
            <a:spAutoFit/>
          </a:bodyPr>
          <a:lstStyle>
            <a:lvl1pPr>
              <a:defRPr sz="8000" b="1" i="0">
                <a:solidFill>
                  <a:schemeClr val="bg1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0" algn="ctr" defTabSz="914400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pt-BR" sz="4000" b="1" i="0" kern="1200" spc="-10" dirty="0">
                <a:solidFill>
                  <a:schemeClr val="bg1"/>
                </a:solidFill>
                <a:latin typeface="Roboto"/>
                <a:ea typeface="+mj-ea"/>
                <a:cs typeface="Roboto"/>
              </a:rPr>
              <a:t>RODA DE MATRCIAMENTO</a:t>
            </a:r>
          </a:p>
        </p:txBody>
      </p:sp>
    </p:spTree>
    <p:extLst>
      <p:ext uri="{BB962C8B-B14F-4D97-AF65-F5344CB8AC3E}">
        <p14:creationId xmlns:p14="http://schemas.microsoft.com/office/powerpoint/2010/main" xmlns="" val="488803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008"/>
          <a:stretch/>
        </p:blipFill>
        <p:spPr>
          <a:xfrm>
            <a:off x="381" y="961076"/>
            <a:ext cx="12191239" cy="5896924"/>
          </a:xfrm>
          <a:prstGeom prst="rect">
            <a:avLst/>
          </a:prstGeom>
        </p:spPr>
      </p:pic>
      <p:sp>
        <p:nvSpPr>
          <p:cNvPr id="20" name="Espaço Reservado para Texto 11">
            <a:extLst>
              <a:ext uri="{FF2B5EF4-FFF2-40B4-BE49-F238E27FC236}">
                <a16:creationId xmlns:a16="http://schemas.microsoft.com/office/drawing/2014/main" xmlns="" id="{3E01FCFE-CBC7-4D40-A8AD-03AF6C6A9C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12336" y="3584101"/>
            <a:ext cx="7677727" cy="875520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pt-BR" sz="2800" b="1" kern="1200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Editar nome do(s) palestrante(s)</a:t>
            </a:r>
          </a:p>
        </p:txBody>
      </p:sp>
      <p:sp>
        <p:nvSpPr>
          <p:cNvPr id="21" name="Espaço Reservado para Texto 5">
            <a:extLst>
              <a:ext uri="{FF2B5EF4-FFF2-40B4-BE49-F238E27FC236}">
                <a16:creationId xmlns:a16="http://schemas.microsoft.com/office/drawing/2014/main" xmlns="" id="{E886994B-A055-4B8C-91B5-95C48B01AB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12336" y="4466875"/>
            <a:ext cx="7677727" cy="819150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Editar currículo do facilitador | Moderador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sp>
        <p:nvSpPr>
          <p:cNvPr id="28" name="Espaço Reservado para Texto 27">
            <a:extLst>
              <a:ext uri="{FF2B5EF4-FFF2-40B4-BE49-F238E27FC236}">
                <a16:creationId xmlns:a16="http://schemas.microsoft.com/office/drawing/2014/main" xmlns="" id="{E9F2055F-6246-4669-BDE7-148262133F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76349" y="1592348"/>
            <a:ext cx="9620250" cy="1233787"/>
          </a:xfrm>
        </p:spPr>
        <p:txBody>
          <a:bodyPr anchor="ctr">
            <a:normAutofit/>
          </a:bodyPr>
          <a:lstStyle>
            <a:lvl1pPr algn="ctr">
              <a:defRPr lang="pt-BR" sz="3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9" name="Google Shape;36;p7"/>
          <p:cNvSpPr txBox="1">
            <a:spLocks noGrp="1"/>
          </p:cNvSpPr>
          <p:nvPr>
            <p:ph type="body" idx="5" hasCustomPrompt="1"/>
          </p:nvPr>
        </p:nvSpPr>
        <p:spPr>
          <a:xfrm>
            <a:off x="3210893" y="3092715"/>
            <a:ext cx="7685706" cy="460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2000" b="1" baseline="0">
                <a:solidFill>
                  <a:schemeClr val="bg1">
                    <a:lumMod val="85000"/>
                  </a:schemeClr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pt-BR" dirty="0"/>
              <a:t>Facilitador(es) ou Facilitadora(as)?</a:t>
            </a:r>
            <a:endParaRPr dirty="0"/>
          </a:p>
        </p:txBody>
      </p:sp>
      <p:sp>
        <p:nvSpPr>
          <p:cNvPr id="10" name="Retângulo 9"/>
          <p:cNvSpPr/>
          <p:nvPr userDrawn="1"/>
        </p:nvSpPr>
        <p:spPr>
          <a:xfrm>
            <a:off x="-9716" y="6506308"/>
            <a:ext cx="12192382" cy="351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-9717" y="6634574"/>
            <a:ext cx="12201717" cy="223425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5000">
                <a:srgbClr val="FF0000">
                  <a:alpha val="28000"/>
                </a:srgbClr>
              </a:gs>
              <a:gs pos="99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5443" y="5882284"/>
            <a:ext cx="2961114" cy="839848"/>
          </a:xfrm>
          <a:prstGeom prst="rect">
            <a:avLst/>
          </a:prstGeom>
        </p:spPr>
      </p:pic>
      <p:sp>
        <p:nvSpPr>
          <p:cNvPr id="15" name="object 4"/>
          <p:cNvSpPr txBox="1">
            <a:spLocks/>
          </p:cNvSpPr>
          <p:nvPr userDrawn="1"/>
        </p:nvSpPr>
        <p:spPr>
          <a:xfrm>
            <a:off x="1622044" y="551989"/>
            <a:ext cx="8947913" cy="628377"/>
          </a:xfrm>
          <a:prstGeom prst="rect">
            <a:avLst/>
          </a:prstGeom>
          <a:solidFill>
            <a:srgbClr val="23B95C"/>
          </a:solidFill>
        </p:spPr>
        <p:txBody>
          <a:bodyPr vert="horz" wrap="square" lIns="0" tIns="12700" rIns="0" bIns="0" rtlCol="0" anchor="ctr">
            <a:spAutoFit/>
          </a:bodyPr>
          <a:lstStyle>
            <a:lvl1pPr>
              <a:defRPr sz="8000" b="1" i="0">
                <a:solidFill>
                  <a:schemeClr val="bg1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0" algn="ctr" defTabSz="914400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pt-BR" sz="4000" b="1" i="0" kern="1200" spc="-10" dirty="0">
                <a:solidFill>
                  <a:schemeClr val="bg1"/>
                </a:solidFill>
                <a:latin typeface="Roboto"/>
                <a:ea typeface="+mj-ea"/>
                <a:cs typeface="Roboto"/>
              </a:rPr>
              <a:t>DISCUSSÃO DE CASO CLÍNICO</a:t>
            </a:r>
          </a:p>
        </p:txBody>
      </p:sp>
    </p:spTree>
    <p:extLst>
      <p:ext uri="{BB962C8B-B14F-4D97-AF65-F5344CB8AC3E}">
        <p14:creationId xmlns:p14="http://schemas.microsoft.com/office/powerpoint/2010/main" xmlns="" val="40725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008"/>
          <a:stretch/>
        </p:blipFill>
        <p:spPr>
          <a:xfrm>
            <a:off x="381" y="961076"/>
            <a:ext cx="12191239" cy="5896924"/>
          </a:xfrm>
          <a:prstGeom prst="rect">
            <a:avLst/>
          </a:prstGeom>
        </p:spPr>
      </p:pic>
      <p:sp>
        <p:nvSpPr>
          <p:cNvPr id="20" name="Espaço Reservado para Texto 11">
            <a:extLst>
              <a:ext uri="{FF2B5EF4-FFF2-40B4-BE49-F238E27FC236}">
                <a16:creationId xmlns:a16="http://schemas.microsoft.com/office/drawing/2014/main" xmlns="" id="{3E01FCFE-CBC7-4D40-A8AD-03AF6C6A9C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12336" y="3584101"/>
            <a:ext cx="7677727" cy="875520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pt-BR" sz="2800" b="1" kern="1200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Editar nome do(s) palestrante(s)</a:t>
            </a:r>
          </a:p>
        </p:txBody>
      </p:sp>
      <p:sp>
        <p:nvSpPr>
          <p:cNvPr id="21" name="Espaço Reservado para Texto 5">
            <a:extLst>
              <a:ext uri="{FF2B5EF4-FFF2-40B4-BE49-F238E27FC236}">
                <a16:creationId xmlns:a16="http://schemas.microsoft.com/office/drawing/2014/main" xmlns="" id="{E886994B-A055-4B8C-91B5-95C48B01AB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12336" y="4466875"/>
            <a:ext cx="7677727" cy="819150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Editar currículo do facilitador | Moderador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sp>
        <p:nvSpPr>
          <p:cNvPr id="28" name="Espaço Reservado para Texto 27">
            <a:extLst>
              <a:ext uri="{FF2B5EF4-FFF2-40B4-BE49-F238E27FC236}">
                <a16:creationId xmlns:a16="http://schemas.microsoft.com/office/drawing/2014/main" xmlns="" id="{E9F2055F-6246-4669-BDE7-148262133F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76349" y="1592348"/>
            <a:ext cx="9620250" cy="1233787"/>
          </a:xfrm>
        </p:spPr>
        <p:txBody>
          <a:bodyPr anchor="ctr">
            <a:normAutofit/>
          </a:bodyPr>
          <a:lstStyle>
            <a:lvl1pPr algn="ctr">
              <a:defRPr lang="pt-BR" sz="3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9" name="Google Shape;36;p7"/>
          <p:cNvSpPr txBox="1">
            <a:spLocks noGrp="1"/>
          </p:cNvSpPr>
          <p:nvPr>
            <p:ph type="body" idx="5" hasCustomPrompt="1"/>
          </p:nvPr>
        </p:nvSpPr>
        <p:spPr>
          <a:xfrm>
            <a:off x="3210893" y="3092715"/>
            <a:ext cx="7685706" cy="460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2000" b="1" baseline="0">
                <a:solidFill>
                  <a:schemeClr val="bg1">
                    <a:lumMod val="85000"/>
                  </a:schemeClr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pt-BR" dirty="0"/>
              <a:t>Facilitador(es) ou Facilitadora(as)?</a:t>
            </a:r>
            <a:endParaRPr dirty="0"/>
          </a:p>
        </p:txBody>
      </p:sp>
      <p:sp>
        <p:nvSpPr>
          <p:cNvPr id="10" name="Retângulo 9"/>
          <p:cNvSpPr/>
          <p:nvPr userDrawn="1"/>
        </p:nvSpPr>
        <p:spPr>
          <a:xfrm>
            <a:off x="-9716" y="6506308"/>
            <a:ext cx="12192382" cy="351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-9717" y="6634574"/>
            <a:ext cx="12201717" cy="223425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5000">
                <a:srgbClr val="FF0000">
                  <a:alpha val="28000"/>
                </a:srgbClr>
              </a:gs>
              <a:gs pos="99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5443" y="5882284"/>
            <a:ext cx="2961114" cy="839848"/>
          </a:xfrm>
          <a:prstGeom prst="rect">
            <a:avLst/>
          </a:prstGeom>
        </p:spPr>
      </p:pic>
      <p:sp>
        <p:nvSpPr>
          <p:cNvPr id="14" name="object 4"/>
          <p:cNvSpPr txBox="1">
            <a:spLocks/>
          </p:cNvSpPr>
          <p:nvPr userDrawn="1"/>
        </p:nvSpPr>
        <p:spPr>
          <a:xfrm>
            <a:off x="1622044" y="551989"/>
            <a:ext cx="8947913" cy="628377"/>
          </a:xfrm>
          <a:prstGeom prst="rect">
            <a:avLst/>
          </a:prstGeom>
          <a:solidFill>
            <a:srgbClr val="B75F14"/>
          </a:solidFill>
        </p:spPr>
        <p:txBody>
          <a:bodyPr vert="horz" wrap="square" lIns="0" tIns="12700" rIns="0" bIns="0" rtlCol="0" anchor="ctr">
            <a:spAutoFit/>
          </a:bodyPr>
          <a:lstStyle>
            <a:lvl1pPr>
              <a:defRPr sz="8000" b="1" i="0">
                <a:solidFill>
                  <a:schemeClr val="bg1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0" algn="ctr">
              <a:spcBef>
                <a:spcPts val="600"/>
              </a:spcBef>
              <a:spcAft>
                <a:spcPts val="600"/>
              </a:spcAft>
            </a:pPr>
            <a:r>
              <a:rPr lang="pt-BR" sz="4000" spc="-10" dirty="0">
                <a:solidFill>
                  <a:schemeClr val="bg1"/>
                </a:solidFill>
              </a:rPr>
              <a:t>SESSÃO CLÍNICA</a:t>
            </a:r>
          </a:p>
        </p:txBody>
      </p:sp>
    </p:spTree>
    <p:extLst>
      <p:ext uri="{BB962C8B-B14F-4D97-AF65-F5344CB8AC3E}">
        <p14:creationId xmlns:p14="http://schemas.microsoft.com/office/powerpoint/2010/main" xmlns="" val="157141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Título mestre do slide em até duas linhas, fonte Arial ou Calibre, tamanho 20pts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2"/>
          </p:nvPr>
        </p:nvSpPr>
        <p:spPr>
          <a:xfrm>
            <a:off x="571499" y="1393825"/>
            <a:ext cx="10960102" cy="4427538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xmlns="" val="974388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m uma imag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571499" y="5315818"/>
            <a:ext cx="6141600" cy="665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39" indent="0">
              <a:buNone/>
              <a:defRPr sz="1400"/>
            </a:lvl2pPr>
            <a:lvl3pPr marL="914477" indent="0">
              <a:buNone/>
              <a:defRPr sz="1200"/>
            </a:lvl3pPr>
            <a:lvl4pPr marL="1371716" indent="0">
              <a:buNone/>
              <a:defRPr sz="1000"/>
            </a:lvl4pPr>
            <a:lvl5pPr marL="1828955" indent="0">
              <a:buNone/>
              <a:defRPr sz="1000"/>
            </a:lvl5pPr>
            <a:lvl6pPr marL="2286193" indent="0">
              <a:buNone/>
              <a:defRPr sz="1000"/>
            </a:lvl6pPr>
            <a:lvl7pPr marL="2743432" indent="0">
              <a:buNone/>
              <a:defRPr sz="1000"/>
            </a:lvl7pPr>
            <a:lvl8pPr marL="3200670" indent="0">
              <a:buNone/>
              <a:defRPr sz="1000"/>
            </a:lvl8pPr>
            <a:lvl9pPr marL="3657909" indent="0">
              <a:buNone/>
              <a:defRPr sz="1000"/>
            </a:lvl9pPr>
          </a:lstStyle>
          <a:p>
            <a:pPr lvl="0"/>
            <a:r>
              <a:rPr lang="pt-BR" dirty="0"/>
              <a:t>Espaço para legenda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Título mestre do slide em até duas linhas, fonte Arial ou Calibre, tamanho 20pts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2" hasCustomPrompt="1"/>
          </p:nvPr>
        </p:nvSpPr>
        <p:spPr>
          <a:xfrm>
            <a:off x="571499" y="1320954"/>
            <a:ext cx="6141536" cy="3938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 dirty="0"/>
              <a:t>Imagem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3"/>
          </p:nvPr>
        </p:nvSpPr>
        <p:spPr>
          <a:xfrm>
            <a:off x="6846849" y="1320954"/>
            <a:ext cx="4684751" cy="466073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cxnSp>
        <p:nvCxnSpPr>
          <p:cNvPr id="6" name="Conector reto 5"/>
          <p:cNvCxnSpPr/>
          <p:nvPr userDrawn="1"/>
        </p:nvCxnSpPr>
        <p:spPr>
          <a:xfrm>
            <a:off x="2997200" y="5989513"/>
            <a:ext cx="6388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52527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m 2 image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2"/>
          <p:cNvSpPr>
            <a:spLocks noGrp="1"/>
          </p:cNvSpPr>
          <p:nvPr>
            <p:ph type="pic" idx="10" hasCustomPrompt="1"/>
          </p:nvPr>
        </p:nvSpPr>
        <p:spPr>
          <a:xfrm>
            <a:off x="571499" y="1408882"/>
            <a:ext cx="5435652" cy="28495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39" indent="0">
              <a:buNone/>
              <a:defRPr sz="2800"/>
            </a:lvl2pPr>
            <a:lvl3pPr marL="914477" indent="0">
              <a:buNone/>
              <a:defRPr sz="2400"/>
            </a:lvl3pPr>
            <a:lvl4pPr marL="1371716" indent="0">
              <a:buNone/>
              <a:defRPr sz="2000"/>
            </a:lvl4pPr>
            <a:lvl5pPr marL="1828955" indent="0">
              <a:buNone/>
              <a:defRPr sz="2000"/>
            </a:lvl5pPr>
            <a:lvl6pPr marL="2286193" indent="0">
              <a:buNone/>
              <a:defRPr sz="2000"/>
            </a:lvl6pPr>
            <a:lvl7pPr marL="2743432" indent="0">
              <a:buNone/>
              <a:defRPr sz="2000"/>
            </a:lvl7pPr>
            <a:lvl8pPr marL="3200670" indent="0">
              <a:buNone/>
              <a:defRPr sz="2000"/>
            </a:lvl8pPr>
            <a:lvl9pPr marL="3657909" indent="0">
              <a:buNone/>
              <a:defRPr sz="2000"/>
            </a:lvl9pPr>
          </a:lstStyle>
          <a:p>
            <a:r>
              <a:rPr lang="pt-BR" dirty="0"/>
              <a:t>Imagem 1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007151" y="4374383"/>
            <a:ext cx="5491358" cy="384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39" indent="0">
              <a:buNone/>
              <a:defRPr sz="1400"/>
            </a:lvl2pPr>
            <a:lvl3pPr marL="914477" indent="0">
              <a:buNone/>
              <a:defRPr sz="1200"/>
            </a:lvl3pPr>
            <a:lvl4pPr marL="1371716" indent="0">
              <a:buNone/>
              <a:defRPr sz="1000"/>
            </a:lvl4pPr>
            <a:lvl5pPr marL="1828955" indent="0">
              <a:buNone/>
              <a:defRPr sz="1000"/>
            </a:lvl5pPr>
            <a:lvl6pPr marL="2286193" indent="0">
              <a:buNone/>
              <a:defRPr sz="1000"/>
            </a:lvl6pPr>
            <a:lvl7pPr marL="2743432" indent="0">
              <a:buNone/>
              <a:defRPr sz="1000"/>
            </a:lvl7pPr>
            <a:lvl8pPr marL="3200670" indent="0">
              <a:buNone/>
              <a:defRPr sz="1000"/>
            </a:lvl8pPr>
            <a:lvl9pPr marL="3657909" indent="0">
              <a:buNone/>
              <a:defRPr sz="1000"/>
            </a:lvl9pPr>
          </a:lstStyle>
          <a:p>
            <a:pPr lvl="0"/>
            <a:r>
              <a:rPr lang="pt-BR" dirty="0"/>
              <a:t>Espaço para legenda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half" idx="11" hasCustomPrompt="1"/>
          </p:nvPr>
        </p:nvSpPr>
        <p:spPr>
          <a:xfrm>
            <a:off x="571499" y="4858003"/>
            <a:ext cx="10927010" cy="110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39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77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71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955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6193" indent="0">
              <a:buNone/>
              <a:defRPr sz="1000"/>
            </a:lvl6pPr>
            <a:lvl7pPr marL="2743432" indent="0">
              <a:buNone/>
              <a:defRPr sz="1000"/>
            </a:lvl7pPr>
            <a:lvl8pPr marL="3200670" indent="0">
              <a:buNone/>
              <a:defRPr sz="1000"/>
            </a:lvl8pPr>
            <a:lvl9pPr marL="3657909" indent="0">
              <a:buNone/>
              <a:defRPr sz="10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sp>
        <p:nvSpPr>
          <p:cNvPr id="9" name="Espaço Reservado para Imagem 2"/>
          <p:cNvSpPr>
            <a:spLocks noGrp="1"/>
          </p:cNvSpPr>
          <p:nvPr>
            <p:ph type="pic" idx="12" hasCustomPrompt="1"/>
          </p:nvPr>
        </p:nvSpPr>
        <p:spPr>
          <a:xfrm>
            <a:off x="6007151" y="1408882"/>
            <a:ext cx="5491358" cy="28495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39" indent="0">
              <a:buNone/>
              <a:defRPr sz="2800"/>
            </a:lvl2pPr>
            <a:lvl3pPr marL="914477" indent="0">
              <a:buNone/>
              <a:defRPr sz="2400"/>
            </a:lvl3pPr>
            <a:lvl4pPr marL="1371716" indent="0">
              <a:buNone/>
              <a:defRPr sz="2000"/>
            </a:lvl4pPr>
            <a:lvl5pPr marL="1828955" indent="0">
              <a:buNone/>
              <a:defRPr sz="2000"/>
            </a:lvl5pPr>
            <a:lvl6pPr marL="2286193" indent="0">
              <a:buNone/>
              <a:defRPr sz="2000"/>
            </a:lvl6pPr>
            <a:lvl7pPr marL="2743432" indent="0">
              <a:buNone/>
              <a:defRPr sz="2000"/>
            </a:lvl7pPr>
            <a:lvl8pPr marL="3200670" indent="0">
              <a:buNone/>
              <a:defRPr sz="2000"/>
            </a:lvl8pPr>
            <a:lvl9pPr marL="3657909" indent="0">
              <a:buNone/>
              <a:defRPr sz="2000"/>
            </a:lvl9pPr>
          </a:lstStyle>
          <a:p>
            <a:r>
              <a:rPr lang="pt-BR" dirty="0"/>
              <a:t>Imagem 2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half" idx="13" hasCustomPrompt="1"/>
          </p:nvPr>
        </p:nvSpPr>
        <p:spPr>
          <a:xfrm>
            <a:off x="571500" y="4357131"/>
            <a:ext cx="5435652" cy="384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39" indent="0">
              <a:buNone/>
              <a:defRPr sz="1400"/>
            </a:lvl2pPr>
            <a:lvl3pPr marL="914477" indent="0">
              <a:buNone/>
              <a:defRPr sz="1200"/>
            </a:lvl3pPr>
            <a:lvl4pPr marL="1371716" indent="0">
              <a:buNone/>
              <a:defRPr sz="1000"/>
            </a:lvl4pPr>
            <a:lvl5pPr marL="1828955" indent="0">
              <a:buNone/>
              <a:defRPr sz="1000"/>
            </a:lvl5pPr>
            <a:lvl6pPr marL="2286193" indent="0">
              <a:buNone/>
              <a:defRPr sz="1000"/>
            </a:lvl6pPr>
            <a:lvl7pPr marL="2743432" indent="0">
              <a:buNone/>
              <a:defRPr sz="1000"/>
            </a:lvl7pPr>
            <a:lvl8pPr marL="3200670" indent="0">
              <a:buNone/>
              <a:defRPr sz="1000"/>
            </a:lvl8pPr>
            <a:lvl9pPr marL="3657909" indent="0">
              <a:buNone/>
              <a:defRPr sz="1000"/>
            </a:lvl9pPr>
          </a:lstStyle>
          <a:p>
            <a:pPr lvl="0"/>
            <a:r>
              <a:rPr lang="pt-BR" dirty="0"/>
              <a:t>Espaço para legenda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Título mestre do slide em até duas linhas, fonte Arial ou Calibre, tamanho 20pts</a:t>
            </a:r>
          </a:p>
        </p:txBody>
      </p:sp>
    </p:spTree>
    <p:extLst>
      <p:ext uri="{BB962C8B-B14F-4D97-AF65-F5344CB8AC3E}">
        <p14:creationId xmlns:p14="http://schemas.microsoft.com/office/powerpoint/2010/main" xmlns="" val="177440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46F63529-DF16-493B-8748-9BFBD9291399}"/>
              </a:ext>
            </a:extLst>
          </p:cNvPr>
          <p:cNvSpPr/>
          <p:nvPr userDrawn="1"/>
        </p:nvSpPr>
        <p:spPr>
          <a:xfrm>
            <a:off x="0" y="0"/>
            <a:ext cx="12192000" cy="591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71499" y="135872"/>
            <a:ext cx="10960102" cy="924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pt-BR" dirty="0"/>
              <a:t>Título mestre do slide em até duas linhas, fonte Arial ou Calibre, tamanho 20pts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151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409" b="60930"/>
          <a:stretch/>
        </p:blipFill>
        <p:spPr>
          <a:xfrm>
            <a:off x="-9145" y="428"/>
            <a:ext cx="12191239" cy="114257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1458686"/>
            <a:ext cx="109601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marL="457239" lvl="1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dirty="0"/>
              <a:t>Segundo nível</a:t>
            </a:r>
          </a:p>
          <a:p>
            <a:pPr marL="914477" lvl="2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dirty="0"/>
              <a:t>Terceiro nível</a:t>
            </a:r>
          </a:p>
          <a:p>
            <a:pPr marL="1371716" lvl="3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dirty="0"/>
              <a:t>Quarto nível</a:t>
            </a:r>
          </a:p>
          <a:p>
            <a:pPr marL="1828955" lvl="4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499" y="135872"/>
            <a:ext cx="10960102" cy="924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Título mestre do slide em até duas linhas, fonte Arial ou Calibre, tamanho 20pts</a:t>
            </a:r>
            <a:endParaRPr lang="en-US" dirty="0"/>
          </a:p>
        </p:txBody>
      </p:sp>
      <p:cxnSp>
        <p:nvCxnSpPr>
          <p:cNvPr id="11" name="Conector reto 10"/>
          <p:cNvCxnSpPr/>
          <p:nvPr userDrawn="1"/>
        </p:nvCxnSpPr>
        <p:spPr>
          <a:xfrm>
            <a:off x="2997200" y="5989513"/>
            <a:ext cx="6388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 userDrawn="1"/>
        </p:nvSpPr>
        <p:spPr>
          <a:xfrm>
            <a:off x="0" y="6489700"/>
            <a:ext cx="12192382" cy="368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 userDrawn="1"/>
        </p:nvSpPr>
        <p:spPr>
          <a:xfrm>
            <a:off x="-9717" y="6634574"/>
            <a:ext cx="12201717" cy="223425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5000">
                <a:srgbClr val="FF8989"/>
              </a:gs>
              <a:gs pos="99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1035" y="6070117"/>
            <a:ext cx="2489929" cy="70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814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7" r:id="rId2"/>
    <p:sldLayoutId id="2147483735" r:id="rId3"/>
    <p:sldLayoutId id="2147483736" r:id="rId4"/>
    <p:sldLayoutId id="2147483728" r:id="rId5"/>
    <p:sldLayoutId id="2147483730" r:id="rId6"/>
    <p:sldLayoutId id="2147483731" r:id="rId7"/>
    <p:sldLayoutId id="2147483733" r:id="rId8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sz="20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None/>
        <a:defRPr lang="pt-BR" sz="1800" kern="120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lang="pt-BR" sz="1600" kern="120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lang="pt-BR" sz="1400" kern="120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lang="pt-BR" sz="1400" kern="120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lang="en-US" sz="1400" kern="1200" dirty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smtClean="0"/>
              <a:t>Maria de Fátima Rocha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smtClean="0"/>
              <a:t>Coordenadora DAE/CRAE</a:t>
            </a:r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smtClean="0"/>
              <a:t>FLUXO DE ENCAMINHAMENTO ÀS UNIDADES DE REFERÊNCIA EM DOENÇAS RARAS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454275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FLUXO DE ENCAMINHAMENTO ÀS UNIDADES DE REFERÊNCIA EM DOENÇAS RARAS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smtClean="0"/>
              <a:t> </a:t>
            </a:r>
            <a:r>
              <a:rPr b="1" smtClean="0"/>
              <a:t>REDE DE </a:t>
            </a:r>
            <a:r>
              <a:rPr b="1" smtClean="0"/>
              <a:t>ATENÇÃO AO PACIENTE COM DR</a:t>
            </a:r>
          </a:p>
          <a:p>
            <a:pPr>
              <a:buFont typeface="Arial" pitchFamily="34" charset="0"/>
              <a:buChar char="•"/>
            </a:pPr>
            <a:r>
              <a:rPr b="1"/>
              <a:t> </a:t>
            </a:r>
            <a:r>
              <a:rPr b="1" smtClean="0"/>
              <a:t>LINHAS DO CUIDADO</a:t>
            </a:r>
          </a:p>
          <a:p>
            <a:pPr>
              <a:buFont typeface="Arial" pitchFamily="34" charset="0"/>
              <a:buChar char="•"/>
            </a:pPr>
            <a:r>
              <a:rPr b="1"/>
              <a:t> </a:t>
            </a:r>
            <a:r>
              <a:rPr b="1" smtClean="0"/>
              <a:t>FLUXOS DE ACESSO AMBULATORIAL</a:t>
            </a:r>
          </a:p>
          <a:p>
            <a:pPr>
              <a:buFont typeface="Wingdings" pitchFamily="2" charset="2"/>
              <a:buChar char="Ø"/>
            </a:pPr>
            <a:r>
              <a:rPr/>
              <a:t> </a:t>
            </a:r>
            <a:r>
              <a:rPr smtClean="0"/>
              <a:t>VIA SISTEMA VIDA+</a:t>
            </a:r>
          </a:p>
          <a:p>
            <a:pPr>
              <a:buFont typeface="Wingdings" pitchFamily="2" charset="2"/>
              <a:buChar char="Ø"/>
            </a:pPr>
            <a:r>
              <a:rPr/>
              <a:t> </a:t>
            </a:r>
            <a:r>
              <a:rPr smtClean="0"/>
              <a:t>VIA SISTEMA LISTA  ÚNICA</a:t>
            </a:r>
            <a:endParaRPr smtClean="0"/>
          </a:p>
          <a:p>
            <a:pPr>
              <a:buFont typeface="Wingdings" pitchFamily="2" charset="2"/>
              <a:buChar char="Ø"/>
            </a:pPr>
            <a:r>
              <a:rPr/>
              <a:t> </a:t>
            </a:r>
            <a:r>
              <a:rPr lang="pt-BR" dirty="0" smtClean="0"/>
              <a:t>VIA TELERREGULAÇÃO (POR ENCAMINHAMENTO DA ATENÇÃO BÁSICA)</a:t>
            </a:r>
          </a:p>
          <a:p>
            <a:pPr>
              <a:buFont typeface="Arial" pitchFamily="34" charset="0"/>
              <a:buChar char="•"/>
            </a:pPr>
            <a:r>
              <a:rPr/>
              <a:t> </a:t>
            </a:r>
            <a:r>
              <a:rPr b="1" smtClean="0"/>
              <a:t>UNIDADES DE REFERÊNCIA:</a:t>
            </a:r>
          </a:p>
          <a:p>
            <a:pPr>
              <a:buFont typeface="Wingdings" pitchFamily="2" charset="2"/>
              <a:buChar char="Ø"/>
            </a:pPr>
            <a:r>
              <a:rPr/>
              <a:t> </a:t>
            </a:r>
            <a:r>
              <a:rPr smtClean="0"/>
              <a:t>HABILITADAS PELO MINISTÉRIO DA SAÚDE:</a:t>
            </a:r>
          </a:p>
          <a:p>
            <a:pPr>
              <a:buFont typeface="Wingdings" pitchFamily="2" charset="2"/>
              <a:buChar char="ü"/>
            </a:pPr>
            <a:r>
              <a:rPr/>
              <a:t> </a:t>
            </a:r>
            <a:r>
              <a:rPr u="sng" smtClean="0"/>
              <a:t>HUPES</a:t>
            </a:r>
            <a:r>
              <a:rPr smtClean="0"/>
              <a:t>: EIXO I (DOENÇAS RARAS DE ORIGEM GENÉTICA) / EIXO II (DOENÇAS RARAS DE ORIGEM NÃO GENÉTICA)</a:t>
            </a:r>
          </a:p>
          <a:p>
            <a:pPr>
              <a:buFont typeface="Wingdings" pitchFamily="2" charset="2"/>
              <a:buChar char="ü"/>
            </a:pPr>
            <a:r>
              <a:rPr/>
              <a:t> </a:t>
            </a:r>
            <a:r>
              <a:rPr u="sng" smtClean="0"/>
              <a:t>APAE</a:t>
            </a:r>
            <a:r>
              <a:rPr smtClean="0"/>
              <a:t>: EIXO I</a:t>
            </a:r>
            <a:endParaRPr smtClean="0"/>
          </a:p>
          <a:p>
            <a:pPr>
              <a:buFont typeface="Wingdings" pitchFamily="2" charset="2"/>
              <a:buChar char="ü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34015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ACC91442-3982-4CEB-AA43-CEF6AA7E7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FLUXO DE ENCAMINHAMENTO ÀS UNIDADES DE REFERÊNCIA EM DOENÇAS RARAS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xmlns="" id="{3A6351CB-2D5B-448F-AE54-3753AD27ED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641" y="1320954"/>
            <a:ext cx="10982960" cy="466073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smtClean="0"/>
              <a:t> </a:t>
            </a:r>
            <a:r>
              <a:rPr sz="2000" b="1" smtClean="0">
                <a:solidFill>
                  <a:schemeClr val="tx1"/>
                </a:solidFill>
              </a:rPr>
              <a:t>AMBULATÓRIOS ESPECIALIZADOS</a:t>
            </a:r>
          </a:p>
          <a:p>
            <a:pPr>
              <a:buFont typeface="Wingdings" pitchFamily="2" charset="2"/>
              <a:buChar char="ü"/>
            </a:pPr>
            <a:r>
              <a:rPr smtClean="0"/>
              <a:t> </a:t>
            </a:r>
            <a:r>
              <a:rPr u="sng" smtClean="0"/>
              <a:t>AMBULATÓRIO DE DOENÇAS NEUROMUSCULARES DA ESCOLA BAHIANA DE MEDICINA</a:t>
            </a:r>
          </a:p>
          <a:p>
            <a:pPr marL="342900" indent="-342900">
              <a:buFont typeface="+mj-lt"/>
              <a:buAutoNum type="arabicPeriod"/>
            </a:pPr>
            <a:r>
              <a:rPr smtClean="0"/>
              <a:t>ATROFIA MUSCULAR ESPINHAL (AME)</a:t>
            </a:r>
          </a:p>
          <a:p>
            <a:pPr marL="342900" indent="-342900">
              <a:buFont typeface="+mj-lt"/>
              <a:buAutoNum type="arabicPeriod"/>
            </a:pPr>
            <a:r>
              <a:rPr smtClean="0"/>
              <a:t>ESCLEROSE LATERAL AMIOTRÓFICA (ELA)</a:t>
            </a:r>
          </a:p>
          <a:p>
            <a:pPr marL="342900" indent="-342900">
              <a:buFont typeface="+mj-lt"/>
              <a:buAutoNum type="arabicPeriod"/>
            </a:pPr>
            <a:r>
              <a:rPr smtClean="0"/>
              <a:t>DISTROFIAS MUSCULARES (DI)</a:t>
            </a:r>
          </a:p>
          <a:p>
            <a:pPr marL="342900" indent="-342900">
              <a:buFont typeface="+mj-lt"/>
              <a:buAutoNum type="arabicPeriod"/>
            </a:pPr>
            <a:r>
              <a:rPr smtClean="0"/>
              <a:t>AMILOIDOSE HEREDITÁRIA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u="sng" smtClean="0"/>
              <a:t>AMBULATÓRIO DE ATENDIMENTO A DOENÇAS RARAS DA MATERNIDADE CLIMÉRIO DE OLIVEIRA</a:t>
            </a:r>
          </a:p>
          <a:p>
            <a:pPr marL="342900" indent="-342900">
              <a:buFont typeface="+mj-lt"/>
              <a:buAutoNum type="arabicPeriod"/>
            </a:pPr>
            <a:r>
              <a:rPr smtClean="0"/>
              <a:t>ATENDIMENTO GENÉTICO A GESTANTE OU TENTANTES / FILHOS</a:t>
            </a:r>
          </a:p>
          <a:p>
            <a:pPr marL="342900" indent="-342900"/>
            <a:endParaRPr smtClean="0"/>
          </a:p>
          <a:p>
            <a:pPr marL="342900" indent="-342900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44380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sz="half" idx="11"/>
          </p:nvPr>
        </p:nvSpPr>
        <p:spPr>
          <a:xfrm>
            <a:off x="571499" y="1436914"/>
            <a:ext cx="10927010" cy="452898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smtClean="0"/>
              <a:t> </a:t>
            </a:r>
            <a:r>
              <a:rPr u="sng" smtClean="0"/>
              <a:t>AMBULATÓRIO EM DOENÇAS GENÉTICAS RARAS DO HGRS</a:t>
            </a:r>
          </a:p>
          <a:p>
            <a:pPr marL="457200" indent="-457200">
              <a:buFont typeface="+mj-lt"/>
              <a:buAutoNum type="arabicPeriod"/>
            </a:pPr>
            <a:r>
              <a:rPr smtClean="0"/>
              <a:t>CONSULTA E AVALIAÇÃO DIAGNÓSTICA</a:t>
            </a:r>
          </a:p>
          <a:p>
            <a:pPr marL="457200" indent="-457200"/>
            <a:endParaRPr smtClean="0"/>
          </a:p>
          <a:p>
            <a:pPr marL="457200" indent="-457200"/>
            <a:endParaRPr smtClean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FLUXO DE ENCAMINHAMENTO ÀS UNIDADES DE REFERÊNCIA EM DOENÇAS RARAS</a:t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94184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71499" y="135872"/>
            <a:ext cx="10960102" cy="5507282"/>
          </a:xfrm>
        </p:spPr>
        <p:txBody>
          <a:bodyPr/>
          <a:lstStyle/>
          <a:p>
            <a:pPr algn="ctr"/>
            <a:r>
              <a:rPr lang="pt-BR" dirty="0" smtClean="0"/>
              <a:t>OBRIGADA!!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147668179"/>
      </p:ext>
    </p:extLst>
  </p:cSld>
  <p:clrMapOvr>
    <a:masterClrMapping/>
  </p:clrMapOvr>
</p:sld>
</file>

<file path=ppt/theme/theme1.xml><?xml version="1.0" encoding="utf-8"?>
<a:theme xmlns:a="http://schemas.openxmlformats.org/drawingml/2006/main" name="1_02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1000"/>
          </a:spcBef>
          <a:spcAft>
            <a:spcPts val="0"/>
          </a:spcAft>
          <a:buClrTx/>
          <a:buSzTx/>
          <a:buFont typeface="Arial" panose="020B0604020202020204" pitchFamily="34" charset="0"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ysClr val="windowText" lastClr="000000">
                <a:lumMod val="75000"/>
                <a:lumOff val="25000"/>
              </a:sysClr>
            </a:solidFill>
            <a:effectLst/>
            <a:uLnTx/>
            <a:uFillTx/>
            <a:latin typeface="Calibri" panose="020F0502020204030204"/>
            <a:ea typeface="Verdana" pitchFamily="34" charset="0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863</TotalTime>
  <Words>188</Words>
  <Application>Microsoft Office PowerPoint</Application>
  <PresentationFormat>Personalizar</PresentationFormat>
  <Paragraphs>27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1_02</vt:lpstr>
      <vt:lpstr>Slide 1</vt:lpstr>
      <vt:lpstr>FLUXO DE ENCAMINHAMENTO ÀS UNIDADES DE REFERÊNCIA EM DOENÇAS RARAS </vt:lpstr>
      <vt:lpstr>FLUXO DE ENCAMINHAMENTO ÀS UNIDADES DE REFERÊNCIA EM DOENÇAS RARAS </vt:lpstr>
      <vt:lpstr>FLUXO DE ENCAMINHAMENTO ÀS UNIDADES DE REFERÊNCIA EM DOENÇAS RARAS </vt:lpstr>
      <vt:lpstr>OBRIGADA!!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tiago</dc:creator>
  <cp:lastModifiedBy>mribeiro</cp:lastModifiedBy>
  <cp:revision>132</cp:revision>
  <dcterms:created xsi:type="dcterms:W3CDTF">2017-08-31T14:12:02Z</dcterms:created>
  <dcterms:modified xsi:type="dcterms:W3CDTF">2022-10-18T15:58:31Z</dcterms:modified>
</cp:coreProperties>
</file>