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sldIdLst>
    <p:sldId id="264" r:id="rId2"/>
    <p:sldId id="257" r:id="rId3"/>
    <p:sldId id="260" r:id="rId4"/>
    <p:sldId id="261" r:id="rId5"/>
    <p:sldId id="259" r:id="rId6"/>
    <p:sldId id="267" r:id="rId7"/>
    <p:sldId id="272" r:id="rId8"/>
    <p:sldId id="265" r:id="rId9"/>
    <p:sldId id="271" r:id="rId10"/>
    <p:sldId id="270" r:id="rId11"/>
    <p:sldId id="269" r:id="rId12"/>
    <p:sldId id="273" r:id="rId13"/>
    <p:sldId id="268" r:id="rId14"/>
    <p:sldId id="277" r:id="rId15"/>
    <p:sldId id="276" r:id="rId16"/>
    <p:sldId id="275" r:id="rId17"/>
    <p:sldId id="274" r:id="rId18"/>
    <p:sldId id="279" r:id="rId19"/>
    <p:sldId id="278" r:id="rId20"/>
    <p:sldId id="280" r:id="rId21"/>
    <p:sldId id="266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68AA"/>
    <a:srgbClr val="6F8BBE"/>
    <a:srgbClr val="F2F2F2"/>
    <a:srgbClr val="672E9A"/>
    <a:srgbClr val="FF6600"/>
    <a:srgbClr val="8A90BE"/>
    <a:srgbClr val="AA7BD6"/>
    <a:srgbClr val="068197"/>
    <a:srgbClr val="4F9F9B"/>
    <a:srgbClr val="1A8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5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flavia\Desktop\Telessaude\Indicadores%20CEDEBA%20-%2001.04.20%20a%2031.08.2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flavia\Desktop\Telessaude\Indicadores%20CEDEBA%20-%2001.04.20%20a%2031.08.2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flavia\Desktop\Telessaude\Indicadores%20CEDEBA%20-%2001.04.20%20a%2031.08.2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flavia\Desktop\Telessaude\Indicadores%20CEDEBA%20-%2001.04.20%20a%2031.08.2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flavia\Desktop\Telessaude\Indicadores%20CEDEBA%20-%2001.04.20%20a%2031.08.2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flavia\Desktop\Telessaude\Indicadores%20CEDEBA%20-%2001.04.20%20a%2031.08.2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flavia\Desktop\Telessaude\Nu&#769;mero%20de%20teleconsultorias%20ate&#769;%20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[Indicadores CEDEBA - 01.04.20 a 31.08.21.xlsx]Tc x atrasada!Tabela dinâmica2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0">
                <a:latin typeface="+mn-lt"/>
              </a:rPr>
              <a:t>Número de Teleconsultorias Respondidas em até 72h e Número de Teleconsultorias Respondidas Após 72h, Plataforma Telessaúde BA, 01 de maio de 2020 a 31 de agosto de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circle"/>
          <c:size val="6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3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4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6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7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9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0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2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</c:pivotFmts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'Tc x atrasada'!$B$3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2576-9541-9B89-8AFD5258D1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2576-9541-9B89-8AFD5258D1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'Tc x atrasada'!$A$4:$A$6</c:f>
              <c:strCache>
                <c:ptCount val="2"/>
                <c:pt idx="0">
                  <c:v>Não</c:v>
                </c:pt>
                <c:pt idx="1">
                  <c:v>Sim</c:v>
                </c:pt>
              </c:strCache>
            </c:strRef>
          </c:cat>
          <c:val>
            <c:numRef>
              <c:f>'Tc x atrasada'!$B$4:$B$6</c:f>
              <c:numCache>
                <c:formatCode>General</c:formatCode>
                <c:ptCount val="2"/>
                <c:pt idx="0">
                  <c:v>1005</c:v>
                </c:pt>
                <c:pt idx="1">
                  <c:v>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76-9541-9B89-8AFD5258D1D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Temas</a:t>
            </a:r>
            <a:r>
              <a:rPr lang="pt-BR" baseline="0"/>
              <a:t> mais respondidos nas Teleconsultorias</a:t>
            </a:r>
            <a:endParaRPr lang="pt-BR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0FB-7547-8A1E-E8243F5B8E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FB-7547-8A1E-E8243F5B8E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0FB-7547-8A1E-E8243F5B8E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0FB-7547-8A1E-E8243F5B8E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0FB-7547-8A1E-E8243F5B8E9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0FB-7547-8A1E-E8243F5B8E9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Planilha4!$B$5:$B$10</c:f>
              <c:strCache>
                <c:ptCount val="6"/>
                <c:pt idx="0">
                  <c:v>Sinais/sintomas endocrinológicos, metabólicos, nutricionais</c:v>
                </c:pt>
                <c:pt idx="1">
                  <c:v>Diabetes insulino dependente</c:v>
                </c:pt>
                <c:pt idx="2">
                  <c:v>Outras doenças endocrinas</c:v>
                </c:pt>
                <c:pt idx="3">
                  <c:v>Obesidade </c:v>
                </c:pt>
                <c:pt idx="4">
                  <c:v>Diabetes não insulino dependentes</c:v>
                </c:pt>
                <c:pt idx="5">
                  <c:v>Outros</c:v>
                </c:pt>
              </c:strCache>
            </c:strRef>
          </c:cat>
          <c:val>
            <c:numRef>
              <c:f>Planilha4!$C$5:$C$10</c:f>
              <c:numCache>
                <c:formatCode>General</c:formatCode>
                <c:ptCount val="6"/>
                <c:pt idx="0">
                  <c:v>272</c:v>
                </c:pt>
                <c:pt idx="1">
                  <c:v>254</c:v>
                </c:pt>
                <c:pt idx="2">
                  <c:v>251</c:v>
                </c:pt>
                <c:pt idx="3">
                  <c:v>210</c:v>
                </c:pt>
                <c:pt idx="4">
                  <c:v>71</c:v>
                </c:pt>
                <c:pt idx="5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0FB-7547-8A1E-E8243F5B8E9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845400903834392"/>
          <c:y val="0.32044354308991813"/>
          <c:w val="0.36026799281668737"/>
          <c:h val="0.6365420495108559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defRPr>
            </a:pPr>
            <a:r>
              <a:rPr lang="en-US" sz="1200">
                <a:latin typeface="+mn-lt"/>
              </a:rPr>
              <a:t>Os 19 Municípios mais Participativos, Plataforma Telessaúde BA, 01 de maio</a:t>
            </a:r>
            <a:r>
              <a:rPr lang="en-US" sz="1200" baseline="0">
                <a:latin typeface="+mn-lt"/>
              </a:rPr>
              <a:t> de 2020 a 31 de agosto de 2021</a:t>
            </a:r>
            <a:endParaRPr lang="en-US" sz="1200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'Tc x município'!$E$78</c:f>
              <c:strCache>
                <c:ptCount val="1"/>
                <c:pt idx="0">
                  <c:v>Nº Tcs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DAA-BE43-8A06-30E3D76647A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DAA-BE43-8A06-30E3D76647A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DAA-BE43-8A06-30E3D76647A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DAA-BE43-8A06-30E3D76647A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EDAA-BE43-8A06-30E3D76647A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EDAA-BE43-8A06-30E3D76647A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EDAA-BE43-8A06-30E3D76647A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EDAA-BE43-8A06-30E3D76647A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EDAA-BE43-8A06-30E3D76647A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EDAA-BE43-8A06-30E3D76647A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EDAA-BE43-8A06-30E3D76647A8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EDAA-BE43-8A06-30E3D76647A8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EDAA-BE43-8A06-30E3D76647A8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EDAA-BE43-8A06-30E3D76647A8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EDAA-BE43-8A06-30E3D76647A8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EDAA-BE43-8A06-30E3D76647A8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EDAA-BE43-8A06-30E3D76647A8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EDAA-BE43-8A06-30E3D76647A8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EDAA-BE43-8A06-30E3D76647A8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EDAA-BE43-8A06-30E3D76647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'Tc x município'!$D$79:$D$98</c:f>
              <c:strCache>
                <c:ptCount val="20"/>
                <c:pt idx="0">
                  <c:v>Salvador</c:v>
                </c:pt>
                <c:pt idx="1">
                  <c:v>Outros</c:v>
                </c:pt>
                <c:pt idx="2">
                  <c:v>Itaberaba</c:v>
                </c:pt>
                <c:pt idx="3">
                  <c:v>Ruy Barbosa</c:v>
                </c:pt>
                <c:pt idx="4">
                  <c:v>Euclides da Cunha</c:v>
                </c:pt>
                <c:pt idx="5">
                  <c:v>Amelia Rodrigues</c:v>
                </c:pt>
                <c:pt idx="6">
                  <c:v>Conceiçao do Coite</c:v>
                </c:pt>
                <c:pt idx="7">
                  <c:v>Araci</c:v>
                </c:pt>
                <c:pt idx="8">
                  <c:v>Dias davila</c:v>
                </c:pt>
                <c:pt idx="9">
                  <c:v>Camaçari</c:v>
                </c:pt>
                <c:pt idx="10">
                  <c:v>Teofilandia</c:v>
                </c:pt>
                <c:pt idx="11">
                  <c:v>Sao Félix</c:v>
                </c:pt>
                <c:pt idx="12">
                  <c:v>Alagoinhas</c:v>
                </c:pt>
                <c:pt idx="13">
                  <c:v>Pojuca</c:v>
                </c:pt>
                <c:pt idx="14">
                  <c:v>Sao Desiderio</c:v>
                </c:pt>
                <c:pt idx="15">
                  <c:v>Caldeirao Grande</c:v>
                </c:pt>
                <c:pt idx="16">
                  <c:v>Ibipitanga</c:v>
                </c:pt>
                <c:pt idx="17">
                  <c:v>Cicero Dantas</c:v>
                </c:pt>
                <c:pt idx="18">
                  <c:v>Jaguarari</c:v>
                </c:pt>
                <c:pt idx="19">
                  <c:v>Quijingue</c:v>
                </c:pt>
              </c:strCache>
            </c:strRef>
          </c:cat>
          <c:val>
            <c:numRef>
              <c:f>'Tc x município'!$E$79:$E$98</c:f>
              <c:numCache>
                <c:formatCode>General</c:formatCode>
                <c:ptCount val="20"/>
                <c:pt idx="0">
                  <c:v>934</c:v>
                </c:pt>
                <c:pt idx="1">
                  <c:v>75</c:v>
                </c:pt>
                <c:pt idx="2">
                  <c:v>26</c:v>
                </c:pt>
                <c:pt idx="3">
                  <c:v>24</c:v>
                </c:pt>
                <c:pt idx="4">
                  <c:v>19</c:v>
                </c:pt>
                <c:pt idx="5">
                  <c:v>15</c:v>
                </c:pt>
                <c:pt idx="6">
                  <c:v>14</c:v>
                </c:pt>
                <c:pt idx="7">
                  <c:v>12</c:v>
                </c:pt>
                <c:pt idx="8">
                  <c:v>12</c:v>
                </c:pt>
                <c:pt idx="9">
                  <c:v>10</c:v>
                </c:pt>
                <c:pt idx="10">
                  <c:v>10</c:v>
                </c:pt>
                <c:pt idx="11">
                  <c:v>7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5</c:v>
                </c:pt>
                <c:pt idx="16">
                  <c:v>5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28-EDAA-BE43-8A06-30E3D7664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666752"/>
        <c:axId val="96668288"/>
        <c:axId val="0"/>
      </c:bar3DChart>
      <c:catAx>
        <c:axId val="9666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6668288"/>
        <c:crosses val="autoZero"/>
        <c:auto val="1"/>
        <c:lblAlgn val="ctr"/>
        <c:lblOffset val="100"/>
        <c:noMultiLvlLbl val="0"/>
      </c:catAx>
      <c:valAx>
        <c:axId val="9666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66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[Indicadores CEDEBA - 01.04.20 a 31.08.21.xlsx]Tc x especialidade!Tabela dinâmica11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0">
                <a:latin typeface="+mn-lt"/>
              </a:rPr>
              <a:t>Especialidades que Respondem</a:t>
            </a:r>
            <a:r>
              <a:rPr lang="en-US" sz="1200" b="0" baseline="0">
                <a:latin typeface="+mn-lt"/>
              </a:rPr>
              <a:t> as Teleconsultorias do CEDEBA, Plataforma Telessaúde BA, 01 de maio de 2020 a 31 de agosto de 2021</a:t>
            </a:r>
            <a:endParaRPr lang="en-US" sz="1200" b="0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circle"/>
          <c:size val="6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2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3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5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6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8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9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1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2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4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</c:pivotFmts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'Tc x especialidade'!$B$3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BDC0-8744-BC9B-26B5273DE1A5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BDC0-8744-BC9B-26B5273DE1A5}"/>
              </c:ext>
            </c:extLst>
          </c:dPt>
          <c:dLbls>
            <c:dLbl>
              <c:idx val="1"/>
              <c:layout>
                <c:manualLayout>
                  <c:x val="4.5301430307580687E-2"/>
                  <c:y val="-0.169058085007085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767526305835137"/>
                      <c:h val="0.188797365141306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DC0-8744-BC9B-26B5273DE1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'Tc x especialidade'!$A$4:$A$6</c:f>
              <c:strCache>
                <c:ptCount val="2"/>
                <c:pt idx="0">
                  <c:v>Médico angiologista </c:v>
                </c:pt>
                <c:pt idx="1">
                  <c:v>Médico endocrinologista e metabologista </c:v>
                </c:pt>
              </c:strCache>
            </c:strRef>
          </c:cat>
          <c:val>
            <c:numRef>
              <c:f>'Tc x especialidade'!$B$4:$B$6</c:f>
              <c:numCache>
                <c:formatCode>General</c:formatCode>
                <c:ptCount val="2"/>
                <c:pt idx="0">
                  <c:v>47</c:v>
                </c:pt>
                <c:pt idx="1">
                  <c:v>1151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C0-8744-BC9B-26B5273DE1A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170958034052481"/>
          <c:y val="0.36959734890838974"/>
          <c:w val="0.32938807341766102"/>
          <c:h val="0.35215684201420622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halkboard" panose="03050602040202020205" pitchFamily="66" charset="77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[Indicadores CEDEBA - 01.04.20 a 31.08.21.xlsx]Tc x avaliação!Tabela dinâmica14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0">
                <a:latin typeface="+mn-lt"/>
              </a:rPr>
              <a:t>Classificação da Satisfação das Teleconsultorias Avaliadas, Plataforma Telessaúde BA, 01 de maio de 2020 a 31 de agosto de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circle"/>
          <c:size val="6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2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3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5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6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7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9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0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1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3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4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5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7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8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</c:pivotFmts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0323911425387506"/>
          <c:w val="0.7563375045478492"/>
          <c:h val="0.751413416034307"/>
        </c:manualLayout>
      </c:layout>
      <c:pie3DChart>
        <c:varyColors val="1"/>
        <c:ser>
          <c:idx val="0"/>
          <c:order val="0"/>
          <c:tx>
            <c:strRef>
              <c:f>'Tc x avaliação'!$L$3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C332-D947-B6FA-5983A33ADE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C332-D947-B6FA-5983A33ADEE5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C332-D947-B6FA-5983A33ADE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'Tc x avaliação'!$K$4:$K$7</c:f>
              <c:strCache>
                <c:ptCount val="3"/>
                <c:pt idx="0">
                  <c:v>Não Atendeu</c:v>
                </c:pt>
                <c:pt idx="1">
                  <c:v>Parcialmente</c:v>
                </c:pt>
                <c:pt idx="2">
                  <c:v>Totalmente</c:v>
                </c:pt>
              </c:strCache>
            </c:strRef>
          </c:cat>
          <c:val>
            <c:numRef>
              <c:f>'Tc x avaliação'!$L$4:$L$7</c:f>
              <c:numCache>
                <c:formatCode>General</c:formatCode>
                <c:ptCount val="3"/>
                <c:pt idx="0">
                  <c:v>28</c:v>
                </c:pt>
                <c:pt idx="1">
                  <c:v>33</c:v>
                </c:pt>
                <c:pt idx="2">
                  <c:v>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32-D947-B6FA-5983A33ADEE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32213533861905"/>
          <c:y val="0.44071486209854838"/>
          <c:w val="0.26201927181247714"/>
          <c:h val="0.28845127368787687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[Indicadores CEDEBA - 01.04.20 a 31.08.21.xlsx]Tc x avaliação!Tabela dinâmica13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0">
                <a:latin typeface="+mn-lt"/>
              </a:rPr>
              <a:t>Satisfação Geral das Teleconsultorias Avaliadas,</a:t>
            </a:r>
            <a:r>
              <a:rPr lang="en-US" sz="1200" b="0" baseline="0">
                <a:latin typeface="+mn-lt"/>
              </a:rPr>
              <a:t> Plataforma Telessaúde BA, 01 de maio de 2020 a 31 de agosto de 2021</a:t>
            </a:r>
            <a:endParaRPr lang="en-US" sz="1200" b="0">
              <a:latin typeface="+mn-lt"/>
            </a:endParaRPr>
          </a:p>
        </c:rich>
      </c:tx>
      <c:layout>
        <c:manualLayout>
          <c:xMode val="edge"/>
          <c:yMode val="edge"/>
          <c:x val="9.4258700015439262E-2"/>
          <c:y val="2.744424891717677E-2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circle"/>
          <c:size val="6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2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3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4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6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7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8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9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0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2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3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4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5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6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8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19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20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21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22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24"/>
        <c:spPr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25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26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  <c:pivotFmt>
        <c:idx val="27"/>
        <c:spPr>
          <a:solidFill>
            <a:srgbClr val="92D050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c:spPr>
      </c:pivotFmt>
    </c:pivotFmts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'Tc x avaliação'!$B$3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D649-1E4B-B036-DC2A30164A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D649-1E4B-B036-DC2A30164A93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D649-1E4B-B036-DC2A30164A93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D649-1E4B-B036-DC2A30164A93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D649-1E4B-B036-DC2A30164A93}"/>
              </c:ext>
            </c:extLst>
          </c:dPt>
          <c:dLbls>
            <c:dLbl>
              <c:idx val="2"/>
              <c:layout>
                <c:manualLayout>
                  <c:x val="-2.246793379146245E-2"/>
                  <c:y val="5.02710462163102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49-1E4B-B036-DC2A30164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'Tc x avaliação'!$A$4:$A$9</c:f>
              <c:strCache>
                <c:ptCount val="5"/>
                <c:pt idx="0">
                  <c:v>Indiferente</c:v>
                </c:pt>
                <c:pt idx="1">
                  <c:v>Insastifeito</c:v>
                </c:pt>
                <c:pt idx="2">
                  <c:v>Muito Insastifeito</c:v>
                </c:pt>
                <c:pt idx="3">
                  <c:v>Muito Satisfeito</c:v>
                </c:pt>
                <c:pt idx="4">
                  <c:v>Satisfeito</c:v>
                </c:pt>
              </c:strCache>
            </c:strRef>
          </c:cat>
          <c:val>
            <c:numRef>
              <c:f>'Tc x avaliação'!$B$4:$B$9</c:f>
              <c:numCache>
                <c:formatCode>General</c:formatCode>
                <c:ptCount val="5"/>
                <c:pt idx="0">
                  <c:v>21</c:v>
                </c:pt>
                <c:pt idx="1">
                  <c:v>12</c:v>
                </c:pt>
                <c:pt idx="2">
                  <c:v>15</c:v>
                </c:pt>
                <c:pt idx="3">
                  <c:v>457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649-1E4B-B036-DC2A30164A9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573953212377725"/>
          <c:y val="0.33656957928802639"/>
          <c:w val="0.3002007113277359"/>
          <c:h val="0.45018304750741106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Número</a:t>
            </a:r>
            <a:r>
              <a:rPr lang="en-US" sz="1800" dirty="0"/>
              <a:t> de </a:t>
            </a:r>
            <a:r>
              <a:rPr lang="en-US" sz="1800" dirty="0" err="1"/>
              <a:t>Teleconsultorias</a:t>
            </a:r>
            <a:r>
              <a:rPr lang="en-US" sz="1800" dirty="0"/>
              <a:t>/</a:t>
            </a:r>
            <a:r>
              <a:rPr lang="en-US" sz="1800" dirty="0" err="1"/>
              <a:t>mês</a:t>
            </a:r>
            <a:endParaRPr lang="en-US" sz="1800" dirty="0"/>
          </a:p>
        </c:rich>
      </c:tx>
      <c:layout>
        <c:manualLayout>
          <c:xMode val="edge"/>
          <c:yMode val="edge"/>
          <c:x val="0.25020992249015728"/>
          <c:y val="4.347826086956522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7197188730314961E-2"/>
          <c:y val="9.9601449275362464E-2"/>
          <c:w val="0.92280281126968544"/>
          <c:h val="0.6238765263037781"/>
        </c:manualLayout>
      </c:layout>
      <c:lineChart>
        <c:grouping val="standard"/>
        <c:varyColors val="0"/>
        <c:ser>
          <c:idx val="0"/>
          <c:order val="0"/>
          <c:tx>
            <c:strRef>
              <c:f>Plan2!$A$5</c:f>
              <c:strCache>
                <c:ptCount val="1"/>
                <c:pt idx="0">
                  <c:v>Número de Teleconsultorias/mês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Plan2!$B$3:$W$4</c:f>
              <c:multiLvlStrCache>
                <c:ptCount val="22"/>
                <c:lvl>
                  <c:pt idx="0">
                    <c:v>julho</c:v>
                  </c:pt>
                  <c:pt idx="1">
                    <c:v>agosto</c:v>
                  </c:pt>
                  <c:pt idx="2">
                    <c:v>setembro</c:v>
                  </c:pt>
                  <c:pt idx="3">
                    <c:v>outubro</c:v>
                  </c:pt>
                  <c:pt idx="4">
                    <c:v>novembro</c:v>
                  </c:pt>
                  <c:pt idx="5">
                    <c:v>dezembro</c:v>
                  </c:pt>
                  <c:pt idx="6">
                    <c:v>janeiro</c:v>
                  </c:pt>
                  <c:pt idx="7">
                    <c:v>fevereiro</c:v>
                  </c:pt>
                  <c:pt idx="8">
                    <c:v>março</c:v>
                  </c:pt>
                  <c:pt idx="9">
                    <c:v>abril</c:v>
                  </c:pt>
                  <c:pt idx="10">
                    <c:v>maio</c:v>
                  </c:pt>
                  <c:pt idx="11">
                    <c:v>junho</c:v>
                  </c:pt>
                  <c:pt idx="12">
                    <c:v>julho</c:v>
                  </c:pt>
                  <c:pt idx="13">
                    <c:v>agosto</c:v>
                  </c:pt>
                  <c:pt idx="14">
                    <c:v>setembro</c:v>
                  </c:pt>
                  <c:pt idx="15">
                    <c:v>outubro</c:v>
                  </c:pt>
                  <c:pt idx="16">
                    <c:v>novembro</c:v>
                  </c:pt>
                  <c:pt idx="17">
                    <c:v>dezembro</c:v>
                  </c:pt>
                  <c:pt idx="18">
                    <c:v>janeiro</c:v>
                  </c:pt>
                  <c:pt idx="19">
                    <c:v>fev</c:v>
                  </c:pt>
                  <c:pt idx="20">
                    <c:v>março</c:v>
                  </c:pt>
                  <c:pt idx="21">
                    <c:v>abril</c:v>
                  </c:pt>
                </c:lvl>
                <c:lvl>
                  <c:pt idx="0">
                    <c:v>2020</c:v>
                  </c:pt>
                  <c:pt idx="6">
                    <c:v>2021</c:v>
                  </c:pt>
                  <c:pt idx="18">
                    <c:v>2022</c:v>
                  </c:pt>
                </c:lvl>
              </c:multiLvlStrCache>
            </c:multiLvlStrRef>
          </c:cat>
          <c:val>
            <c:numRef>
              <c:f>Plan2!$B$5:$W$5</c:f>
              <c:numCache>
                <c:formatCode>General</c:formatCode>
                <c:ptCount val="22"/>
                <c:pt idx="0">
                  <c:v>12</c:v>
                </c:pt>
                <c:pt idx="1">
                  <c:v>23</c:v>
                </c:pt>
                <c:pt idx="2">
                  <c:v>32</c:v>
                </c:pt>
                <c:pt idx="3">
                  <c:v>47</c:v>
                </c:pt>
                <c:pt idx="4">
                  <c:v>81</c:v>
                </c:pt>
                <c:pt idx="5">
                  <c:v>105</c:v>
                </c:pt>
                <c:pt idx="6">
                  <c:v>78</c:v>
                </c:pt>
                <c:pt idx="7">
                  <c:v>87</c:v>
                </c:pt>
                <c:pt idx="8">
                  <c:v>88</c:v>
                </c:pt>
                <c:pt idx="9">
                  <c:v>115</c:v>
                </c:pt>
                <c:pt idx="10">
                  <c:v>112</c:v>
                </c:pt>
                <c:pt idx="11">
                  <c:v>119</c:v>
                </c:pt>
                <c:pt idx="12">
                  <c:v>137</c:v>
                </c:pt>
                <c:pt idx="13">
                  <c:v>144</c:v>
                </c:pt>
                <c:pt idx="14">
                  <c:v>163</c:v>
                </c:pt>
                <c:pt idx="15">
                  <c:v>139</c:v>
                </c:pt>
                <c:pt idx="16">
                  <c:v>151</c:v>
                </c:pt>
                <c:pt idx="17">
                  <c:v>132</c:v>
                </c:pt>
                <c:pt idx="18">
                  <c:v>117</c:v>
                </c:pt>
                <c:pt idx="19">
                  <c:v>131</c:v>
                </c:pt>
                <c:pt idx="20">
                  <c:v>157</c:v>
                </c:pt>
                <c:pt idx="21">
                  <c:v>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2E-6C40-8450-DE6FBD049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340224"/>
        <c:axId val="96749440"/>
      </c:lineChart>
      <c:catAx>
        <c:axId val="9634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6749440"/>
        <c:crosses val="autoZero"/>
        <c:auto val="1"/>
        <c:lblAlgn val="ctr"/>
        <c:lblOffset val="100"/>
        <c:noMultiLvlLbl val="0"/>
      </c:catAx>
      <c:valAx>
        <c:axId val="9674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634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CE4A47-5EFA-47E7-B9A5-9A2801082625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79C5F1F-9007-47AC-AEFE-31F6F947A90A}">
      <dgm:prSet/>
      <dgm:spPr>
        <a:solidFill>
          <a:srgbClr val="3B66A9"/>
        </a:solidFill>
      </dgm:spPr>
      <dgm:t>
        <a:bodyPr/>
        <a:lstStyle/>
        <a:p>
          <a:r>
            <a:rPr lang="pt-PT" b="0" dirty="0">
              <a:solidFill>
                <a:schemeClr val="tx1"/>
              </a:solidFill>
              <a:latin typeface="Comic Sans MS" pitchFamily="66" charset="0"/>
            </a:rPr>
            <a:t>Apoiar os profissionais da APS do Estado da Bahia, no cuidado à população, durante Pandemia COVID-19</a:t>
          </a:r>
          <a:endParaRPr lang="pt-BR" b="0" dirty="0">
            <a:solidFill>
              <a:schemeClr val="tx1"/>
            </a:solidFill>
            <a:latin typeface="Comic Sans MS" pitchFamily="66" charset="0"/>
          </a:endParaRPr>
        </a:p>
      </dgm:t>
    </dgm:pt>
    <dgm:pt modelId="{D91BE01F-21BE-42AC-BADE-979AF7C60E13}" type="parTrans" cxnId="{1DB16089-62C6-4585-8F10-61C82B36C8A0}">
      <dgm:prSet/>
      <dgm:spPr/>
      <dgm:t>
        <a:bodyPr/>
        <a:lstStyle/>
        <a:p>
          <a:endParaRPr lang="pt-BR" b="0">
            <a:solidFill>
              <a:schemeClr val="tx1"/>
            </a:solidFill>
          </a:endParaRPr>
        </a:p>
      </dgm:t>
    </dgm:pt>
    <dgm:pt modelId="{1591B891-5A6B-4C8E-BEC6-84B148EBEBA2}" type="sibTrans" cxnId="{1DB16089-62C6-4585-8F10-61C82B36C8A0}">
      <dgm:prSet/>
      <dgm:spPr/>
      <dgm:t>
        <a:bodyPr/>
        <a:lstStyle/>
        <a:p>
          <a:endParaRPr lang="pt-BR" b="0">
            <a:solidFill>
              <a:schemeClr val="tx1"/>
            </a:solidFill>
          </a:endParaRPr>
        </a:p>
      </dgm:t>
    </dgm:pt>
    <dgm:pt modelId="{D95F8F9A-58A3-42C5-B117-D92A6938ABBC}">
      <dgm:prSet/>
      <dgm:spPr>
        <a:solidFill>
          <a:srgbClr val="0070C0"/>
        </a:solidFill>
      </dgm:spPr>
      <dgm:t>
        <a:bodyPr/>
        <a:lstStyle/>
        <a:p>
          <a:r>
            <a:rPr lang="pt-PT" b="0" dirty="0">
              <a:solidFill>
                <a:schemeClr val="tx1"/>
              </a:solidFill>
              <a:latin typeface="Comic Sans MS" pitchFamily="66" charset="0"/>
            </a:rPr>
            <a:t>Descentralizar atendimentos de pacientes com doenças crônicas</a:t>
          </a:r>
          <a:endParaRPr lang="pt-BR" b="0" dirty="0">
            <a:solidFill>
              <a:schemeClr val="tx1"/>
            </a:solidFill>
            <a:latin typeface="Comic Sans MS" pitchFamily="66" charset="0"/>
          </a:endParaRPr>
        </a:p>
      </dgm:t>
    </dgm:pt>
    <dgm:pt modelId="{DE3E0FE5-65BF-429E-8B99-C73FD6F81AB5}" type="parTrans" cxnId="{05B34C75-B69D-4FEE-AC9A-D24AF9C5E08D}">
      <dgm:prSet/>
      <dgm:spPr/>
      <dgm:t>
        <a:bodyPr/>
        <a:lstStyle/>
        <a:p>
          <a:endParaRPr lang="pt-BR" b="0">
            <a:solidFill>
              <a:schemeClr val="tx1"/>
            </a:solidFill>
          </a:endParaRPr>
        </a:p>
      </dgm:t>
    </dgm:pt>
    <dgm:pt modelId="{D12968B9-FA7B-4FD8-AF42-27F9142E6F40}" type="sibTrans" cxnId="{05B34C75-B69D-4FEE-AC9A-D24AF9C5E08D}">
      <dgm:prSet/>
      <dgm:spPr/>
      <dgm:t>
        <a:bodyPr/>
        <a:lstStyle/>
        <a:p>
          <a:endParaRPr lang="pt-BR" b="0">
            <a:solidFill>
              <a:schemeClr val="tx1"/>
            </a:solidFill>
          </a:endParaRPr>
        </a:p>
      </dgm:t>
    </dgm:pt>
    <dgm:pt modelId="{C6A34788-49B4-4937-9710-D775B1D7EEE9}">
      <dgm:prSet/>
      <dgm:spPr>
        <a:solidFill>
          <a:srgbClr val="0066CC"/>
        </a:solidFill>
      </dgm:spPr>
      <dgm:t>
        <a:bodyPr/>
        <a:lstStyle/>
        <a:p>
          <a:r>
            <a:rPr lang="pt-PT" b="0" dirty="0">
              <a:solidFill>
                <a:schemeClr val="tx1"/>
              </a:solidFill>
              <a:latin typeface="Chalkboard" panose="03050602040202020205" pitchFamily="66" charset="77"/>
            </a:rPr>
            <a:t>Estratégias que possibilitem qualificar e apoiar médicos da APS no atendimento à maioria dos pacientes em seu local de origem.</a:t>
          </a:r>
          <a:endParaRPr lang="pt-BR" b="0" dirty="0">
            <a:solidFill>
              <a:schemeClr val="tx1"/>
            </a:solidFill>
          </a:endParaRPr>
        </a:p>
      </dgm:t>
    </dgm:pt>
    <dgm:pt modelId="{960BEC58-6AC6-4124-826C-E217628B2238}" type="parTrans" cxnId="{4E25402C-1546-41BC-A4EC-597D201001EE}">
      <dgm:prSet/>
      <dgm:spPr/>
      <dgm:t>
        <a:bodyPr/>
        <a:lstStyle/>
        <a:p>
          <a:endParaRPr lang="pt-BR" b="0">
            <a:solidFill>
              <a:schemeClr val="tx1"/>
            </a:solidFill>
          </a:endParaRPr>
        </a:p>
      </dgm:t>
    </dgm:pt>
    <dgm:pt modelId="{8E24FFB7-83DE-4734-A9B7-16C950366FBF}" type="sibTrans" cxnId="{4E25402C-1546-41BC-A4EC-597D201001EE}">
      <dgm:prSet/>
      <dgm:spPr/>
      <dgm:t>
        <a:bodyPr/>
        <a:lstStyle/>
        <a:p>
          <a:endParaRPr lang="pt-BR" b="0">
            <a:solidFill>
              <a:schemeClr val="tx1"/>
            </a:solidFill>
          </a:endParaRPr>
        </a:p>
      </dgm:t>
    </dgm:pt>
    <dgm:pt modelId="{8A696276-E1E6-4709-A365-3694E3553AF6}">
      <dgm:prSet/>
      <dgm:spPr>
        <a:solidFill>
          <a:srgbClr val="4A83C5"/>
        </a:solidFill>
      </dgm:spPr>
      <dgm:t>
        <a:bodyPr/>
        <a:lstStyle/>
        <a:p>
          <a:r>
            <a:rPr lang="pt-PT" b="0" dirty="0">
              <a:solidFill>
                <a:schemeClr val="tx1"/>
              </a:solidFill>
              <a:latin typeface="Chalkboard" panose="03050602040202020205" pitchFamily="66" charset="77"/>
            </a:rPr>
            <a:t>2019: Organização da Rede de Atenção à Saúde para atender a população do Estado da Bahia </a:t>
          </a:r>
          <a:endParaRPr lang="pt-BR" b="0" dirty="0">
            <a:solidFill>
              <a:schemeClr val="tx1"/>
            </a:solidFill>
          </a:endParaRPr>
        </a:p>
      </dgm:t>
    </dgm:pt>
    <dgm:pt modelId="{E3A840D3-83A2-464C-9BE7-BFFDB1181038}" type="sibTrans" cxnId="{E3E89132-D33E-493F-9DBB-1F74C377D191}">
      <dgm:prSet/>
      <dgm:spPr/>
      <dgm:t>
        <a:bodyPr/>
        <a:lstStyle/>
        <a:p>
          <a:endParaRPr lang="pt-BR" b="0">
            <a:solidFill>
              <a:schemeClr val="tx1"/>
            </a:solidFill>
          </a:endParaRPr>
        </a:p>
      </dgm:t>
    </dgm:pt>
    <dgm:pt modelId="{9D72706E-91C0-4DDD-B7E9-DFDE414D9418}" type="parTrans" cxnId="{E3E89132-D33E-493F-9DBB-1F74C377D191}">
      <dgm:prSet/>
      <dgm:spPr/>
      <dgm:t>
        <a:bodyPr/>
        <a:lstStyle/>
        <a:p>
          <a:endParaRPr lang="pt-BR" b="0">
            <a:solidFill>
              <a:schemeClr val="tx1"/>
            </a:solidFill>
          </a:endParaRPr>
        </a:p>
      </dgm:t>
    </dgm:pt>
    <dgm:pt modelId="{BCE0EB41-F627-4AA0-88B2-D7F7F4E45D65}" type="pres">
      <dgm:prSet presAssocID="{B5CE4A47-5EFA-47E7-B9A5-9A2801082625}" presName="diagram" presStyleCnt="0">
        <dgm:presLayoutVars>
          <dgm:dir/>
          <dgm:resizeHandles val="exact"/>
        </dgm:presLayoutVars>
      </dgm:prSet>
      <dgm:spPr/>
    </dgm:pt>
    <dgm:pt modelId="{DDBD0A6C-9759-4503-AD09-70624479E841}" type="pres">
      <dgm:prSet presAssocID="{8A696276-E1E6-4709-A365-3694E3553AF6}" presName="node" presStyleLbl="node1" presStyleIdx="0" presStyleCnt="4" custLinFactNeighborX="1298" custLinFactNeighborY="13277">
        <dgm:presLayoutVars>
          <dgm:bulletEnabled val="1"/>
        </dgm:presLayoutVars>
      </dgm:prSet>
      <dgm:spPr/>
    </dgm:pt>
    <dgm:pt modelId="{F4883798-83A6-429F-B846-4C7117964FF6}" type="pres">
      <dgm:prSet presAssocID="{E3A840D3-83A2-464C-9BE7-BFFDB1181038}" presName="sibTrans" presStyleCnt="0"/>
      <dgm:spPr/>
    </dgm:pt>
    <dgm:pt modelId="{7EA5A82D-D791-436D-BD5A-EA6B991F9551}" type="pres">
      <dgm:prSet presAssocID="{D79C5F1F-9007-47AC-AEFE-31F6F947A90A}" presName="node" presStyleLbl="node1" presStyleIdx="1" presStyleCnt="4" custLinFactNeighborX="-5248" custLinFactNeighborY="14395">
        <dgm:presLayoutVars>
          <dgm:bulletEnabled val="1"/>
        </dgm:presLayoutVars>
      </dgm:prSet>
      <dgm:spPr/>
    </dgm:pt>
    <dgm:pt modelId="{BD1F97CB-6381-427B-B696-FA4B1F6CA045}" type="pres">
      <dgm:prSet presAssocID="{1591B891-5A6B-4C8E-BEC6-84B148EBEBA2}" presName="sibTrans" presStyleCnt="0"/>
      <dgm:spPr/>
    </dgm:pt>
    <dgm:pt modelId="{619FA3D4-6746-4C2B-AEC8-434B806864B3}" type="pres">
      <dgm:prSet presAssocID="{C6A34788-49B4-4937-9710-D775B1D7EEE9}" presName="node" presStyleLbl="node1" presStyleIdx="2" presStyleCnt="4" custLinFactX="5000" custLinFactNeighborX="100000" custLinFactNeighborY="8077">
        <dgm:presLayoutVars>
          <dgm:bulletEnabled val="1"/>
        </dgm:presLayoutVars>
      </dgm:prSet>
      <dgm:spPr/>
    </dgm:pt>
    <dgm:pt modelId="{C7B6E8F5-9F50-48D7-923F-7703B3B8B645}" type="pres">
      <dgm:prSet presAssocID="{8E24FFB7-83DE-4734-A9B7-16C950366FBF}" presName="sibTrans" presStyleCnt="0"/>
      <dgm:spPr/>
    </dgm:pt>
    <dgm:pt modelId="{12095754-A91F-4A4F-B8B8-DA08E2659FD8}" type="pres">
      <dgm:prSet presAssocID="{D95F8F9A-58A3-42C5-B117-D92A6938ABBC}" presName="node" presStyleLbl="node1" presStyleIdx="3" presStyleCnt="4" custLinFactX="-8385" custLinFactNeighborX="-100000" custLinFactNeighborY="8077">
        <dgm:presLayoutVars>
          <dgm:bulletEnabled val="1"/>
        </dgm:presLayoutVars>
      </dgm:prSet>
      <dgm:spPr/>
    </dgm:pt>
  </dgm:ptLst>
  <dgm:cxnLst>
    <dgm:cxn modelId="{4E25402C-1546-41BC-A4EC-597D201001EE}" srcId="{B5CE4A47-5EFA-47E7-B9A5-9A2801082625}" destId="{C6A34788-49B4-4937-9710-D775B1D7EEE9}" srcOrd="2" destOrd="0" parTransId="{960BEC58-6AC6-4124-826C-E217628B2238}" sibTransId="{8E24FFB7-83DE-4734-A9B7-16C950366FBF}"/>
    <dgm:cxn modelId="{E3E89132-D33E-493F-9DBB-1F74C377D191}" srcId="{B5CE4A47-5EFA-47E7-B9A5-9A2801082625}" destId="{8A696276-E1E6-4709-A365-3694E3553AF6}" srcOrd="0" destOrd="0" parTransId="{9D72706E-91C0-4DDD-B7E9-DFDE414D9418}" sibTransId="{E3A840D3-83A2-464C-9BE7-BFFDB1181038}"/>
    <dgm:cxn modelId="{FD935A54-1729-4C7A-9C69-3DD8B1E53FCD}" type="presOf" srcId="{8A696276-E1E6-4709-A365-3694E3553AF6}" destId="{DDBD0A6C-9759-4503-AD09-70624479E841}" srcOrd="0" destOrd="0" presId="urn:microsoft.com/office/officeart/2005/8/layout/default#1"/>
    <dgm:cxn modelId="{05B34C75-B69D-4FEE-AC9A-D24AF9C5E08D}" srcId="{B5CE4A47-5EFA-47E7-B9A5-9A2801082625}" destId="{D95F8F9A-58A3-42C5-B117-D92A6938ABBC}" srcOrd="3" destOrd="0" parTransId="{DE3E0FE5-65BF-429E-8B99-C73FD6F81AB5}" sibTransId="{D12968B9-FA7B-4FD8-AF42-27F9142E6F40}"/>
    <dgm:cxn modelId="{1DB16089-62C6-4585-8F10-61C82B36C8A0}" srcId="{B5CE4A47-5EFA-47E7-B9A5-9A2801082625}" destId="{D79C5F1F-9007-47AC-AEFE-31F6F947A90A}" srcOrd="1" destOrd="0" parTransId="{D91BE01F-21BE-42AC-BADE-979AF7C60E13}" sibTransId="{1591B891-5A6B-4C8E-BEC6-84B148EBEBA2}"/>
    <dgm:cxn modelId="{A1687ACF-778A-4B99-96D8-DC5F0F6CE309}" type="presOf" srcId="{C6A34788-49B4-4937-9710-D775B1D7EEE9}" destId="{619FA3D4-6746-4C2B-AEC8-434B806864B3}" srcOrd="0" destOrd="0" presId="urn:microsoft.com/office/officeart/2005/8/layout/default#1"/>
    <dgm:cxn modelId="{971818D2-1494-4FC3-84AC-D6A21D90BA9B}" type="presOf" srcId="{D95F8F9A-58A3-42C5-B117-D92A6938ABBC}" destId="{12095754-A91F-4A4F-B8B8-DA08E2659FD8}" srcOrd="0" destOrd="0" presId="urn:microsoft.com/office/officeart/2005/8/layout/default#1"/>
    <dgm:cxn modelId="{0496A8FA-D1E5-4486-A417-77ADC4E8524E}" type="presOf" srcId="{D79C5F1F-9007-47AC-AEFE-31F6F947A90A}" destId="{7EA5A82D-D791-436D-BD5A-EA6B991F9551}" srcOrd="0" destOrd="0" presId="urn:microsoft.com/office/officeart/2005/8/layout/default#1"/>
    <dgm:cxn modelId="{6649AEFB-0A20-42DB-A342-594578207C89}" type="presOf" srcId="{B5CE4A47-5EFA-47E7-B9A5-9A2801082625}" destId="{BCE0EB41-F627-4AA0-88B2-D7F7F4E45D65}" srcOrd="0" destOrd="0" presId="urn:microsoft.com/office/officeart/2005/8/layout/default#1"/>
    <dgm:cxn modelId="{B1D0342C-D47D-4F42-94DE-564E37B07B78}" type="presParOf" srcId="{BCE0EB41-F627-4AA0-88B2-D7F7F4E45D65}" destId="{DDBD0A6C-9759-4503-AD09-70624479E841}" srcOrd="0" destOrd="0" presId="urn:microsoft.com/office/officeart/2005/8/layout/default#1"/>
    <dgm:cxn modelId="{F01E47D1-5763-4C30-B4F9-40100D83410B}" type="presParOf" srcId="{BCE0EB41-F627-4AA0-88B2-D7F7F4E45D65}" destId="{F4883798-83A6-429F-B846-4C7117964FF6}" srcOrd="1" destOrd="0" presId="urn:microsoft.com/office/officeart/2005/8/layout/default#1"/>
    <dgm:cxn modelId="{45ECE71C-035A-4082-B155-8F11A7332183}" type="presParOf" srcId="{BCE0EB41-F627-4AA0-88B2-D7F7F4E45D65}" destId="{7EA5A82D-D791-436D-BD5A-EA6B991F9551}" srcOrd="2" destOrd="0" presId="urn:microsoft.com/office/officeart/2005/8/layout/default#1"/>
    <dgm:cxn modelId="{169DD76B-97DB-45B9-8D0C-B8D17012AC1C}" type="presParOf" srcId="{BCE0EB41-F627-4AA0-88B2-D7F7F4E45D65}" destId="{BD1F97CB-6381-427B-B696-FA4B1F6CA045}" srcOrd="3" destOrd="0" presId="urn:microsoft.com/office/officeart/2005/8/layout/default#1"/>
    <dgm:cxn modelId="{BED6E888-34D9-4CA2-B95B-D646028D05E9}" type="presParOf" srcId="{BCE0EB41-F627-4AA0-88B2-D7F7F4E45D65}" destId="{619FA3D4-6746-4C2B-AEC8-434B806864B3}" srcOrd="4" destOrd="0" presId="urn:microsoft.com/office/officeart/2005/8/layout/default#1"/>
    <dgm:cxn modelId="{A7C7CB83-F94C-4D4A-8F8A-2B02C4AA37D7}" type="presParOf" srcId="{BCE0EB41-F627-4AA0-88B2-D7F7F4E45D65}" destId="{C7B6E8F5-9F50-48D7-923F-7703B3B8B645}" srcOrd="5" destOrd="0" presId="urn:microsoft.com/office/officeart/2005/8/layout/default#1"/>
    <dgm:cxn modelId="{307DEE47-DB63-419A-AFF1-007A721EE42D}" type="presParOf" srcId="{BCE0EB41-F627-4AA0-88B2-D7F7F4E45D65}" destId="{12095754-A91F-4A4F-B8B8-DA08E2659FD8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861BA4-D4E7-B24D-A20B-C7ADB81C1ADB}" type="doc">
      <dgm:prSet loTypeId="urn:microsoft.com/office/officeart/2005/8/layout/hProcess11" loCatId="" qsTypeId="urn:microsoft.com/office/officeart/2005/8/quickstyle/simple3" qsCatId="simple" csTypeId="urn:microsoft.com/office/officeart/2005/8/colors/accent1_2" csCatId="accent1" phldr="1"/>
      <dgm:spPr/>
    </dgm:pt>
    <dgm:pt modelId="{7FA45FBE-32B4-EE4A-B9F3-91603ED281A6}">
      <dgm:prSet phldrT="[Texto]" custT="1"/>
      <dgm:spPr/>
      <dgm:t>
        <a:bodyPr/>
        <a:lstStyle/>
        <a:p>
          <a:r>
            <a:rPr lang="pt-BR" sz="1600" dirty="0">
              <a:latin typeface="Chalkboard" panose="03050602040202020205" pitchFamily="66" charset="77"/>
            </a:rPr>
            <a:t>Disponibilidade de Consultoria Especializada para APS em até 72h</a:t>
          </a:r>
        </a:p>
      </dgm:t>
    </dgm:pt>
    <dgm:pt modelId="{0DA6EA07-96FC-E446-B7F3-0C526B612013}" type="parTrans" cxnId="{A6EB920B-D356-AD48-82C6-880925D3A512}">
      <dgm:prSet/>
      <dgm:spPr/>
      <dgm:t>
        <a:bodyPr/>
        <a:lstStyle/>
        <a:p>
          <a:endParaRPr lang="pt-BR" sz="1400">
            <a:latin typeface="Chalkboard" panose="03050602040202020205" pitchFamily="66" charset="77"/>
          </a:endParaRPr>
        </a:p>
      </dgm:t>
    </dgm:pt>
    <dgm:pt modelId="{64C84D75-FA80-2A4F-A93C-0F077891DFD0}" type="sibTrans" cxnId="{A6EB920B-D356-AD48-82C6-880925D3A512}">
      <dgm:prSet/>
      <dgm:spPr/>
      <dgm:t>
        <a:bodyPr/>
        <a:lstStyle/>
        <a:p>
          <a:endParaRPr lang="pt-BR" sz="1400">
            <a:latin typeface="Chalkboard" panose="03050602040202020205" pitchFamily="66" charset="77"/>
          </a:endParaRPr>
        </a:p>
      </dgm:t>
    </dgm:pt>
    <dgm:pt modelId="{0BB9D46A-3482-3E43-AC08-F40406199436}">
      <dgm:prSet phldrT="[Texto]" custT="1"/>
      <dgm:spPr/>
      <dgm:t>
        <a:bodyPr/>
        <a:lstStyle/>
        <a:p>
          <a:r>
            <a:rPr lang="pt-BR" sz="1600" dirty="0">
              <a:latin typeface="Chalkboard" panose="03050602040202020205" pitchFamily="66" charset="77"/>
            </a:rPr>
            <a:t>Comunicação ágil entre colegas na APS e a Assistência especializada</a:t>
          </a:r>
        </a:p>
      </dgm:t>
    </dgm:pt>
    <dgm:pt modelId="{912ECF1B-F132-074C-9E35-681B1D34D548}" type="parTrans" cxnId="{B47FE90D-35DA-EE4E-858C-222A01608339}">
      <dgm:prSet/>
      <dgm:spPr/>
      <dgm:t>
        <a:bodyPr/>
        <a:lstStyle/>
        <a:p>
          <a:endParaRPr lang="pt-BR" sz="1400">
            <a:latin typeface="Chalkboard" panose="03050602040202020205" pitchFamily="66" charset="77"/>
          </a:endParaRPr>
        </a:p>
      </dgm:t>
    </dgm:pt>
    <dgm:pt modelId="{7A55DDC4-6CBA-8146-90DD-4FDD3250DF54}" type="sibTrans" cxnId="{B47FE90D-35DA-EE4E-858C-222A01608339}">
      <dgm:prSet/>
      <dgm:spPr/>
      <dgm:t>
        <a:bodyPr/>
        <a:lstStyle/>
        <a:p>
          <a:endParaRPr lang="pt-BR" sz="1400">
            <a:latin typeface="Chalkboard" panose="03050602040202020205" pitchFamily="66" charset="77"/>
          </a:endParaRPr>
        </a:p>
      </dgm:t>
    </dgm:pt>
    <dgm:pt modelId="{E262F98D-B9CD-C943-9343-6D0D4FF8672D}">
      <dgm:prSet phldrT="[Texto]" custT="1"/>
      <dgm:spPr/>
      <dgm:t>
        <a:bodyPr/>
        <a:lstStyle/>
        <a:p>
          <a:r>
            <a:rPr lang="pt-BR" sz="1600" dirty="0">
              <a:latin typeface="Chalkboard" panose="03050602040202020205" pitchFamily="66" charset="77"/>
            </a:rPr>
            <a:t>Resolução de encaminhamentos em menor tempo</a:t>
          </a:r>
        </a:p>
      </dgm:t>
    </dgm:pt>
    <dgm:pt modelId="{EAF5EF0C-8D07-4941-BD92-99BF06F15048}" type="parTrans" cxnId="{CBA8D512-9A0E-6044-8A7F-DBF2831BE191}">
      <dgm:prSet/>
      <dgm:spPr/>
      <dgm:t>
        <a:bodyPr/>
        <a:lstStyle/>
        <a:p>
          <a:endParaRPr lang="pt-BR" sz="1400">
            <a:latin typeface="Chalkboard" panose="03050602040202020205" pitchFamily="66" charset="77"/>
          </a:endParaRPr>
        </a:p>
      </dgm:t>
    </dgm:pt>
    <dgm:pt modelId="{9DEDB473-5AB2-FC42-9ED0-70A5C03D5C52}" type="sibTrans" cxnId="{CBA8D512-9A0E-6044-8A7F-DBF2831BE191}">
      <dgm:prSet/>
      <dgm:spPr/>
      <dgm:t>
        <a:bodyPr/>
        <a:lstStyle/>
        <a:p>
          <a:endParaRPr lang="pt-BR" sz="1400">
            <a:latin typeface="Chalkboard" panose="03050602040202020205" pitchFamily="66" charset="77"/>
          </a:endParaRPr>
        </a:p>
      </dgm:t>
    </dgm:pt>
    <dgm:pt modelId="{FAFA9288-2DFE-8E42-BC2E-2465286441F8}">
      <dgm:prSet phldrT="[Texto]" custT="1"/>
      <dgm:spPr/>
      <dgm:t>
        <a:bodyPr/>
        <a:lstStyle/>
        <a:p>
          <a:r>
            <a:rPr lang="pt-BR" sz="1600" dirty="0">
              <a:latin typeface="Chalkboard" panose="03050602040202020205" pitchFamily="66" charset="77"/>
            </a:rPr>
            <a:t>Identificação de casos prioritários com agendamentos breves</a:t>
          </a:r>
        </a:p>
      </dgm:t>
    </dgm:pt>
    <dgm:pt modelId="{A8B12242-AE45-6E47-A1BE-35FDE56A1186}" type="parTrans" cxnId="{C51E9B6B-8B50-B648-8287-B21FA21271DF}">
      <dgm:prSet/>
      <dgm:spPr/>
      <dgm:t>
        <a:bodyPr/>
        <a:lstStyle/>
        <a:p>
          <a:endParaRPr lang="pt-BR" sz="1400">
            <a:latin typeface="Chalkboard" panose="03050602040202020205" pitchFamily="66" charset="77"/>
          </a:endParaRPr>
        </a:p>
      </dgm:t>
    </dgm:pt>
    <dgm:pt modelId="{55921305-55D2-E34B-BDD0-97C61BB7D315}" type="sibTrans" cxnId="{C51E9B6B-8B50-B648-8287-B21FA21271DF}">
      <dgm:prSet/>
      <dgm:spPr/>
      <dgm:t>
        <a:bodyPr/>
        <a:lstStyle/>
        <a:p>
          <a:endParaRPr lang="pt-BR" sz="1400">
            <a:latin typeface="Chalkboard" panose="03050602040202020205" pitchFamily="66" charset="77"/>
          </a:endParaRPr>
        </a:p>
      </dgm:t>
    </dgm:pt>
    <dgm:pt modelId="{A9999F50-62BE-EF41-BC49-1DF82C6F6C6F}" type="pres">
      <dgm:prSet presAssocID="{5F861BA4-D4E7-B24D-A20B-C7ADB81C1ADB}" presName="Name0" presStyleCnt="0">
        <dgm:presLayoutVars>
          <dgm:dir/>
          <dgm:resizeHandles val="exact"/>
        </dgm:presLayoutVars>
      </dgm:prSet>
      <dgm:spPr/>
    </dgm:pt>
    <dgm:pt modelId="{E784AC2D-F145-9D4D-A9D4-411FE6FE5EFC}" type="pres">
      <dgm:prSet presAssocID="{5F861BA4-D4E7-B24D-A20B-C7ADB81C1ADB}" presName="arrow" presStyleLbl="bgShp" presStyleIdx="0" presStyleCnt="1"/>
      <dgm:spPr/>
    </dgm:pt>
    <dgm:pt modelId="{7B4B14AF-A1C8-C046-991E-3845C97D81EA}" type="pres">
      <dgm:prSet presAssocID="{5F861BA4-D4E7-B24D-A20B-C7ADB81C1ADB}" presName="points" presStyleCnt="0"/>
      <dgm:spPr/>
    </dgm:pt>
    <dgm:pt modelId="{1E98E29E-5D27-4547-BBC3-2EF0F3AAFBAA}" type="pres">
      <dgm:prSet presAssocID="{7FA45FBE-32B4-EE4A-B9F3-91603ED281A6}" presName="compositeA" presStyleCnt="0"/>
      <dgm:spPr/>
    </dgm:pt>
    <dgm:pt modelId="{3958D2E6-AA9D-5746-B63E-24311079A6C9}" type="pres">
      <dgm:prSet presAssocID="{7FA45FBE-32B4-EE4A-B9F3-91603ED281A6}" presName="textA" presStyleLbl="revTx" presStyleIdx="0" presStyleCnt="4">
        <dgm:presLayoutVars>
          <dgm:bulletEnabled val="1"/>
        </dgm:presLayoutVars>
      </dgm:prSet>
      <dgm:spPr/>
    </dgm:pt>
    <dgm:pt modelId="{3717508F-3F82-2847-9F96-63B83CF1C169}" type="pres">
      <dgm:prSet presAssocID="{7FA45FBE-32B4-EE4A-B9F3-91603ED281A6}" presName="circleA" presStyleLbl="node1" presStyleIdx="0" presStyleCnt="4"/>
      <dgm:spPr/>
    </dgm:pt>
    <dgm:pt modelId="{292F7D52-7C5D-4742-80DF-64ACC2E953BB}" type="pres">
      <dgm:prSet presAssocID="{7FA45FBE-32B4-EE4A-B9F3-91603ED281A6}" presName="spaceA" presStyleCnt="0"/>
      <dgm:spPr/>
    </dgm:pt>
    <dgm:pt modelId="{3A3C157F-BEBD-9640-A442-D212865E5666}" type="pres">
      <dgm:prSet presAssocID="{64C84D75-FA80-2A4F-A93C-0F077891DFD0}" presName="space" presStyleCnt="0"/>
      <dgm:spPr/>
    </dgm:pt>
    <dgm:pt modelId="{BA9DEB49-E400-AA47-89E6-3FF388B236F9}" type="pres">
      <dgm:prSet presAssocID="{0BB9D46A-3482-3E43-AC08-F40406199436}" presName="compositeB" presStyleCnt="0"/>
      <dgm:spPr/>
    </dgm:pt>
    <dgm:pt modelId="{BA8D7783-2993-7249-A750-38B908A5618A}" type="pres">
      <dgm:prSet presAssocID="{0BB9D46A-3482-3E43-AC08-F40406199436}" presName="textB" presStyleLbl="revTx" presStyleIdx="1" presStyleCnt="4">
        <dgm:presLayoutVars>
          <dgm:bulletEnabled val="1"/>
        </dgm:presLayoutVars>
      </dgm:prSet>
      <dgm:spPr/>
    </dgm:pt>
    <dgm:pt modelId="{A6D9AB33-4488-E343-82B7-86E20BD5E59C}" type="pres">
      <dgm:prSet presAssocID="{0BB9D46A-3482-3E43-AC08-F40406199436}" presName="circleB" presStyleLbl="node1" presStyleIdx="1" presStyleCnt="4"/>
      <dgm:spPr/>
    </dgm:pt>
    <dgm:pt modelId="{D7B98FDC-F8DF-8A4A-9772-0DE05002EBAA}" type="pres">
      <dgm:prSet presAssocID="{0BB9D46A-3482-3E43-AC08-F40406199436}" presName="spaceB" presStyleCnt="0"/>
      <dgm:spPr/>
    </dgm:pt>
    <dgm:pt modelId="{738BE522-A5F2-AE41-8973-22DC0B0DD51D}" type="pres">
      <dgm:prSet presAssocID="{7A55DDC4-6CBA-8146-90DD-4FDD3250DF54}" presName="space" presStyleCnt="0"/>
      <dgm:spPr/>
    </dgm:pt>
    <dgm:pt modelId="{D4BD315A-E21D-E342-B57D-38FBC848FC75}" type="pres">
      <dgm:prSet presAssocID="{E262F98D-B9CD-C943-9343-6D0D4FF8672D}" presName="compositeA" presStyleCnt="0"/>
      <dgm:spPr/>
    </dgm:pt>
    <dgm:pt modelId="{03838E27-9722-FF4A-88CA-37C7080FF4CF}" type="pres">
      <dgm:prSet presAssocID="{E262F98D-B9CD-C943-9343-6D0D4FF8672D}" presName="textA" presStyleLbl="revTx" presStyleIdx="2" presStyleCnt="4">
        <dgm:presLayoutVars>
          <dgm:bulletEnabled val="1"/>
        </dgm:presLayoutVars>
      </dgm:prSet>
      <dgm:spPr/>
    </dgm:pt>
    <dgm:pt modelId="{09AD17DF-51F3-2B4A-831E-FB5C0F5D1238}" type="pres">
      <dgm:prSet presAssocID="{E262F98D-B9CD-C943-9343-6D0D4FF8672D}" presName="circleA" presStyleLbl="node1" presStyleIdx="2" presStyleCnt="4"/>
      <dgm:spPr/>
    </dgm:pt>
    <dgm:pt modelId="{D94671A3-6642-274C-AC9D-0BF8B5E37B60}" type="pres">
      <dgm:prSet presAssocID="{E262F98D-B9CD-C943-9343-6D0D4FF8672D}" presName="spaceA" presStyleCnt="0"/>
      <dgm:spPr/>
    </dgm:pt>
    <dgm:pt modelId="{623AA2E3-5D19-154E-8BDA-78350116B12A}" type="pres">
      <dgm:prSet presAssocID="{9DEDB473-5AB2-FC42-9ED0-70A5C03D5C52}" presName="space" presStyleCnt="0"/>
      <dgm:spPr/>
    </dgm:pt>
    <dgm:pt modelId="{CCB85997-DFC9-784D-BD6D-AC81FB435E77}" type="pres">
      <dgm:prSet presAssocID="{FAFA9288-2DFE-8E42-BC2E-2465286441F8}" presName="compositeB" presStyleCnt="0"/>
      <dgm:spPr/>
    </dgm:pt>
    <dgm:pt modelId="{73D04405-EBB4-EF49-BEB2-B624B828AE28}" type="pres">
      <dgm:prSet presAssocID="{FAFA9288-2DFE-8E42-BC2E-2465286441F8}" presName="textB" presStyleLbl="revTx" presStyleIdx="3" presStyleCnt="4">
        <dgm:presLayoutVars>
          <dgm:bulletEnabled val="1"/>
        </dgm:presLayoutVars>
      </dgm:prSet>
      <dgm:spPr/>
    </dgm:pt>
    <dgm:pt modelId="{F4BEED58-0469-CF48-B829-72B31EA7DF23}" type="pres">
      <dgm:prSet presAssocID="{FAFA9288-2DFE-8E42-BC2E-2465286441F8}" presName="circleB" presStyleLbl="node1" presStyleIdx="3" presStyleCnt="4"/>
      <dgm:spPr/>
    </dgm:pt>
    <dgm:pt modelId="{6349C312-8C4F-7F43-8DC0-FEF56498EC16}" type="pres">
      <dgm:prSet presAssocID="{FAFA9288-2DFE-8E42-BC2E-2465286441F8}" presName="spaceB" presStyleCnt="0"/>
      <dgm:spPr/>
    </dgm:pt>
  </dgm:ptLst>
  <dgm:cxnLst>
    <dgm:cxn modelId="{A6EB920B-D356-AD48-82C6-880925D3A512}" srcId="{5F861BA4-D4E7-B24D-A20B-C7ADB81C1ADB}" destId="{7FA45FBE-32B4-EE4A-B9F3-91603ED281A6}" srcOrd="0" destOrd="0" parTransId="{0DA6EA07-96FC-E446-B7F3-0C526B612013}" sibTransId="{64C84D75-FA80-2A4F-A93C-0F077891DFD0}"/>
    <dgm:cxn modelId="{B47FE90D-35DA-EE4E-858C-222A01608339}" srcId="{5F861BA4-D4E7-B24D-A20B-C7ADB81C1ADB}" destId="{0BB9D46A-3482-3E43-AC08-F40406199436}" srcOrd="1" destOrd="0" parTransId="{912ECF1B-F132-074C-9E35-681B1D34D548}" sibTransId="{7A55DDC4-6CBA-8146-90DD-4FDD3250DF54}"/>
    <dgm:cxn modelId="{CBA8D512-9A0E-6044-8A7F-DBF2831BE191}" srcId="{5F861BA4-D4E7-B24D-A20B-C7ADB81C1ADB}" destId="{E262F98D-B9CD-C943-9343-6D0D4FF8672D}" srcOrd="2" destOrd="0" parTransId="{EAF5EF0C-8D07-4941-BD92-99BF06F15048}" sibTransId="{9DEDB473-5AB2-FC42-9ED0-70A5C03D5C52}"/>
    <dgm:cxn modelId="{7F3AC92F-1511-4B9C-A716-584A99AF58B0}" type="presOf" srcId="{5F861BA4-D4E7-B24D-A20B-C7ADB81C1ADB}" destId="{A9999F50-62BE-EF41-BC49-1DF82C6F6C6F}" srcOrd="0" destOrd="0" presId="urn:microsoft.com/office/officeart/2005/8/layout/hProcess11"/>
    <dgm:cxn modelId="{B9EB0762-CF6F-422B-BF16-AA01FC2E5605}" type="presOf" srcId="{0BB9D46A-3482-3E43-AC08-F40406199436}" destId="{BA8D7783-2993-7249-A750-38B908A5618A}" srcOrd="0" destOrd="0" presId="urn:microsoft.com/office/officeart/2005/8/layout/hProcess11"/>
    <dgm:cxn modelId="{C51E9B6B-8B50-B648-8287-B21FA21271DF}" srcId="{5F861BA4-D4E7-B24D-A20B-C7ADB81C1ADB}" destId="{FAFA9288-2DFE-8E42-BC2E-2465286441F8}" srcOrd="3" destOrd="0" parTransId="{A8B12242-AE45-6E47-A1BE-35FDE56A1186}" sibTransId="{55921305-55D2-E34B-BDD0-97C61BB7D315}"/>
    <dgm:cxn modelId="{EDCBEE70-B4C7-4AB5-B42C-E1242942A2E9}" type="presOf" srcId="{FAFA9288-2DFE-8E42-BC2E-2465286441F8}" destId="{73D04405-EBB4-EF49-BEB2-B624B828AE28}" srcOrd="0" destOrd="0" presId="urn:microsoft.com/office/officeart/2005/8/layout/hProcess11"/>
    <dgm:cxn modelId="{BBF62094-A846-405C-BF39-F05D6C5E8421}" type="presOf" srcId="{E262F98D-B9CD-C943-9343-6D0D4FF8672D}" destId="{03838E27-9722-FF4A-88CA-37C7080FF4CF}" srcOrd="0" destOrd="0" presId="urn:microsoft.com/office/officeart/2005/8/layout/hProcess11"/>
    <dgm:cxn modelId="{6A0664E5-4583-4DDB-8593-22210CAC8363}" type="presOf" srcId="{7FA45FBE-32B4-EE4A-B9F3-91603ED281A6}" destId="{3958D2E6-AA9D-5746-B63E-24311079A6C9}" srcOrd="0" destOrd="0" presId="urn:microsoft.com/office/officeart/2005/8/layout/hProcess11"/>
    <dgm:cxn modelId="{06B00BB9-D5E5-4922-B9D2-3B3B83E2DA3D}" type="presParOf" srcId="{A9999F50-62BE-EF41-BC49-1DF82C6F6C6F}" destId="{E784AC2D-F145-9D4D-A9D4-411FE6FE5EFC}" srcOrd="0" destOrd="0" presId="urn:microsoft.com/office/officeart/2005/8/layout/hProcess11"/>
    <dgm:cxn modelId="{F287898C-680A-4EA5-81D4-4BCB2A139DAF}" type="presParOf" srcId="{A9999F50-62BE-EF41-BC49-1DF82C6F6C6F}" destId="{7B4B14AF-A1C8-C046-991E-3845C97D81EA}" srcOrd="1" destOrd="0" presId="urn:microsoft.com/office/officeart/2005/8/layout/hProcess11"/>
    <dgm:cxn modelId="{C7CFDF6F-A642-4F2A-B7FA-94495D7A5DBD}" type="presParOf" srcId="{7B4B14AF-A1C8-C046-991E-3845C97D81EA}" destId="{1E98E29E-5D27-4547-BBC3-2EF0F3AAFBAA}" srcOrd="0" destOrd="0" presId="urn:microsoft.com/office/officeart/2005/8/layout/hProcess11"/>
    <dgm:cxn modelId="{74B16B91-278B-477E-AFF6-8772FC5A34FE}" type="presParOf" srcId="{1E98E29E-5D27-4547-BBC3-2EF0F3AAFBAA}" destId="{3958D2E6-AA9D-5746-B63E-24311079A6C9}" srcOrd="0" destOrd="0" presId="urn:microsoft.com/office/officeart/2005/8/layout/hProcess11"/>
    <dgm:cxn modelId="{1CCFCA58-D49D-46D3-BBCF-51086959ED81}" type="presParOf" srcId="{1E98E29E-5D27-4547-BBC3-2EF0F3AAFBAA}" destId="{3717508F-3F82-2847-9F96-63B83CF1C169}" srcOrd="1" destOrd="0" presId="urn:microsoft.com/office/officeart/2005/8/layout/hProcess11"/>
    <dgm:cxn modelId="{D8F21332-CF14-43FD-8C8F-A6ACCA6A4629}" type="presParOf" srcId="{1E98E29E-5D27-4547-BBC3-2EF0F3AAFBAA}" destId="{292F7D52-7C5D-4742-80DF-64ACC2E953BB}" srcOrd="2" destOrd="0" presId="urn:microsoft.com/office/officeart/2005/8/layout/hProcess11"/>
    <dgm:cxn modelId="{04511EAE-4F5B-42CF-A9C3-7F783400DAE2}" type="presParOf" srcId="{7B4B14AF-A1C8-C046-991E-3845C97D81EA}" destId="{3A3C157F-BEBD-9640-A442-D212865E5666}" srcOrd="1" destOrd="0" presId="urn:microsoft.com/office/officeart/2005/8/layout/hProcess11"/>
    <dgm:cxn modelId="{EBE484BF-E698-470F-AEC2-FB10FABA0290}" type="presParOf" srcId="{7B4B14AF-A1C8-C046-991E-3845C97D81EA}" destId="{BA9DEB49-E400-AA47-89E6-3FF388B236F9}" srcOrd="2" destOrd="0" presId="urn:microsoft.com/office/officeart/2005/8/layout/hProcess11"/>
    <dgm:cxn modelId="{FF85824D-A1A9-46DA-9322-FAE3B5BF1CA4}" type="presParOf" srcId="{BA9DEB49-E400-AA47-89E6-3FF388B236F9}" destId="{BA8D7783-2993-7249-A750-38B908A5618A}" srcOrd="0" destOrd="0" presId="urn:microsoft.com/office/officeart/2005/8/layout/hProcess11"/>
    <dgm:cxn modelId="{C5B01AAF-2ED8-4655-A950-A66E669225D9}" type="presParOf" srcId="{BA9DEB49-E400-AA47-89E6-3FF388B236F9}" destId="{A6D9AB33-4488-E343-82B7-86E20BD5E59C}" srcOrd="1" destOrd="0" presId="urn:microsoft.com/office/officeart/2005/8/layout/hProcess11"/>
    <dgm:cxn modelId="{D90334B6-1473-4E8B-9AB8-53DDAC67EC30}" type="presParOf" srcId="{BA9DEB49-E400-AA47-89E6-3FF388B236F9}" destId="{D7B98FDC-F8DF-8A4A-9772-0DE05002EBAA}" srcOrd="2" destOrd="0" presId="urn:microsoft.com/office/officeart/2005/8/layout/hProcess11"/>
    <dgm:cxn modelId="{D6B9FDAD-0480-4EDA-BBC7-FD0B9CBDF647}" type="presParOf" srcId="{7B4B14AF-A1C8-C046-991E-3845C97D81EA}" destId="{738BE522-A5F2-AE41-8973-22DC0B0DD51D}" srcOrd="3" destOrd="0" presId="urn:microsoft.com/office/officeart/2005/8/layout/hProcess11"/>
    <dgm:cxn modelId="{374C7EC7-7A24-4770-91CB-4C07FBEC5862}" type="presParOf" srcId="{7B4B14AF-A1C8-C046-991E-3845C97D81EA}" destId="{D4BD315A-E21D-E342-B57D-38FBC848FC75}" srcOrd="4" destOrd="0" presId="urn:microsoft.com/office/officeart/2005/8/layout/hProcess11"/>
    <dgm:cxn modelId="{AF60C391-B9D9-4DD8-A469-2DC80F5CC3F6}" type="presParOf" srcId="{D4BD315A-E21D-E342-B57D-38FBC848FC75}" destId="{03838E27-9722-FF4A-88CA-37C7080FF4CF}" srcOrd="0" destOrd="0" presId="urn:microsoft.com/office/officeart/2005/8/layout/hProcess11"/>
    <dgm:cxn modelId="{7B89136F-3142-44B8-8DEF-A50000F3EC27}" type="presParOf" srcId="{D4BD315A-E21D-E342-B57D-38FBC848FC75}" destId="{09AD17DF-51F3-2B4A-831E-FB5C0F5D1238}" srcOrd="1" destOrd="0" presId="urn:microsoft.com/office/officeart/2005/8/layout/hProcess11"/>
    <dgm:cxn modelId="{37DB6D49-F82E-47F1-8645-2D2694CAC031}" type="presParOf" srcId="{D4BD315A-E21D-E342-B57D-38FBC848FC75}" destId="{D94671A3-6642-274C-AC9D-0BF8B5E37B60}" srcOrd="2" destOrd="0" presId="urn:microsoft.com/office/officeart/2005/8/layout/hProcess11"/>
    <dgm:cxn modelId="{F685C123-07DE-411F-BE2F-E3A3119B562E}" type="presParOf" srcId="{7B4B14AF-A1C8-C046-991E-3845C97D81EA}" destId="{623AA2E3-5D19-154E-8BDA-78350116B12A}" srcOrd="5" destOrd="0" presId="urn:microsoft.com/office/officeart/2005/8/layout/hProcess11"/>
    <dgm:cxn modelId="{FE7CBF43-02C1-4CB9-9D44-040061A27E01}" type="presParOf" srcId="{7B4B14AF-A1C8-C046-991E-3845C97D81EA}" destId="{CCB85997-DFC9-784D-BD6D-AC81FB435E77}" srcOrd="6" destOrd="0" presId="urn:microsoft.com/office/officeart/2005/8/layout/hProcess11"/>
    <dgm:cxn modelId="{4EDA238E-80A5-48CD-B9BD-65A61ABE8655}" type="presParOf" srcId="{CCB85997-DFC9-784D-BD6D-AC81FB435E77}" destId="{73D04405-EBB4-EF49-BEB2-B624B828AE28}" srcOrd="0" destOrd="0" presId="urn:microsoft.com/office/officeart/2005/8/layout/hProcess11"/>
    <dgm:cxn modelId="{EEB695C8-BE18-4DB5-91B4-EFCAB0F08227}" type="presParOf" srcId="{CCB85997-DFC9-784D-BD6D-AC81FB435E77}" destId="{F4BEED58-0469-CF48-B829-72B31EA7DF23}" srcOrd="1" destOrd="0" presId="urn:microsoft.com/office/officeart/2005/8/layout/hProcess11"/>
    <dgm:cxn modelId="{9AA3A3FB-64E4-4576-A010-18CB0AAC9A9D}" type="presParOf" srcId="{CCB85997-DFC9-784D-BD6D-AC81FB435E77}" destId="{6349C312-8C4F-7F43-8DC0-FEF56498EC16}" srcOrd="2" destOrd="0" presId="urn:microsoft.com/office/officeart/2005/8/layout/hProcess11"/>
  </dgm:cxnLst>
  <dgm:bg>
    <a:solidFill>
      <a:schemeClr val="tx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D0A6C-9759-4503-AD09-70624479E841}">
      <dsp:nvSpPr>
        <dsp:cNvPr id="0" name=""/>
        <dsp:cNvSpPr/>
      </dsp:nvSpPr>
      <dsp:spPr>
        <a:xfrm>
          <a:off x="810008" y="266187"/>
          <a:ext cx="3311809" cy="1987085"/>
        </a:xfrm>
        <a:prstGeom prst="rect">
          <a:avLst/>
        </a:prstGeom>
        <a:solidFill>
          <a:srgbClr val="4A83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b="0" kern="1200" dirty="0">
              <a:solidFill>
                <a:schemeClr val="tx1"/>
              </a:solidFill>
              <a:latin typeface="Chalkboard" panose="03050602040202020205" pitchFamily="66" charset="77"/>
            </a:rPr>
            <a:t>2019: Organização da Rede de Atenção à Saúde para atender a população do Estado da Bahia </a:t>
          </a:r>
          <a:endParaRPr lang="pt-BR" sz="2100" b="0" kern="1200" dirty="0">
            <a:solidFill>
              <a:schemeClr val="tx1"/>
            </a:solidFill>
          </a:endParaRPr>
        </a:p>
      </dsp:txBody>
      <dsp:txXfrm>
        <a:off x="810008" y="266187"/>
        <a:ext cx="3311809" cy="1987085"/>
      </dsp:txXfrm>
    </dsp:sp>
    <dsp:sp modelId="{7EA5A82D-D791-436D-BD5A-EA6B991F9551}">
      <dsp:nvSpPr>
        <dsp:cNvPr id="0" name=""/>
        <dsp:cNvSpPr/>
      </dsp:nvSpPr>
      <dsp:spPr>
        <a:xfrm>
          <a:off x="4236208" y="288402"/>
          <a:ext cx="3311809" cy="1987085"/>
        </a:xfrm>
        <a:prstGeom prst="rect">
          <a:avLst/>
        </a:prstGeom>
        <a:solidFill>
          <a:srgbClr val="3B66A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b="0" kern="1200" dirty="0">
              <a:solidFill>
                <a:schemeClr val="tx1"/>
              </a:solidFill>
              <a:latin typeface="Comic Sans MS" pitchFamily="66" charset="0"/>
            </a:rPr>
            <a:t>Apoiar os profissionais da APS do Estado da Bahia, no cuidado à população, durante Pandemia COVID-19</a:t>
          </a:r>
          <a:endParaRPr lang="pt-BR" sz="2100" b="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4236208" y="288402"/>
        <a:ext cx="3311809" cy="1987085"/>
      </dsp:txXfrm>
    </dsp:sp>
    <dsp:sp modelId="{619FA3D4-6746-4C2B-AEC8-434B806864B3}">
      <dsp:nvSpPr>
        <dsp:cNvPr id="0" name=""/>
        <dsp:cNvSpPr/>
      </dsp:nvSpPr>
      <dsp:spPr>
        <a:xfrm>
          <a:off x="4244421" y="2322990"/>
          <a:ext cx="3311809" cy="1987085"/>
        </a:xfrm>
        <a:prstGeom prst="rect">
          <a:avLst/>
        </a:prstGeom>
        <a:solidFill>
          <a:srgbClr val="0066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b="0" kern="1200" dirty="0">
              <a:solidFill>
                <a:schemeClr val="tx1"/>
              </a:solidFill>
              <a:latin typeface="Chalkboard" panose="03050602040202020205" pitchFamily="66" charset="77"/>
            </a:rPr>
            <a:t>Estratégias que possibilitem qualificar e apoiar médicos da APS no atendimento à maioria dos pacientes em seu local de origem.</a:t>
          </a:r>
          <a:endParaRPr lang="pt-BR" sz="2100" b="0" kern="1200" dirty="0">
            <a:solidFill>
              <a:schemeClr val="tx1"/>
            </a:solidFill>
          </a:endParaRPr>
        </a:p>
      </dsp:txBody>
      <dsp:txXfrm>
        <a:off x="4244421" y="2322990"/>
        <a:ext cx="3311809" cy="1987085"/>
      </dsp:txXfrm>
    </dsp:sp>
    <dsp:sp modelId="{12095754-A91F-4A4F-B8B8-DA08E2659FD8}">
      <dsp:nvSpPr>
        <dsp:cNvPr id="0" name=""/>
        <dsp:cNvSpPr/>
      </dsp:nvSpPr>
      <dsp:spPr>
        <a:xfrm>
          <a:off x="820507" y="2322990"/>
          <a:ext cx="3311809" cy="1987085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b="0" kern="1200" dirty="0">
              <a:solidFill>
                <a:schemeClr val="tx1"/>
              </a:solidFill>
              <a:latin typeface="Comic Sans MS" pitchFamily="66" charset="0"/>
            </a:rPr>
            <a:t>Descentralizar atendimentos de pacientes com doenças crônicas</a:t>
          </a:r>
          <a:endParaRPr lang="pt-BR" sz="2100" b="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820507" y="2322990"/>
        <a:ext cx="3311809" cy="1987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4AC2D-F145-9D4D-A9D4-411FE6FE5EFC}">
      <dsp:nvSpPr>
        <dsp:cNvPr id="0" name=""/>
        <dsp:cNvSpPr/>
      </dsp:nvSpPr>
      <dsp:spPr>
        <a:xfrm>
          <a:off x="0" y="1372219"/>
          <a:ext cx="12192000" cy="182962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958D2E6-AA9D-5746-B63E-24311079A6C9}">
      <dsp:nvSpPr>
        <dsp:cNvPr id="0" name=""/>
        <dsp:cNvSpPr/>
      </dsp:nvSpPr>
      <dsp:spPr>
        <a:xfrm>
          <a:off x="5491" y="0"/>
          <a:ext cx="2641401" cy="1829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Chalkboard" panose="03050602040202020205" pitchFamily="66" charset="77"/>
            </a:rPr>
            <a:t>Disponibilidade de Consultoria Especializada para APS em até 72h</a:t>
          </a:r>
        </a:p>
      </dsp:txBody>
      <dsp:txXfrm>
        <a:off x="5491" y="0"/>
        <a:ext cx="2641401" cy="1829626"/>
      </dsp:txXfrm>
    </dsp:sp>
    <dsp:sp modelId="{3717508F-3F82-2847-9F96-63B83CF1C169}">
      <dsp:nvSpPr>
        <dsp:cNvPr id="0" name=""/>
        <dsp:cNvSpPr/>
      </dsp:nvSpPr>
      <dsp:spPr>
        <a:xfrm>
          <a:off x="1097489" y="2058329"/>
          <a:ext cx="457406" cy="4574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A8D7783-2993-7249-A750-38B908A5618A}">
      <dsp:nvSpPr>
        <dsp:cNvPr id="0" name=""/>
        <dsp:cNvSpPr/>
      </dsp:nvSpPr>
      <dsp:spPr>
        <a:xfrm>
          <a:off x="2778963" y="2744439"/>
          <a:ext cx="2641401" cy="1829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Chalkboard" panose="03050602040202020205" pitchFamily="66" charset="77"/>
            </a:rPr>
            <a:t>Comunicação ágil entre colegas na APS e a Assistência especializada</a:t>
          </a:r>
        </a:p>
      </dsp:txBody>
      <dsp:txXfrm>
        <a:off x="2778963" y="2744439"/>
        <a:ext cx="2641401" cy="1829626"/>
      </dsp:txXfrm>
    </dsp:sp>
    <dsp:sp modelId="{A6D9AB33-4488-E343-82B7-86E20BD5E59C}">
      <dsp:nvSpPr>
        <dsp:cNvPr id="0" name=""/>
        <dsp:cNvSpPr/>
      </dsp:nvSpPr>
      <dsp:spPr>
        <a:xfrm>
          <a:off x="3870960" y="2058329"/>
          <a:ext cx="457406" cy="4574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838E27-9722-FF4A-88CA-37C7080FF4CF}">
      <dsp:nvSpPr>
        <dsp:cNvPr id="0" name=""/>
        <dsp:cNvSpPr/>
      </dsp:nvSpPr>
      <dsp:spPr>
        <a:xfrm>
          <a:off x="5552435" y="0"/>
          <a:ext cx="2641401" cy="1829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Chalkboard" panose="03050602040202020205" pitchFamily="66" charset="77"/>
            </a:rPr>
            <a:t>Resolução de encaminhamentos em menor tempo</a:t>
          </a:r>
        </a:p>
      </dsp:txBody>
      <dsp:txXfrm>
        <a:off x="5552435" y="0"/>
        <a:ext cx="2641401" cy="1829626"/>
      </dsp:txXfrm>
    </dsp:sp>
    <dsp:sp modelId="{09AD17DF-51F3-2B4A-831E-FB5C0F5D1238}">
      <dsp:nvSpPr>
        <dsp:cNvPr id="0" name=""/>
        <dsp:cNvSpPr/>
      </dsp:nvSpPr>
      <dsp:spPr>
        <a:xfrm>
          <a:off x="6644432" y="2058329"/>
          <a:ext cx="457406" cy="4574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3D04405-EBB4-EF49-BEB2-B624B828AE28}">
      <dsp:nvSpPr>
        <dsp:cNvPr id="0" name=""/>
        <dsp:cNvSpPr/>
      </dsp:nvSpPr>
      <dsp:spPr>
        <a:xfrm>
          <a:off x="8325906" y="2744439"/>
          <a:ext cx="2641401" cy="1829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Chalkboard" panose="03050602040202020205" pitchFamily="66" charset="77"/>
            </a:rPr>
            <a:t>Identificação de casos prioritários com agendamentos breves</a:t>
          </a:r>
        </a:p>
      </dsp:txBody>
      <dsp:txXfrm>
        <a:off x="8325906" y="2744439"/>
        <a:ext cx="2641401" cy="1829626"/>
      </dsp:txXfrm>
    </dsp:sp>
    <dsp:sp modelId="{F4BEED58-0469-CF48-B829-72B31EA7DF23}">
      <dsp:nvSpPr>
        <dsp:cNvPr id="0" name=""/>
        <dsp:cNvSpPr/>
      </dsp:nvSpPr>
      <dsp:spPr>
        <a:xfrm>
          <a:off x="9417904" y="2058329"/>
          <a:ext cx="457406" cy="4574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645"/>
                    </a14:imgEffect>
                    <a14:imgEffect>
                      <a14:saturation sat="283000"/>
                    </a14:imgEffect>
                    <a14:imgEffect>
                      <a14:brightnessContrast bright="-40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8"/>
          <a:stretch/>
        </p:blipFill>
        <p:spPr>
          <a:xfrm>
            <a:off x="-382" y="-14515"/>
            <a:ext cx="12192765" cy="6603999"/>
          </a:xfrm>
          <a:prstGeom prst="rect">
            <a:avLst/>
          </a:prstGeom>
        </p:spPr>
      </p:pic>
      <p:sp>
        <p:nvSpPr>
          <p:cNvPr id="18" name="Retângulo 17"/>
          <p:cNvSpPr/>
          <p:nvPr userDrawn="1"/>
        </p:nvSpPr>
        <p:spPr>
          <a:xfrm>
            <a:off x="-9716" y="6506308"/>
            <a:ext cx="12192382" cy="35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 userDrawn="1"/>
        </p:nvSpPr>
        <p:spPr>
          <a:xfrm>
            <a:off x="-382" y="0"/>
            <a:ext cx="12192382" cy="2002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98"/>
          <a:stretch/>
        </p:blipFill>
        <p:spPr>
          <a:xfrm>
            <a:off x="-382" y="428"/>
            <a:ext cx="12192765" cy="2002543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2989562" y="0"/>
            <a:ext cx="6197600" cy="2002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Texto 11">
            <a:extLst>
              <a:ext uri="{FF2B5EF4-FFF2-40B4-BE49-F238E27FC236}">
                <a16:creationId xmlns:a16="http://schemas.microsoft.com/office/drawing/2014/main" id="{3E01FCFE-CBC7-4D40-A8AD-03AF6C6A9C4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205693" y="3746500"/>
            <a:ext cx="6685134" cy="875520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lang="pt-BR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pt-BR" dirty="0"/>
              <a:t>Editar nome do(s) palestrante(s)</a:t>
            </a:r>
          </a:p>
        </p:txBody>
      </p:sp>
      <p:sp>
        <p:nvSpPr>
          <p:cNvPr id="21" name="Espaço Reservado para Texto 5">
            <a:extLst>
              <a:ext uri="{FF2B5EF4-FFF2-40B4-BE49-F238E27FC236}">
                <a16:creationId xmlns:a16="http://schemas.microsoft.com/office/drawing/2014/main" id="{E886994B-A055-4B8C-91B5-95C48B01AB6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205693" y="4629274"/>
            <a:ext cx="6685134" cy="819150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lnSpc>
                <a:spcPct val="125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lnSpc>
                <a:spcPct val="125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Editar currículo do palestrante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E9F2055F-6246-4669-BDE7-148262133FC8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276350" y="2360313"/>
            <a:ext cx="9620250" cy="1233787"/>
          </a:xfrm>
        </p:spPr>
        <p:txBody>
          <a:bodyPr anchor="ctr">
            <a:normAutofit/>
          </a:bodyPr>
          <a:lstStyle>
            <a:lvl1pPr algn="ctr">
              <a:defRPr lang="pt-BR" sz="3200" b="1" kern="1200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769" y="164833"/>
            <a:ext cx="1854462" cy="1675268"/>
          </a:xfrm>
          <a:prstGeom prst="rect">
            <a:avLst/>
          </a:prstGeom>
        </p:spPr>
      </p:pic>
      <p:sp>
        <p:nvSpPr>
          <p:cNvPr id="13" name="Retângulo 12"/>
          <p:cNvSpPr/>
          <p:nvPr userDrawn="1"/>
        </p:nvSpPr>
        <p:spPr>
          <a:xfrm>
            <a:off x="-9717" y="6634574"/>
            <a:ext cx="12201717" cy="2234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3" y="5902036"/>
            <a:ext cx="2961114" cy="8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4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 do slide em até duas linhas, fonte Arial ou Calibre, tamanho 20pts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2"/>
          </p:nvPr>
        </p:nvSpPr>
        <p:spPr>
          <a:xfrm>
            <a:off x="571499" y="1393825"/>
            <a:ext cx="10960102" cy="4427538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0837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 do slide em até duas linhas, fonte Arial ou Calibre, tamanho 20pts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0"/>
          </p:nvPr>
        </p:nvSpPr>
        <p:spPr>
          <a:xfrm>
            <a:off x="571499" y="1458913"/>
            <a:ext cx="10972802" cy="4408487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5287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m uma imagem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571499" y="5315818"/>
            <a:ext cx="6141600" cy="665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39" indent="0">
              <a:buNone/>
              <a:defRPr sz="1400"/>
            </a:lvl2pPr>
            <a:lvl3pPr marL="914477" indent="0">
              <a:buNone/>
              <a:defRPr sz="1200"/>
            </a:lvl3pPr>
            <a:lvl4pPr marL="1371716" indent="0">
              <a:buNone/>
              <a:defRPr sz="1000"/>
            </a:lvl4pPr>
            <a:lvl5pPr marL="1828955" indent="0">
              <a:buNone/>
              <a:defRPr sz="1000"/>
            </a:lvl5pPr>
            <a:lvl6pPr marL="2286193" indent="0">
              <a:buNone/>
              <a:defRPr sz="1000"/>
            </a:lvl6pPr>
            <a:lvl7pPr marL="2743432" indent="0">
              <a:buNone/>
              <a:defRPr sz="1000"/>
            </a:lvl7pPr>
            <a:lvl8pPr marL="3200670" indent="0">
              <a:buNone/>
              <a:defRPr sz="1000"/>
            </a:lvl8pPr>
            <a:lvl9pPr marL="3657909" indent="0">
              <a:buNone/>
              <a:defRPr sz="1000"/>
            </a:lvl9pPr>
          </a:lstStyle>
          <a:p>
            <a:pPr lvl="0"/>
            <a:r>
              <a:rPr lang="pt-BR" dirty="0"/>
              <a:t>Espaço para legenda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 do slide em até duas linhas, fonte Arial ou Calibre, tamanho 20pts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2" hasCustomPrompt="1"/>
          </p:nvPr>
        </p:nvSpPr>
        <p:spPr>
          <a:xfrm>
            <a:off x="571499" y="1320954"/>
            <a:ext cx="6141536" cy="3938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dirty="0"/>
              <a:t>Imagem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3"/>
          </p:nvPr>
        </p:nvSpPr>
        <p:spPr>
          <a:xfrm>
            <a:off x="6846849" y="1320954"/>
            <a:ext cx="4684751" cy="466073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4101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m 2 image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2"/>
          <p:cNvSpPr>
            <a:spLocks noGrp="1"/>
          </p:cNvSpPr>
          <p:nvPr>
            <p:ph type="pic" idx="10" hasCustomPrompt="1"/>
          </p:nvPr>
        </p:nvSpPr>
        <p:spPr>
          <a:xfrm>
            <a:off x="571499" y="1408882"/>
            <a:ext cx="5435652" cy="28495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39" indent="0">
              <a:buNone/>
              <a:defRPr sz="2800"/>
            </a:lvl2pPr>
            <a:lvl3pPr marL="914477" indent="0">
              <a:buNone/>
              <a:defRPr sz="2400"/>
            </a:lvl3pPr>
            <a:lvl4pPr marL="1371716" indent="0">
              <a:buNone/>
              <a:defRPr sz="2000"/>
            </a:lvl4pPr>
            <a:lvl5pPr marL="1828955" indent="0">
              <a:buNone/>
              <a:defRPr sz="2000"/>
            </a:lvl5pPr>
            <a:lvl6pPr marL="2286193" indent="0">
              <a:buNone/>
              <a:defRPr sz="2000"/>
            </a:lvl6pPr>
            <a:lvl7pPr marL="2743432" indent="0">
              <a:buNone/>
              <a:defRPr sz="2000"/>
            </a:lvl7pPr>
            <a:lvl8pPr marL="3200670" indent="0">
              <a:buNone/>
              <a:defRPr sz="2000"/>
            </a:lvl8pPr>
            <a:lvl9pPr marL="3657909" indent="0">
              <a:buNone/>
              <a:defRPr sz="2000"/>
            </a:lvl9pPr>
          </a:lstStyle>
          <a:p>
            <a:r>
              <a:rPr lang="pt-BR" dirty="0"/>
              <a:t>Imagem 1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007151" y="4374383"/>
            <a:ext cx="5491358" cy="384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39" indent="0">
              <a:buNone/>
              <a:defRPr sz="1400"/>
            </a:lvl2pPr>
            <a:lvl3pPr marL="914477" indent="0">
              <a:buNone/>
              <a:defRPr sz="1200"/>
            </a:lvl3pPr>
            <a:lvl4pPr marL="1371716" indent="0">
              <a:buNone/>
              <a:defRPr sz="1000"/>
            </a:lvl4pPr>
            <a:lvl5pPr marL="1828955" indent="0">
              <a:buNone/>
              <a:defRPr sz="1000"/>
            </a:lvl5pPr>
            <a:lvl6pPr marL="2286193" indent="0">
              <a:buNone/>
              <a:defRPr sz="1000"/>
            </a:lvl6pPr>
            <a:lvl7pPr marL="2743432" indent="0">
              <a:buNone/>
              <a:defRPr sz="1000"/>
            </a:lvl7pPr>
            <a:lvl8pPr marL="3200670" indent="0">
              <a:buNone/>
              <a:defRPr sz="1000"/>
            </a:lvl8pPr>
            <a:lvl9pPr marL="3657909" indent="0">
              <a:buNone/>
              <a:defRPr sz="1000"/>
            </a:lvl9pPr>
          </a:lstStyle>
          <a:p>
            <a:pPr lvl="0"/>
            <a:r>
              <a:rPr lang="pt-BR" dirty="0"/>
              <a:t>Espaço para legenda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half" idx="11" hasCustomPrompt="1"/>
          </p:nvPr>
        </p:nvSpPr>
        <p:spPr>
          <a:xfrm>
            <a:off x="571499" y="4858003"/>
            <a:ext cx="10927010" cy="110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39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77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716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955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6193" indent="0">
              <a:buNone/>
              <a:defRPr sz="1000"/>
            </a:lvl6pPr>
            <a:lvl7pPr marL="2743432" indent="0">
              <a:buNone/>
              <a:defRPr sz="1000"/>
            </a:lvl7pPr>
            <a:lvl8pPr marL="3200670" indent="0">
              <a:buNone/>
              <a:defRPr sz="1000"/>
            </a:lvl8pPr>
            <a:lvl9pPr marL="3657909" indent="0">
              <a:buNone/>
              <a:defRPr sz="1000"/>
            </a:lvl9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sp>
        <p:nvSpPr>
          <p:cNvPr id="9" name="Espaço Reservado para Imagem 2"/>
          <p:cNvSpPr>
            <a:spLocks noGrp="1"/>
          </p:cNvSpPr>
          <p:nvPr>
            <p:ph type="pic" idx="12" hasCustomPrompt="1"/>
          </p:nvPr>
        </p:nvSpPr>
        <p:spPr>
          <a:xfrm>
            <a:off x="6007151" y="1408882"/>
            <a:ext cx="5491358" cy="28495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39" indent="0">
              <a:buNone/>
              <a:defRPr sz="2800"/>
            </a:lvl2pPr>
            <a:lvl3pPr marL="914477" indent="0">
              <a:buNone/>
              <a:defRPr sz="2400"/>
            </a:lvl3pPr>
            <a:lvl4pPr marL="1371716" indent="0">
              <a:buNone/>
              <a:defRPr sz="2000"/>
            </a:lvl4pPr>
            <a:lvl5pPr marL="1828955" indent="0">
              <a:buNone/>
              <a:defRPr sz="2000"/>
            </a:lvl5pPr>
            <a:lvl6pPr marL="2286193" indent="0">
              <a:buNone/>
              <a:defRPr sz="2000"/>
            </a:lvl6pPr>
            <a:lvl7pPr marL="2743432" indent="0">
              <a:buNone/>
              <a:defRPr sz="2000"/>
            </a:lvl7pPr>
            <a:lvl8pPr marL="3200670" indent="0">
              <a:buNone/>
              <a:defRPr sz="2000"/>
            </a:lvl8pPr>
            <a:lvl9pPr marL="3657909" indent="0">
              <a:buNone/>
              <a:defRPr sz="2000"/>
            </a:lvl9pPr>
          </a:lstStyle>
          <a:p>
            <a:r>
              <a:rPr lang="pt-BR" dirty="0"/>
              <a:t>Imagem 2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571500" y="4357131"/>
            <a:ext cx="5435652" cy="384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39" indent="0">
              <a:buNone/>
              <a:defRPr sz="1400"/>
            </a:lvl2pPr>
            <a:lvl3pPr marL="914477" indent="0">
              <a:buNone/>
              <a:defRPr sz="1200"/>
            </a:lvl3pPr>
            <a:lvl4pPr marL="1371716" indent="0">
              <a:buNone/>
              <a:defRPr sz="1000"/>
            </a:lvl4pPr>
            <a:lvl5pPr marL="1828955" indent="0">
              <a:buNone/>
              <a:defRPr sz="1000"/>
            </a:lvl5pPr>
            <a:lvl6pPr marL="2286193" indent="0">
              <a:buNone/>
              <a:defRPr sz="1000"/>
            </a:lvl6pPr>
            <a:lvl7pPr marL="2743432" indent="0">
              <a:buNone/>
              <a:defRPr sz="1000"/>
            </a:lvl7pPr>
            <a:lvl8pPr marL="3200670" indent="0">
              <a:buNone/>
              <a:defRPr sz="1000"/>
            </a:lvl8pPr>
            <a:lvl9pPr marL="3657909" indent="0">
              <a:buNone/>
              <a:defRPr sz="1000"/>
            </a:lvl9pPr>
          </a:lstStyle>
          <a:p>
            <a:pPr lvl="0"/>
            <a:r>
              <a:rPr lang="pt-BR" dirty="0"/>
              <a:t>Espaço para legenda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 do slide em até duas linhas, fonte Arial ou Calibre, tamanho 20pts</a:t>
            </a:r>
          </a:p>
        </p:txBody>
      </p:sp>
    </p:spTree>
    <p:extLst>
      <p:ext uri="{BB962C8B-B14F-4D97-AF65-F5344CB8AC3E}">
        <p14:creationId xmlns:p14="http://schemas.microsoft.com/office/powerpoint/2010/main" val="270980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 do slide em até duas linhas, fonte Arial ou Calibre, tamanho 20pts</a:t>
            </a:r>
          </a:p>
        </p:txBody>
      </p:sp>
    </p:spTree>
    <p:extLst>
      <p:ext uri="{BB962C8B-B14F-4D97-AF65-F5344CB8AC3E}">
        <p14:creationId xmlns:p14="http://schemas.microsoft.com/office/powerpoint/2010/main" val="397962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/>
          <p:cNvGrpSpPr/>
          <p:nvPr userDrawn="1"/>
        </p:nvGrpSpPr>
        <p:grpSpPr>
          <a:xfrm>
            <a:off x="0" y="-14514"/>
            <a:ext cx="12192000" cy="6463892"/>
            <a:chOff x="0" y="-14514"/>
            <a:chExt cx="12192000" cy="6463892"/>
          </a:xfrm>
        </p:grpSpPr>
        <p:sp>
          <p:nvSpPr>
            <p:cNvPr id="9" name="Retângulo 8"/>
            <p:cNvSpPr/>
            <p:nvPr userDrawn="1"/>
          </p:nvSpPr>
          <p:spPr>
            <a:xfrm>
              <a:off x="0" y="0"/>
              <a:ext cx="12190730" cy="644937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17"/>
            <a:stretch/>
          </p:blipFill>
          <p:spPr>
            <a:xfrm>
              <a:off x="8280400" y="-14514"/>
              <a:ext cx="3911600" cy="4785955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97034"/>
              <a:ext cx="2336800" cy="337831"/>
            </a:xfrm>
            <a:prstGeom prst="rect">
              <a:avLst/>
            </a:prstGeom>
          </p:spPr>
        </p:pic>
      </p:grp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681051" y="0"/>
            <a:ext cx="11510949" cy="924041"/>
          </a:xfrm>
        </p:spPr>
        <p:txBody>
          <a:bodyPr/>
          <a:lstStyle>
            <a:lvl1pPr algn="l">
              <a:defRPr>
                <a:solidFill>
                  <a:srgbClr val="4368AA"/>
                </a:solidFill>
              </a:defRPr>
            </a:lvl1pPr>
          </a:lstStyle>
          <a:p>
            <a:r>
              <a:rPr lang="pt-BR" dirty="0"/>
              <a:t>Título mestre do slide em até duas linhas, fonte Arial ou Calibre, tamanho 20pts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486" y="5910638"/>
            <a:ext cx="2686162" cy="5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9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do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92C43AEB-75CB-4A5C-95EA-7219A2F2D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645"/>
                    </a14:imgEffect>
                    <a14:imgEffect>
                      <a14:saturation sat="283000"/>
                    </a14:imgEffect>
                    <a14:imgEffect>
                      <a14:brightnessContrast bright="-40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56" y="1591053"/>
            <a:ext cx="4069088" cy="3675895"/>
          </a:xfrm>
          <a:prstGeom prst="rect">
            <a:avLst/>
          </a:prstGeom>
        </p:spPr>
      </p:pic>
      <p:pic>
        <p:nvPicPr>
          <p:cNvPr id="10" name="Gráfico 6">
            <a:extLst>
              <a:ext uri="{FF2B5EF4-FFF2-40B4-BE49-F238E27FC236}">
                <a16:creationId xmlns:a16="http://schemas.microsoft.com/office/drawing/2014/main" id="{165D6766-5A08-46B2-8AC6-13771D52BD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22" y="3954542"/>
            <a:ext cx="4349796" cy="1233714"/>
          </a:xfrm>
          <a:prstGeom prst="rect">
            <a:avLst/>
          </a:prstGeom>
        </p:spPr>
      </p:pic>
      <p:sp>
        <p:nvSpPr>
          <p:cNvPr id="11" name="CaixaDeTexto 10"/>
          <p:cNvSpPr txBox="1"/>
          <p:nvPr userDrawn="1"/>
        </p:nvSpPr>
        <p:spPr>
          <a:xfrm>
            <a:off x="6117770" y="2190676"/>
            <a:ext cx="4584097" cy="146957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pt-B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NÚCLEO TELESSAUDE BAHIA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da Saúde, 4ª Avenida, 400, Centro Administrativo da Bahia/CAB, 1º andar - Salvador/BA. Tel.: 3115-9650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+mn-cs"/>
            </a:endParaRPr>
          </a:p>
        </p:txBody>
      </p:sp>
      <p:sp>
        <p:nvSpPr>
          <p:cNvPr id="12" name="Retângulo 11"/>
          <p:cNvSpPr/>
          <p:nvPr userDrawn="1"/>
        </p:nvSpPr>
        <p:spPr>
          <a:xfrm>
            <a:off x="-9716" y="6506308"/>
            <a:ext cx="12192382" cy="35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 userDrawn="1"/>
        </p:nvSpPr>
        <p:spPr>
          <a:xfrm>
            <a:off x="-9717" y="6634574"/>
            <a:ext cx="12201717" cy="2234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0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F27F593-B7E3-4C41-AFD7-47190B1C8F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3650"/>
                      </a14:imgEffect>
                      <a14:imgEffect>
                        <a14:saturation sat="283000"/>
                      </a14:imgEffect>
                      <a14:imgEffect>
                        <a14:brightnessContrast bright="-40000" contrast="-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" y="0"/>
              <a:ext cx="12189460" cy="6858000"/>
            </a:xfrm>
            <a:prstGeom prst="rect">
              <a:avLst/>
            </a:prstGeom>
          </p:spPr>
        </p:pic>
        <p:grpSp>
          <p:nvGrpSpPr>
            <p:cNvPr id="13" name="Agrupar 12"/>
            <p:cNvGrpSpPr/>
            <p:nvPr userDrawn="1"/>
          </p:nvGrpSpPr>
          <p:grpSpPr>
            <a:xfrm>
              <a:off x="0" y="1130301"/>
              <a:ext cx="12192000" cy="5371576"/>
              <a:chOff x="0" y="1130301"/>
              <a:chExt cx="12192000" cy="5371576"/>
            </a:xfrm>
          </p:grpSpPr>
          <p:sp>
            <p:nvSpPr>
              <p:cNvPr id="12" name="Retângulo 11"/>
              <p:cNvSpPr/>
              <p:nvPr userDrawn="1"/>
            </p:nvSpPr>
            <p:spPr>
              <a:xfrm>
                <a:off x="0" y="1130301"/>
                <a:ext cx="12190730" cy="537157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" name="Imagem 4"/>
              <p:cNvPicPr>
                <a:picLocks noChangeAspect="1"/>
              </p:cNvPicPr>
              <p:nvPr userDrawn="1"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527"/>
              <a:stretch/>
            </p:blipFill>
            <p:spPr>
              <a:xfrm>
                <a:off x="8280400" y="1130301"/>
                <a:ext cx="3911600" cy="3641140"/>
              </a:xfrm>
              <a:prstGeom prst="rect">
                <a:avLst/>
              </a:prstGeom>
            </p:spPr>
          </p:pic>
          <p:pic>
            <p:nvPicPr>
              <p:cNvPr id="6" name="Imagem 5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6097034"/>
                <a:ext cx="2336800" cy="337831"/>
              </a:xfrm>
              <a:prstGeom prst="rect">
                <a:avLst/>
              </a:prstGeom>
            </p:spPr>
          </p:pic>
        </p:grp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486" y="5910638"/>
            <a:ext cx="2686162" cy="54884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1458686"/>
            <a:ext cx="109601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marL="457239" lvl="1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dirty="0"/>
              <a:t>Segundo nível</a:t>
            </a:r>
          </a:p>
          <a:p>
            <a:pPr marL="914477" lvl="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dirty="0"/>
              <a:t>Terceiro nível</a:t>
            </a:r>
          </a:p>
          <a:p>
            <a:pPr marL="1371716" lvl="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dirty="0"/>
              <a:t>Quarto nível</a:t>
            </a:r>
          </a:p>
          <a:p>
            <a:pPr marL="1828955" lvl="4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499" y="135872"/>
            <a:ext cx="8902701" cy="924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 do slide em até duas linhas, fonte Arial ou Calibre, tamanho 20pts</a:t>
            </a:r>
            <a:endParaRPr lang="en-US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509" y="101453"/>
            <a:ext cx="1735377" cy="15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3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</p:sldLayoutIdLst>
  <p:txStyles>
    <p:titleStyle>
      <a:lvl1pPr algn="l" defTabSz="914400" rtl="0" eaLnBrk="1" latinLnBrk="0" hangingPunct="1">
        <a:lnSpc>
          <a:spcPct val="125000"/>
        </a:lnSpc>
        <a:spcBef>
          <a:spcPct val="0"/>
        </a:spcBef>
        <a:buNone/>
        <a:defRPr sz="2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None/>
        <a:defRPr lang="pt-BR" sz="1800" kern="120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lang="pt-BR" sz="1600" kern="120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lang="pt-BR" sz="1400" kern="120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lang="pt-BR" sz="1400" kern="120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/>
          <p:cNvSpPr>
            <a:spLocks noGrp="1"/>
          </p:cNvSpPr>
          <p:nvPr>
            <p:ph type="body" sz="quarter" idx="13"/>
          </p:nvPr>
        </p:nvSpPr>
        <p:spPr>
          <a:xfrm>
            <a:off x="4205693" y="4094852"/>
            <a:ext cx="6685134" cy="875520"/>
          </a:xfrm>
        </p:spPr>
        <p:txBody>
          <a:bodyPr/>
          <a:lstStyle/>
          <a:p>
            <a:r>
              <a:rPr sz="2000">
                <a:latin typeface="Comic Sans MS" pitchFamily="66" charset="0"/>
              </a:rPr>
              <a:t>Flávia Resedá Brandão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defRPr/>
            </a:pPr>
            <a:r>
              <a:rPr sz="1600" b="1" i="1">
                <a:latin typeface="Comic Sans MS" pitchFamily="66" charset="0"/>
              </a:rPr>
              <a:t>Endocrinlogista/CEDEBA</a:t>
            </a:r>
          </a:p>
          <a:p>
            <a:pPr>
              <a:defRPr/>
            </a:pPr>
            <a:r>
              <a:rPr sz="1600" b="1" i="1">
                <a:latin typeface="Comic Sans MS" pitchFamily="66" charset="0"/>
              </a:rPr>
              <a:t>Maio/2022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7"/>
          </p:nvPr>
        </p:nvSpPr>
        <p:spPr>
          <a:xfrm>
            <a:off x="0" y="2360313"/>
            <a:ext cx="12191999" cy="1233787"/>
          </a:xfrm>
        </p:spPr>
        <p:txBody>
          <a:bodyPr>
            <a:noAutofit/>
          </a:bodyPr>
          <a:lstStyle/>
          <a:p>
            <a:r>
              <a:rPr alt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Importância da Teleconsultoria na Interface do CEDEBA com a Atenção Primária à Saúde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4275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0483" y="135872"/>
            <a:ext cx="8902701" cy="924041"/>
          </a:xfrm>
        </p:spPr>
        <p:txBody>
          <a:bodyPr>
            <a:noAutofit/>
          </a:bodyPr>
          <a:lstStyle/>
          <a:p>
            <a:pPr algn="ctr"/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TELECEDEBA </a:t>
            </a:r>
            <a:b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Resultados 2019-2021 </a:t>
            </a:r>
            <a:endParaRPr lang="pt-BR" sz="2800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CA40349-11E9-40C9-8CF8-E506137E1432}"/>
              </a:ext>
            </a:extLst>
          </p:cNvPr>
          <p:cNvGraphicFramePr>
            <a:graphicFrameLocks/>
          </p:cNvGraphicFramePr>
          <p:nvPr/>
        </p:nvGraphicFramePr>
        <p:xfrm>
          <a:off x="1574391" y="1402896"/>
          <a:ext cx="8865009" cy="436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699" y="135872"/>
            <a:ext cx="8902701" cy="924041"/>
          </a:xfrm>
        </p:spPr>
        <p:txBody>
          <a:bodyPr>
            <a:noAutofit/>
          </a:bodyPr>
          <a:lstStyle/>
          <a:p>
            <a:pPr algn="ctr"/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TELECEDEBA </a:t>
            </a:r>
            <a:b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Resultados 2019-2021 </a:t>
            </a:r>
            <a:endParaRPr lang="pt-BR" sz="2800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E0EB3EF-7157-44C7-84A0-37160C232865}"/>
              </a:ext>
            </a:extLst>
          </p:cNvPr>
          <p:cNvGraphicFramePr>
            <a:graphicFrameLocks/>
          </p:cNvGraphicFramePr>
          <p:nvPr/>
        </p:nvGraphicFramePr>
        <p:xfrm>
          <a:off x="1915886" y="1567544"/>
          <a:ext cx="8136035" cy="3820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CCEBD6FB-5650-264B-AC15-ADA565DCE4F1}"/>
              </a:ext>
            </a:extLst>
          </p:cNvPr>
          <p:cNvSpPr txBox="1"/>
          <p:nvPr/>
        </p:nvSpPr>
        <p:spPr>
          <a:xfrm>
            <a:off x="9867725" y="5594713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Chalkboard" panose="03050602040202020205" pitchFamily="66" charset="77"/>
              </a:rPr>
              <a:t>Fonte: SESAB/</a:t>
            </a:r>
            <a:r>
              <a:rPr lang="pt-BR" sz="1400" dirty="0" err="1">
                <a:latin typeface="Chalkboard" panose="03050602040202020205" pitchFamily="66" charset="77"/>
              </a:rPr>
              <a:t>Telessaúde</a:t>
            </a:r>
            <a:endParaRPr lang="pt-BR" sz="1400" dirty="0">
              <a:latin typeface="Chalkboard" panose="03050602040202020205" pitchFamily="66" charset="7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1369" y="135872"/>
            <a:ext cx="8902701" cy="924041"/>
          </a:xfrm>
        </p:spPr>
        <p:txBody>
          <a:bodyPr>
            <a:noAutofit/>
          </a:bodyPr>
          <a:lstStyle/>
          <a:p>
            <a:pPr algn="ctr"/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TELECEDEBA </a:t>
            </a:r>
            <a:b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Resultados 2019-2021 </a:t>
            </a:r>
            <a:endParaRPr lang="pt-BR" sz="2800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2708E21-B96E-4989-B446-502593B2E828}"/>
              </a:ext>
            </a:extLst>
          </p:cNvPr>
          <p:cNvGraphicFramePr>
            <a:graphicFrameLocks/>
          </p:cNvGraphicFramePr>
          <p:nvPr/>
        </p:nvGraphicFramePr>
        <p:xfrm>
          <a:off x="152400" y="1883228"/>
          <a:ext cx="5791199" cy="308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4A74A8C-0D4C-4D75-97D8-0C22DE350C9A}"/>
              </a:ext>
            </a:extLst>
          </p:cNvPr>
          <p:cNvGraphicFramePr>
            <a:graphicFrameLocks/>
          </p:cNvGraphicFramePr>
          <p:nvPr/>
        </p:nvGraphicFramePr>
        <p:xfrm>
          <a:off x="6041571" y="1970314"/>
          <a:ext cx="5945213" cy="298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F7E23A72-F8D3-5B45-9A50-2A3AB256B5F5}"/>
              </a:ext>
            </a:extLst>
          </p:cNvPr>
          <p:cNvSpPr txBox="1"/>
          <p:nvPr/>
        </p:nvSpPr>
        <p:spPr>
          <a:xfrm>
            <a:off x="5982457" y="4905705"/>
            <a:ext cx="54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halkboard" panose="03050602040202020205" pitchFamily="66" charset="77"/>
              </a:rPr>
              <a:t>46% das </a:t>
            </a:r>
            <a:r>
              <a:rPr lang="pt-BR" sz="2400" dirty="0" err="1">
                <a:latin typeface="Chalkboard" panose="03050602040202020205" pitchFamily="66" charset="77"/>
              </a:rPr>
              <a:t>Tcs</a:t>
            </a:r>
            <a:r>
              <a:rPr lang="pt-BR" sz="2400" dirty="0">
                <a:latin typeface="Chalkboard" panose="03050602040202020205" pitchFamily="66" charset="77"/>
              </a:rPr>
              <a:t> avaliadas</a:t>
            </a:r>
          </a:p>
          <a:p>
            <a:r>
              <a:rPr lang="pt-BR" sz="2400" dirty="0">
                <a:latin typeface="Chalkboard" panose="03050602040202020205" pitchFamily="66" charset="77"/>
              </a:rPr>
              <a:t>82% avaliaram como muito satisfeitos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C7ABEC1-FFE4-DF44-9070-05243B03842F}"/>
              </a:ext>
            </a:extLst>
          </p:cNvPr>
          <p:cNvSpPr txBox="1"/>
          <p:nvPr/>
        </p:nvSpPr>
        <p:spPr>
          <a:xfrm>
            <a:off x="9954810" y="5638256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Chalkboard" panose="03050602040202020205" pitchFamily="66" charset="77"/>
              </a:rPr>
              <a:t>Fonte: SESAB/</a:t>
            </a:r>
            <a:r>
              <a:rPr lang="pt-BR" sz="1400" dirty="0" err="1">
                <a:latin typeface="Chalkboard" panose="03050602040202020205" pitchFamily="66" charset="77"/>
              </a:rPr>
              <a:t>Telessaúde</a:t>
            </a:r>
            <a:endParaRPr lang="pt-BR" sz="1400" dirty="0">
              <a:latin typeface="Chalkboard" panose="03050602040202020205" pitchFamily="66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6169" y="146757"/>
            <a:ext cx="8902701" cy="924041"/>
          </a:xfrm>
        </p:spPr>
        <p:txBody>
          <a:bodyPr>
            <a:noAutofit/>
          </a:bodyPr>
          <a:lstStyle/>
          <a:p>
            <a:pPr algn="ctr"/>
            <a:r>
              <a:rPr lang="pt-BR" altLang="pt-BR" dirty="0">
                <a:latin typeface="Comic Sans MS" panose="030F0902030302020204" pitchFamily="66" charset="0"/>
              </a:rPr>
              <a:t>Número de </a:t>
            </a:r>
            <a:r>
              <a:rPr lang="pt-BR" altLang="pt-BR" dirty="0" err="1">
                <a:latin typeface="Comic Sans MS" panose="030F0902030302020204" pitchFamily="66" charset="0"/>
              </a:rPr>
              <a:t>Teleconsultorias</a:t>
            </a:r>
            <a:r>
              <a:rPr lang="pt-BR" altLang="pt-BR" dirty="0">
                <a:latin typeface="Comic Sans MS" panose="030F0902030302020204" pitchFamily="66" charset="0"/>
              </a:rPr>
              <a:t> respondidas por mês pelos </a:t>
            </a:r>
            <a:r>
              <a:rPr lang="pt-BR" altLang="pt-BR" dirty="0" err="1">
                <a:latin typeface="Comic Sans MS" panose="030F0902030302020204" pitchFamily="66" charset="0"/>
              </a:rPr>
              <a:t>Teleconsultores</a:t>
            </a:r>
            <a:r>
              <a:rPr lang="pt-BR" altLang="pt-BR" dirty="0">
                <a:latin typeface="Comic Sans MS" panose="030F0902030302020204" pitchFamily="66" charset="0"/>
              </a:rPr>
              <a:t> do CEDEBA, na Plataforma </a:t>
            </a:r>
            <a:r>
              <a:rPr lang="pt-BR" altLang="pt-BR" dirty="0" err="1">
                <a:latin typeface="Comic Sans MS" panose="030F0902030302020204" pitchFamily="66" charset="0"/>
              </a:rPr>
              <a:t>Telessaúde</a:t>
            </a:r>
            <a:r>
              <a:rPr lang="pt-BR" altLang="pt-BR" dirty="0">
                <a:latin typeface="Comic Sans MS" panose="030F0902030302020204" pitchFamily="66" charset="0"/>
              </a:rPr>
              <a:t> BA, de julho de 2020 a abril de 2022</a:t>
            </a:r>
            <a:endParaRPr lang="pt-BR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571EEB9-B6AA-9561-E8AF-8EC4D9017A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8992782"/>
              </p:ext>
            </p:extLst>
          </p:nvPr>
        </p:nvGraphicFramePr>
        <p:xfrm>
          <a:off x="1422128" y="1355997"/>
          <a:ext cx="9082586" cy="455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8079" y="135872"/>
            <a:ext cx="8902701" cy="924041"/>
          </a:xfrm>
        </p:spPr>
        <p:txBody>
          <a:bodyPr>
            <a:noAutofit/>
          </a:bodyPr>
          <a:lstStyle/>
          <a:p>
            <a:pPr algn="ctr"/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TELECEDEBA </a:t>
            </a:r>
            <a:b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Resultados 2020/2022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B346FD-32D6-E84B-BCF1-30895D3CE92F}"/>
              </a:ext>
            </a:extLst>
          </p:cNvPr>
          <p:cNvSpPr txBox="1"/>
          <p:nvPr/>
        </p:nvSpPr>
        <p:spPr>
          <a:xfrm>
            <a:off x="914365" y="1701839"/>
            <a:ext cx="4441371" cy="34470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halkboard" panose="03050602040202020205" pitchFamily="66" charset="77"/>
              </a:rPr>
              <a:t>Outubro/2020 a junho/2021:</a:t>
            </a:r>
          </a:p>
          <a:p>
            <a:r>
              <a:rPr lang="pt-BR" sz="2000" b="1" dirty="0">
                <a:latin typeface="Chalkboard" panose="03050602040202020205" pitchFamily="66" charset="77"/>
              </a:rPr>
              <a:t>749 </a:t>
            </a:r>
            <a:r>
              <a:rPr lang="pt-BR" sz="2000" b="1" dirty="0" err="1">
                <a:latin typeface="Chalkboard" panose="03050602040202020205" pitchFamily="66" charset="77"/>
              </a:rPr>
              <a:t>TCs</a:t>
            </a:r>
            <a:r>
              <a:rPr lang="pt-BR" sz="2000" b="1" dirty="0">
                <a:latin typeface="Chalkboard" panose="03050602040202020205" pitchFamily="66" charset="77"/>
              </a:rPr>
              <a:t>: </a:t>
            </a:r>
            <a:endParaRPr lang="pt-BR" sz="2000" dirty="0">
              <a:latin typeface="Chalkboard" panose="03050602040202020205" pitchFamily="66" charset="77"/>
            </a:endParaRPr>
          </a:p>
          <a:p>
            <a:endParaRPr lang="pt-BR" sz="2000" dirty="0">
              <a:latin typeface="Chalkboard" panose="03050602040202020205" pitchFamily="66" charset="77"/>
            </a:endParaRPr>
          </a:p>
          <a:p>
            <a:endParaRPr lang="pt-BR" sz="2000" dirty="0">
              <a:latin typeface="Chalkboard" panose="03050602040202020205" pitchFamily="66" charset="77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b="1" dirty="0">
                <a:latin typeface="Chalkboard" panose="03050602040202020205" pitchFamily="66" charset="77"/>
              </a:rPr>
              <a:t>214</a:t>
            </a:r>
            <a:r>
              <a:rPr lang="pt-BR" sz="2000" dirty="0">
                <a:latin typeface="Chalkboard" panose="03050602040202020205" pitchFamily="66" charset="77"/>
              </a:rPr>
              <a:t> pacientes foram matriculados na Unidade;</a:t>
            </a:r>
          </a:p>
          <a:p>
            <a:endParaRPr lang="pt-BR" sz="2000" dirty="0">
              <a:latin typeface="Chalkboard" panose="03050602040202020205" pitchFamily="66" charset="77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b="1" dirty="0">
                <a:latin typeface="Chalkboard" panose="03050602040202020205" pitchFamily="66" charset="77"/>
              </a:rPr>
              <a:t>535 (71%das </a:t>
            </a:r>
            <a:r>
              <a:rPr lang="pt-BR" sz="2000" b="1" dirty="0" err="1">
                <a:latin typeface="Chalkboard" panose="03050602040202020205" pitchFamily="66" charset="77"/>
              </a:rPr>
              <a:t>TCs</a:t>
            </a:r>
            <a:r>
              <a:rPr lang="pt-BR" sz="2000" b="1" dirty="0">
                <a:latin typeface="Chalkboard" panose="03050602040202020205" pitchFamily="66" charset="77"/>
              </a:rPr>
              <a:t>) </a:t>
            </a:r>
            <a:r>
              <a:rPr lang="pt-BR" sz="2000" dirty="0">
                <a:latin typeface="Chalkboard" panose="03050602040202020205" pitchFamily="66" charset="77"/>
              </a:rPr>
              <a:t>encaminhamentos foram evitados, com colaboração dos </a:t>
            </a:r>
            <a:r>
              <a:rPr lang="pt-BR" sz="2000" dirty="0" err="1">
                <a:latin typeface="Chalkboard" panose="03050602040202020205" pitchFamily="66" charset="77"/>
              </a:rPr>
              <a:t>Teleconsultores</a:t>
            </a:r>
            <a:r>
              <a:rPr lang="pt-BR" sz="2000" dirty="0">
                <a:latin typeface="Chalkboard" panose="03050602040202020205" pitchFamily="66" charset="77"/>
              </a:rPr>
              <a:t> nas condutas médicas.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dirty="0">
              <a:latin typeface="Chalkboard" panose="03050602040202020205" pitchFamily="66" charset="77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868EA6C-A09C-5732-94DB-2F85EB6D682B}"/>
              </a:ext>
            </a:extLst>
          </p:cNvPr>
          <p:cNvSpPr txBox="1"/>
          <p:nvPr/>
        </p:nvSpPr>
        <p:spPr>
          <a:xfrm>
            <a:off x="5976240" y="1698171"/>
            <a:ext cx="4844142" cy="34470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halkboard" panose="03050602040202020205" pitchFamily="66" charset="77"/>
              </a:rPr>
              <a:t>Janeiro a abril/2022:</a:t>
            </a:r>
          </a:p>
          <a:p>
            <a:r>
              <a:rPr lang="pt-BR" sz="2000" b="1" dirty="0">
                <a:latin typeface="Chalkboard" panose="03050602040202020205" pitchFamily="66" charset="77"/>
              </a:rPr>
              <a:t>642 </a:t>
            </a:r>
            <a:r>
              <a:rPr lang="pt-BR" sz="2000" b="1" dirty="0" err="1">
                <a:latin typeface="Chalkboard" panose="03050602040202020205" pitchFamily="66" charset="77"/>
              </a:rPr>
              <a:t>TCs</a:t>
            </a:r>
            <a:r>
              <a:rPr lang="pt-BR" sz="2000" b="1" dirty="0">
                <a:latin typeface="Chalkboard" panose="03050602040202020205" pitchFamily="66" charset="77"/>
              </a:rPr>
              <a:t>: </a:t>
            </a:r>
            <a:endParaRPr lang="pt-BR" sz="2000" dirty="0">
              <a:latin typeface="Chalkboard" panose="03050602040202020205" pitchFamily="66" charset="77"/>
            </a:endParaRPr>
          </a:p>
          <a:p>
            <a:endParaRPr lang="pt-BR" sz="2000" dirty="0">
              <a:latin typeface="Chalkboard" panose="03050602040202020205" pitchFamily="66" charset="77"/>
            </a:endParaRPr>
          </a:p>
          <a:p>
            <a:endParaRPr lang="pt-BR" sz="2000" dirty="0">
              <a:latin typeface="Chalkboard" panose="03050602040202020205" pitchFamily="66" charset="77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b="1" dirty="0">
                <a:latin typeface="Chalkboard" panose="03050602040202020205" pitchFamily="66" charset="77"/>
              </a:rPr>
              <a:t>232 </a:t>
            </a:r>
            <a:r>
              <a:rPr lang="pt-BR" sz="2000" dirty="0">
                <a:latin typeface="Chalkboard" panose="03050602040202020205" pitchFamily="66" charset="77"/>
              </a:rPr>
              <a:t>pacientes foram matriculados na Unidade;</a:t>
            </a:r>
          </a:p>
          <a:p>
            <a:endParaRPr lang="pt-BR" sz="2000" dirty="0">
              <a:latin typeface="Chalkboard" panose="03050602040202020205" pitchFamily="66" charset="77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b="1" dirty="0">
                <a:latin typeface="Chalkboard" panose="03050602040202020205" pitchFamily="66" charset="77"/>
              </a:rPr>
              <a:t>410 (64%das </a:t>
            </a:r>
            <a:r>
              <a:rPr lang="pt-BR" sz="2000" b="1" dirty="0" err="1">
                <a:latin typeface="Chalkboard" panose="03050602040202020205" pitchFamily="66" charset="77"/>
              </a:rPr>
              <a:t>TCs</a:t>
            </a:r>
            <a:r>
              <a:rPr lang="pt-BR" sz="2000" b="1" dirty="0">
                <a:latin typeface="Chalkboard" panose="03050602040202020205" pitchFamily="66" charset="77"/>
              </a:rPr>
              <a:t>) </a:t>
            </a:r>
            <a:r>
              <a:rPr lang="pt-BR" sz="2000" dirty="0">
                <a:latin typeface="Chalkboard" panose="03050602040202020205" pitchFamily="66" charset="77"/>
              </a:rPr>
              <a:t>encaminhamentos foram evitados, com colaboração dos </a:t>
            </a:r>
            <a:r>
              <a:rPr lang="pt-BR" sz="2000" dirty="0" err="1">
                <a:latin typeface="Chalkboard" panose="03050602040202020205" pitchFamily="66" charset="77"/>
              </a:rPr>
              <a:t>Teleconsultores</a:t>
            </a:r>
            <a:r>
              <a:rPr lang="pt-BR" sz="2000" dirty="0">
                <a:latin typeface="Chalkboard" panose="03050602040202020205" pitchFamily="66" charset="77"/>
              </a:rPr>
              <a:t> nas condutas médicas</a:t>
            </a:r>
            <a:r>
              <a:rPr lang="pt-BR" dirty="0">
                <a:latin typeface="Chalkboard" panose="03050602040202020205" pitchFamily="66" charset="77"/>
              </a:rPr>
              <a:t>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dirty="0">
              <a:latin typeface="Chalkboard" panose="03050602040202020205" pitchFamily="66" charset="7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6156" y="157643"/>
            <a:ext cx="8902701" cy="924041"/>
          </a:xfrm>
        </p:spPr>
        <p:txBody>
          <a:bodyPr>
            <a:noAutofit/>
          </a:bodyPr>
          <a:lstStyle/>
          <a:p>
            <a:pPr algn="ctr"/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" panose="03050602040202020205" pitchFamily="66" charset="77"/>
              </a:rPr>
              <a:t>TELECEDEBA</a:t>
            </a:r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77"/>
              </a:rPr>
              <a:t> </a:t>
            </a:r>
            <a:b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77"/>
              </a:rPr>
            </a:br>
            <a:r>
              <a:rPr lang="pt-BR" sz="2800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" panose="03050602040202020205" pitchFamily="66" charset="77"/>
              </a:rPr>
              <a:t>Teleconsultorias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2D4AE51-7C9D-5046-A15C-E425D7DAD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51" y="1714318"/>
            <a:ext cx="9015935" cy="12787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A38B58D-BBE9-AA4E-80A4-B668671DC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67" y="3078900"/>
            <a:ext cx="10461061" cy="321417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F2D0E67-4EDA-4D48-91C2-81D46BF37C21}"/>
              </a:ext>
            </a:extLst>
          </p:cNvPr>
          <p:cNvSpPr txBox="1"/>
          <p:nvPr/>
        </p:nvSpPr>
        <p:spPr>
          <a:xfrm>
            <a:off x="1141912" y="4234540"/>
            <a:ext cx="50183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4013" y="146757"/>
            <a:ext cx="8902701" cy="924041"/>
          </a:xfrm>
        </p:spPr>
        <p:txBody>
          <a:bodyPr>
            <a:noAutofit/>
          </a:bodyPr>
          <a:lstStyle/>
          <a:p>
            <a:pPr algn="ctr"/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" panose="03050602040202020205" pitchFamily="66" charset="77"/>
              </a:rPr>
              <a:t>TELECEDEBA</a:t>
            </a:r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77"/>
              </a:rPr>
              <a:t> </a:t>
            </a:r>
            <a:b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77"/>
              </a:rPr>
            </a:br>
            <a:r>
              <a:rPr lang="pt-BR" sz="2800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" panose="03050602040202020205" pitchFamily="66" charset="77"/>
              </a:rPr>
              <a:t>Teleconsultorias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85811E-7B2D-4D4B-9C5B-B43BE666D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942"/>
            <a:ext cx="12192000" cy="4531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85" y="135872"/>
            <a:ext cx="8902701" cy="924041"/>
          </a:xfrm>
        </p:spPr>
        <p:txBody>
          <a:bodyPr>
            <a:noAutofit/>
          </a:bodyPr>
          <a:lstStyle/>
          <a:p>
            <a:pPr algn="ctr"/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" panose="03050602040202020205" pitchFamily="66" charset="77"/>
              </a:rPr>
              <a:t>TELECEDEBA</a:t>
            </a:r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77"/>
              </a:rPr>
              <a:t> </a:t>
            </a:r>
            <a:b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77"/>
              </a:rPr>
            </a:br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" panose="03050602040202020205" pitchFamily="66" charset="77"/>
              </a:rPr>
              <a:t>Avanços na Assistência ao Usuário do SUS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C1F7C37-85B8-5806-AB0D-2C02423BB0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523094"/>
              </p:ext>
            </p:extLst>
          </p:nvPr>
        </p:nvGraphicFramePr>
        <p:xfrm>
          <a:off x="1" y="1358648"/>
          <a:ext cx="12192000" cy="4574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TELECEDEBA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B90D735-E1E3-3441-9DE6-6E56F73C7A2D}"/>
              </a:ext>
            </a:extLst>
          </p:cNvPr>
          <p:cNvSpPr txBox="1"/>
          <p:nvPr/>
        </p:nvSpPr>
        <p:spPr>
          <a:xfrm>
            <a:off x="744038" y="1656756"/>
            <a:ext cx="97933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Comic Sans MS" pitchFamily="66" charset="0"/>
              </a:rPr>
              <a:t>Desafios:</a:t>
            </a:r>
          </a:p>
          <a:p>
            <a:endParaRPr lang="pt-BR" sz="2000" b="1" dirty="0">
              <a:latin typeface="Comic Sans MS" pitchFamily="66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itchFamily="66" charset="0"/>
              </a:rPr>
              <a:t>Ampliar o número de Municípios que solicitam </a:t>
            </a:r>
            <a:r>
              <a:rPr lang="pt-BR" sz="2000" dirty="0" err="1">
                <a:latin typeface="Comic Sans MS" pitchFamily="66" charset="0"/>
              </a:rPr>
              <a:t>TCs</a:t>
            </a:r>
            <a:r>
              <a:rPr lang="pt-BR" sz="2000" dirty="0">
                <a:latin typeface="Comic Sans MS" pitchFamily="66" charset="0"/>
              </a:rPr>
              <a:t>;</a:t>
            </a:r>
          </a:p>
          <a:p>
            <a:endParaRPr lang="pt-BR" sz="2000" dirty="0">
              <a:latin typeface="Comic Sans MS" pitchFamily="66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itchFamily="66" charset="0"/>
              </a:rPr>
              <a:t>Otimizar processos de trabalho (agendamento e contato com usuário);</a:t>
            </a:r>
          </a:p>
          <a:p>
            <a:endParaRPr lang="pt-BR" sz="2000" dirty="0">
              <a:latin typeface="Comic Sans MS" pitchFamily="66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itchFamily="66" charset="0"/>
              </a:rPr>
              <a:t>Qualificação permanente das respostas às </a:t>
            </a:r>
            <a:r>
              <a:rPr lang="pt-BR" sz="2000" dirty="0" err="1">
                <a:latin typeface="Comic Sans MS" pitchFamily="66" charset="0"/>
              </a:rPr>
              <a:t>Teleconsultorias</a:t>
            </a:r>
            <a:r>
              <a:rPr lang="pt-BR" sz="2000" dirty="0">
                <a:latin typeface="Comic Sans MS" pitchFamily="66" charset="0"/>
              </a:rPr>
              <a:t>, garantindo comunicação exitosa entre colegas da AP e especialistas;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2000" dirty="0">
              <a:latin typeface="Comic Sans MS" pitchFamily="66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itchFamily="66" charset="0"/>
              </a:rPr>
              <a:t>Alcançar mais profissionais nas capacitações por todo o Estado.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TELECEDEBA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B90D735-E1E3-3441-9DE6-6E56F73C7A2D}"/>
              </a:ext>
            </a:extLst>
          </p:cNvPr>
          <p:cNvSpPr txBox="1"/>
          <p:nvPr/>
        </p:nvSpPr>
        <p:spPr>
          <a:xfrm>
            <a:off x="820238" y="1673974"/>
            <a:ext cx="10228762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Comic Sans MS" pitchFamily="66" charset="0"/>
              </a:rPr>
              <a:t>Conclusões:</a:t>
            </a:r>
          </a:p>
          <a:p>
            <a:endParaRPr lang="pt-BR" sz="2000" b="1" dirty="0">
              <a:latin typeface="Comic Sans MS" pitchFamily="66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itchFamily="66" charset="0"/>
              </a:rPr>
              <a:t>Nota-se aproximação dos médicos e enfermeiros da AP da Bahia e os endocrinologistas do CEDEBA; </a:t>
            </a:r>
          </a:p>
          <a:p>
            <a:endParaRPr lang="pt-BR" sz="2000" dirty="0">
              <a:latin typeface="Comic Sans MS" pitchFamily="66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itchFamily="66" charset="0"/>
              </a:rPr>
              <a:t>Ocorreu qualificação do cuidado aos pacientes com endocrinopatias leves, de manejo possível na AP;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2000" dirty="0">
              <a:latin typeface="Comic Sans MS" pitchFamily="66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000" dirty="0">
                <a:latin typeface="Comic Sans MS" pitchFamily="66" charset="0"/>
              </a:rPr>
              <a:t>Evitou-se número significativo de encaminhamentos desnecessários, reduzindo o deslocamento dos pacientes e custos com o cuidado à saúde.</a:t>
            </a:r>
          </a:p>
          <a:p>
            <a:endParaRPr lang="pt-BR" sz="1500" dirty="0">
              <a:latin typeface="Chalkboard" panose="03050602040202020205" pitchFamily="66" charset="7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06909E2-3607-41C2-9CD9-0A5B3BE8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0" hangingPunct="0"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Importância da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Teleconsultoria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na Interface do </a:t>
            </a:r>
            <a:b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CEDEBA com a Atenção Primária à Saúde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999BFD8-B675-7D12-9441-C837EBA35DC2}"/>
              </a:ext>
            </a:extLst>
          </p:cNvPr>
          <p:cNvSpPr txBox="1"/>
          <p:nvPr/>
        </p:nvSpPr>
        <p:spPr>
          <a:xfrm>
            <a:off x="653824" y="1990045"/>
            <a:ext cx="8143875" cy="3293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dirty="0">
                <a:latin typeface="Comic Sans MS" pitchFamily="66" charset="0"/>
                <a:cs typeface="Arial" charset="0"/>
              </a:rPr>
              <a:t>Agenda:</a:t>
            </a:r>
          </a:p>
          <a:p>
            <a:pPr>
              <a:defRPr/>
            </a:pPr>
            <a:endParaRPr lang="pt-BR" dirty="0">
              <a:latin typeface="Comic Sans MS" pitchFamily="66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b="1" dirty="0">
                <a:latin typeface="Comic Sans MS" pitchFamily="66" charset="0"/>
                <a:cs typeface="Arial" charset="0"/>
              </a:rPr>
              <a:t>Objetivos da Teleconsultoria;</a:t>
            </a:r>
          </a:p>
          <a:p>
            <a:pPr marL="342900" indent="-342900">
              <a:buFontTx/>
              <a:buAutoNum type="arabicPeriod"/>
              <a:defRPr/>
            </a:pPr>
            <a:endParaRPr lang="pt-BR" b="1" dirty="0">
              <a:latin typeface="Comic Sans MS" pitchFamily="66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b="1" dirty="0">
                <a:latin typeface="Comic Sans MS" pitchFamily="66" charset="0"/>
                <a:cs typeface="Arial" charset="0"/>
              </a:rPr>
              <a:t>Fluxos de encaminhamento;</a:t>
            </a:r>
          </a:p>
          <a:p>
            <a:pPr marL="342900" indent="-342900">
              <a:buFontTx/>
              <a:buAutoNum type="arabicPeriod"/>
              <a:defRPr/>
            </a:pPr>
            <a:endParaRPr lang="pt-BR" b="1" dirty="0">
              <a:latin typeface="Comic Sans MS" pitchFamily="66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b="1" dirty="0">
                <a:latin typeface="Comic Sans MS" pitchFamily="66" charset="0"/>
                <a:cs typeface="Arial" charset="0"/>
              </a:rPr>
              <a:t>Resultados 2020-2022;</a:t>
            </a:r>
          </a:p>
          <a:p>
            <a:pPr marL="342900" indent="-342900">
              <a:buFontTx/>
              <a:buAutoNum type="arabicPeriod"/>
              <a:defRPr/>
            </a:pPr>
            <a:endParaRPr lang="pt-BR" b="1" dirty="0">
              <a:latin typeface="Comic Sans MS" pitchFamily="66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b="1" dirty="0">
                <a:latin typeface="Comic Sans MS" pitchFamily="66" charset="0"/>
                <a:cs typeface="Arial" charset="0"/>
              </a:rPr>
              <a:t>Avanços na Assistência ao usuário do SUS.</a:t>
            </a:r>
          </a:p>
          <a:p>
            <a:pPr marL="342900" indent="-342900">
              <a:buFontTx/>
              <a:buAutoNum type="arabicPeriod"/>
              <a:defRPr/>
            </a:pPr>
            <a:endParaRPr lang="pt-BR" dirty="0">
              <a:latin typeface="Comic Sans MS" pitchFamily="66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pt-BR" dirty="0"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15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Google Shape;82;p4"/>
          <p:cNvPicPr/>
          <p:nvPr/>
        </p:nvPicPr>
        <p:blipFill>
          <a:blip r:embed="rId2"/>
          <a:srcRect t="73066"/>
          <a:stretch/>
        </p:blipFill>
        <p:spPr>
          <a:xfrm>
            <a:off x="6569464" y="5138726"/>
            <a:ext cx="3935250" cy="1006020"/>
          </a:xfrm>
          <a:prstGeom prst="rect">
            <a:avLst/>
          </a:prstGeom>
          <a:ln w="0"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E4D0423-30B9-334B-8992-4C7A00DA0ED4}"/>
              </a:ext>
            </a:extLst>
          </p:cNvPr>
          <p:cNvSpPr txBox="1"/>
          <p:nvPr/>
        </p:nvSpPr>
        <p:spPr>
          <a:xfrm>
            <a:off x="8270149" y="1873976"/>
            <a:ext cx="1937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" name="Picture 2" descr="Sistema Único de Saúde – PARTE 02: A organização do SUS e o Decreto 7.508 de  2011 | Rede Humaniza SUS - O SUS QUE DÁ CERTO">
            <a:extLst>
              <a:ext uri="{FF2B5EF4-FFF2-40B4-BE49-F238E27FC236}">
                <a16:creationId xmlns:a16="http://schemas.microsoft.com/office/drawing/2014/main" id="{A486551C-01FE-6B4D-B8CC-0F10A2BB8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064" y="3238780"/>
            <a:ext cx="3397123" cy="228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6C53B54-F87E-8845-A052-4A58C92AFA82}"/>
              </a:ext>
            </a:extLst>
          </p:cNvPr>
          <p:cNvSpPr txBox="1"/>
          <p:nvPr/>
        </p:nvSpPr>
        <p:spPr>
          <a:xfrm>
            <a:off x="234579" y="1108196"/>
            <a:ext cx="7831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Obrigada!</a:t>
            </a:r>
          </a:p>
          <a:p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flavia.brandao@saude.ba.gov.br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4" descr="Construindo Pontes">
            <a:extLst>
              <a:ext uri="{FF2B5EF4-FFF2-40B4-BE49-F238E27FC236}">
                <a16:creationId xmlns:a16="http://schemas.microsoft.com/office/drawing/2014/main" id="{BBE3AC74-BC6F-7144-A655-8D756BDE4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7" y="2650520"/>
            <a:ext cx="3935250" cy="227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113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9503626-A9D6-4CC5-97A7-9BAF9F114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CC91442-3982-4CEB-AA43-CEF6AA7E7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35872"/>
            <a:ext cx="9650187" cy="924041"/>
          </a:xfrm>
        </p:spPr>
        <p:txBody>
          <a:bodyPr>
            <a:no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Objetivos da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Teleconsultoria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CEDEBA e Atenção Primária à Saúde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3818C6D6-9C35-47BA-A1D6-BB36BC2E59C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A6351CB-2D5B-448F-AE54-3753AD27ED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A4B4E69-EA93-4E03-A953-D1D9914BBB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840912"/>
              </p:ext>
            </p:extLst>
          </p:nvPr>
        </p:nvGraphicFramePr>
        <p:xfrm>
          <a:off x="1917900" y="1481124"/>
          <a:ext cx="8488843" cy="4310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4380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66971112-4684-476C-A525-C1DEBC5E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" panose="03050602040202020205" pitchFamily="66" charset="77"/>
              </a:rPr>
              <a:t>Implantação do novo modelo admissão no CEDEBA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865D2091-24D8-6E5E-6425-5493B5195F1C}"/>
              </a:ext>
            </a:extLst>
          </p:cNvPr>
          <p:cNvSpPr txBox="1">
            <a:spLocks/>
          </p:cNvSpPr>
          <p:nvPr/>
        </p:nvSpPr>
        <p:spPr>
          <a:xfrm>
            <a:off x="340178" y="1853973"/>
            <a:ext cx="6506936" cy="3465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halkboard" panose="03050602040202020205" pitchFamily="66" charset="77"/>
                <a:ea typeface="Verdana" pitchFamily="34" charset="0"/>
                <a:cs typeface="Arial" panose="020B0604020202020204" pitchFamily="34" charset="0"/>
              </a:rPr>
              <a:t> COSEMS (Conselho Estadual de Saúde): Resolução CIB nº 107/ 2020;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halkboard" panose="03050602040202020205" pitchFamily="66" charset="77"/>
                <a:ea typeface="Verdana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halkboard" panose="03050602040202020205" pitchFamily="66" charset="77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84A2E21E-80A8-030D-6954-3E9A09EE5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14" y="1115785"/>
            <a:ext cx="4182836" cy="532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A086DE87-3D4A-08FD-1EF0-6469DEF5D804}"/>
              </a:ext>
            </a:extLst>
          </p:cNvPr>
          <p:cNvSpPr/>
          <p:nvPr/>
        </p:nvSpPr>
        <p:spPr>
          <a:xfrm>
            <a:off x="571500" y="1714500"/>
            <a:ext cx="3929063" cy="22145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endParaRPr lang="pt-BR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DC890A7-8395-8658-7283-8A2C87EDC890}"/>
              </a:ext>
            </a:extLst>
          </p:cNvPr>
          <p:cNvSpPr txBox="1"/>
          <p:nvPr/>
        </p:nvSpPr>
        <p:spPr>
          <a:xfrm>
            <a:off x="613682" y="3474585"/>
            <a:ext cx="5721804" cy="2185214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pt-PT" sz="2000" b="1" dirty="0">
                <a:latin typeface="Comic Sans MS" pitchFamily="66" charset="0"/>
                <a:cs typeface="Arial" charset="0"/>
              </a:rPr>
              <a:t>Objetivos: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endParaRPr lang="pt-PT" sz="2000" b="1" dirty="0">
              <a:latin typeface="Comic Sans MS" pitchFamily="66" charset="0"/>
              <a:cs typeface="Arial" charset="0"/>
            </a:endParaRPr>
          </a:p>
          <a:p>
            <a:pPr marL="342900" indent="-342900" defTabSz="71120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Comic Sans MS" pitchFamily="66" charset="0"/>
                <a:cs typeface="Arial" charset="0"/>
              </a:rPr>
              <a:t>Teleconsultoria Especializada com intenção de encaminhamento</a:t>
            </a:r>
          </a:p>
          <a:p>
            <a:pPr marL="342900" indent="-342900" defTabSz="71120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  <a:defRPr/>
            </a:pPr>
            <a:endParaRPr lang="pt-PT" sz="2000" b="1" dirty="0">
              <a:latin typeface="Comic Sans MS" pitchFamily="66" charset="0"/>
              <a:cs typeface="Arial" charset="0"/>
            </a:endParaRPr>
          </a:p>
          <a:p>
            <a:pPr marL="342900" indent="-342900" defTabSz="71120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  <a:defRPr/>
            </a:pPr>
            <a:r>
              <a:rPr lang="pt-PT" sz="2000" b="1" dirty="0">
                <a:latin typeface="Comic Sans MS" pitchFamily="66" charset="0"/>
                <a:cs typeface="Arial" charset="0"/>
              </a:rPr>
              <a:t>Teleconsultoria Especializada</a:t>
            </a:r>
            <a:endParaRPr lang="pt-BR" sz="20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5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5EDB3-C9BC-4D8C-A4B8-40079D022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" panose="03050602040202020205" pitchFamily="66" charset="77"/>
              </a:rPr>
              <a:t>Implantação do novo modelo admissão no CEDEBA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95A8D482-F859-FAEE-7C3C-FD06DE0A5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4" y="2241778"/>
            <a:ext cx="11728259" cy="150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30E3312-AA12-48DD-8788-BAA360188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2" y="3670528"/>
            <a:ext cx="11785688" cy="12280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7933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Retângulo 4">
            <a:extLst>
              <a:ext uri="{FF2B5EF4-FFF2-40B4-BE49-F238E27FC236}">
                <a16:creationId xmlns:a16="http://schemas.microsoft.com/office/drawing/2014/main" id="{A495A8C2-DF4A-5DBB-9BE4-4F42AD68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29" y="1336902"/>
            <a:ext cx="11800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dirty="0">
                <a:latin typeface="Comic Sans MS" panose="030F0902030302020204" pitchFamily="66" charset="0"/>
              </a:rPr>
              <a:t>http://www.saude.ba.gov.br/atencao-a-saude/comofuncionaosus/centros-de-referencia/cedeba/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EE433C-EBBF-027A-6C16-00A9AACDC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69" y="1783896"/>
            <a:ext cx="9990973" cy="468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Teleconsultoria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Fluxo de Encaminhamento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53F7402-CD73-452B-E8E9-B3D19936D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87" y="1698172"/>
            <a:ext cx="4559980" cy="1506992"/>
          </a:xfrm>
          <a:custGeom>
            <a:avLst/>
            <a:gdLst>
              <a:gd name="T0" fmla="*/ 0 w 2163534"/>
              <a:gd name="T1" fmla="*/ 205347 h 1081767"/>
              <a:gd name="T2" fmla="*/ 167401 w 2163534"/>
              <a:gd name="T3" fmla="*/ 0 h 1081767"/>
              <a:gd name="T4" fmla="*/ 3180648 w 2163534"/>
              <a:gd name="T5" fmla="*/ 0 h 1081767"/>
              <a:gd name="T6" fmla="*/ 3348049 w 2163534"/>
              <a:gd name="T7" fmla="*/ 205347 h 1081767"/>
              <a:gd name="T8" fmla="*/ 3348049 w 2163534"/>
              <a:gd name="T9" fmla="*/ 1848126 h 1081767"/>
              <a:gd name="T10" fmla="*/ 3180648 w 2163534"/>
              <a:gd name="T11" fmla="*/ 2053476 h 1081767"/>
              <a:gd name="T12" fmla="*/ 167401 w 2163534"/>
              <a:gd name="T13" fmla="*/ 2053476 h 1081767"/>
              <a:gd name="T14" fmla="*/ 0 w 2163534"/>
              <a:gd name="T15" fmla="*/ 1848126 h 1081767"/>
              <a:gd name="T16" fmla="*/ 0 w 2163534"/>
              <a:gd name="T17" fmla="*/ 205347 h 1081767"/>
              <a:gd name="T18" fmla="*/ 167384 w 2163534"/>
              <a:gd name="T19" fmla="*/ 0 h 10817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3534"/>
              <a:gd name="T31" fmla="*/ 0 h 1081767"/>
              <a:gd name="T32" fmla="*/ 2163534 w 2163534"/>
              <a:gd name="T33" fmla="*/ 1081767 h 10817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3534" h="1081767">
                <a:moveTo>
                  <a:pt x="0" y="108177"/>
                </a:moveTo>
                <a:cubicBezTo>
                  <a:pt x="0" y="48432"/>
                  <a:pt x="48432" y="0"/>
                  <a:pt x="108177" y="0"/>
                </a:cubicBezTo>
                <a:lnTo>
                  <a:pt x="2055357" y="0"/>
                </a:lnTo>
                <a:cubicBezTo>
                  <a:pt x="2115102" y="0"/>
                  <a:pt x="2163534" y="48432"/>
                  <a:pt x="2163534" y="108177"/>
                </a:cubicBezTo>
                <a:lnTo>
                  <a:pt x="2163534" y="973590"/>
                </a:lnTo>
                <a:cubicBezTo>
                  <a:pt x="2163534" y="1033335"/>
                  <a:pt x="2115102" y="1081767"/>
                  <a:pt x="2055357" y="1081767"/>
                </a:cubicBezTo>
                <a:lnTo>
                  <a:pt x="108177" y="1081767"/>
                </a:lnTo>
                <a:cubicBezTo>
                  <a:pt x="48432" y="1081767"/>
                  <a:pt x="0" y="1033335"/>
                  <a:pt x="0" y="973590"/>
                </a:cubicBezTo>
                <a:lnTo>
                  <a:pt x="0" y="108177"/>
                </a:lnTo>
                <a:close/>
              </a:path>
            </a:pathLst>
          </a:cu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/>
          </a:extLst>
        </p:spPr>
        <p:txBody>
          <a:bodyPr lIns="30510" tIns="30510" rIns="30510" bIns="30510" anchor="ctr"/>
          <a:lstStyle/>
          <a:p>
            <a:pPr algn="ctr">
              <a:spcAft>
                <a:spcPts val="750"/>
              </a:spcAft>
              <a:defRPr/>
            </a:pPr>
            <a:endParaRPr lang="pt-BR" altLang="pt-BR" sz="12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endParaRPr lang="pt-BR" altLang="pt-BR" sz="12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endParaRPr lang="pt-BR" altLang="pt-BR" sz="1200" b="1" dirty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r>
              <a:rPr lang="pt-BR" altLang="pt-BR" sz="1600" b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Médico do CEDEBA</a:t>
            </a: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r>
              <a:rPr lang="pt-BR" altLang="pt-BR" sz="1600" b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Avalia diariamente as solicitações da APS </a:t>
            </a: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r>
              <a:rPr lang="pt-BR" altLang="pt-BR" sz="16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Plataforma Telessaúde</a:t>
            </a: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r>
              <a:rPr lang="pt-BR" altLang="pt-BR" sz="16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(escala usual de trabalho) – 72h para responder</a:t>
            </a:r>
          </a:p>
          <a:p>
            <a:pPr>
              <a:lnSpc>
                <a:spcPct val="70000"/>
              </a:lnSpc>
              <a:spcAft>
                <a:spcPts val="525"/>
              </a:spcAft>
              <a:defRPr/>
            </a:pPr>
            <a:r>
              <a:rPr lang="pt-BR" altLang="pt-BR" sz="1200" b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  </a:t>
            </a:r>
          </a:p>
          <a:p>
            <a:pPr>
              <a:lnSpc>
                <a:spcPct val="70000"/>
              </a:lnSpc>
              <a:spcAft>
                <a:spcPts val="525"/>
              </a:spcAft>
              <a:defRPr/>
            </a:pPr>
            <a:r>
              <a:rPr lang="pt-BR" altLang="pt-BR" sz="1200" b="1" dirty="0">
                <a:solidFill>
                  <a:srgbClr val="000000"/>
                </a:solidFill>
                <a:cs typeface="Arial" charset="0"/>
              </a:rPr>
              <a:t>  </a:t>
            </a:r>
          </a:p>
          <a:p>
            <a:pPr algn="ctr">
              <a:defRPr/>
            </a:pPr>
            <a:endParaRPr lang="en-US" altLang="pt-BR" b="1" dirty="0">
              <a:cs typeface="Arial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8C5DAAE-AB15-F870-643F-952E57E8E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015" y="2024744"/>
            <a:ext cx="4748213" cy="747032"/>
          </a:xfrm>
          <a:custGeom>
            <a:avLst/>
            <a:gdLst>
              <a:gd name="T0" fmla="*/ 0 w 2163534"/>
              <a:gd name="T1" fmla="*/ 167295 h 1081767"/>
              <a:gd name="T2" fmla="*/ 88919 w 2163534"/>
              <a:gd name="T3" fmla="*/ 0 h 1081767"/>
              <a:gd name="T4" fmla="*/ 1689479 w 2163534"/>
              <a:gd name="T5" fmla="*/ 0 h 1081767"/>
              <a:gd name="T6" fmla="*/ 1778399 w 2163534"/>
              <a:gd name="T7" fmla="*/ 167295 h 1081767"/>
              <a:gd name="T8" fmla="*/ 1778399 w 2163534"/>
              <a:gd name="T9" fmla="*/ 1505657 h 1081767"/>
              <a:gd name="T10" fmla="*/ 1689479 w 2163534"/>
              <a:gd name="T11" fmla="*/ 1672953 h 1081767"/>
              <a:gd name="T12" fmla="*/ 88919 w 2163534"/>
              <a:gd name="T13" fmla="*/ 1672953 h 1081767"/>
              <a:gd name="T14" fmla="*/ 0 w 2163534"/>
              <a:gd name="T15" fmla="*/ 1505657 h 1081767"/>
              <a:gd name="T16" fmla="*/ 0 w 2163534"/>
              <a:gd name="T17" fmla="*/ 167295 h 1081767"/>
              <a:gd name="T18" fmla="*/ 88910 w 2163534"/>
              <a:gd name="T19" fmla="*/ 0 h 10817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3534"/>
              <a:gd name="T31" fmla="*/ 0 h 1081767"/>
              <a:gd name="T32" fmla="*/ 2163534 w 2163534"/>
              <a:gd name="T33" fmla="*/ 1081767 h 10817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3534" h="1081767">
                <a:moveTo>
                  <a:pt x="0" y="108177"/>
                </a:moveTo>
                <a:cubicBezTo>
                  <a:pt x="0" y="48432"/>
                  <a:pt x="48432" y="0"/>
                  <a:pt x="108177" y="0"/>
                </a:cubicBezTo>
                <a:lnTo>
                  <a:pt x="2055357" y="0"/>
                </a:lnTo>
                <a:cubicBezTo>
                  <a:pt x="2115102" y="0"/>
                  <a:pt x="2163534" y="48432"/>
                  <a:pt x="2163534" y="108177"/>
                </a:cubicBezTo>
                <a:lnTo>
                  <a:pt x="2163534" y="973590"/>
                </a:lnTo>
                <a:cubicBezTo>
                  <a:pt x="2163534" y="1033335"/>
                  <a:pt x="2115102" y="1081767"/>
                  <a:pt x="2055357" y="1081767"/>
                </a:cubicBezTo>
                <a:lnTo>
                  <a:pt x="108177" y="1081767"/>
                </a:lnTo>
                <a:cubicBezTo>
                  <a:pt x="48432" y="1081767"/>
                  <a:pt x="0" y="1033335"/>
                  <a:pt x="0" y="973590"/>
                </a:cubicBezTo>
                <a:lnTo>
                  <a:pt x="0" y="108177"/>
                </a:lnTo>
                <a:close/>
              </a:path>
            </a:pathLst>
          </a:cu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/>
          </a:extLst>
        </p:spPr>
        <p:txBody>
          <a:bodyPr lIns="30510" tIns="30510" rIns="30510" bIns="30510" anchor="ctr"/>
          <a:lstStyle/>
          <a:p>
            <a:pPr algn="ctr">
              <a:spcAft>
                <a:spcPts val="750"/>
              </a:spcAft>
              <a:defRPr/>
            </a:pPr>
            <a:r>
              <a:rPr lang="pt-BR" altLang="pt-BR" sz="1600" b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Responde à TELECONSULTORIA </a:t>
            </a:r>
            <a:r>
              <a:rPr lang="pt-BR" altLang="pt-BR" sz="16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na plataforma</a:t>
            </a:r>
            <a:endParaRPr lang="en-US" altLang="pt-BR" sz="1600" dirty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DC85C99-1C3B-5283-CD4C-63E3F707A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327" y="4450901"/>
            <a:ext cx="3369129" cy="1189038"/>
          </a:xfrm>
          <a:custGeom>
            <a:avLst/>
            <a:gdLst>
              <a:gd name="T0" fmla="*/ 0 w 2163534"/>
              <a:gd name="T1" fmla="*/ 167295 h 1081767"/>
              <a:gd name="T2" fmla="*/ 115099 w 2163534"/>
              <a:gd name="T3" fmla="*/ 0 h 1081767"/>
              <a:gd name="T4" fmla="*/ 2186901 w 2163534"/>
              <a:gd name="T5" fmla="*/ 0 h 1081767"/>
              <a:gd name="T6" fmla="*/ 2302000 w 2163534"/>
              <a:gd name="T7" fmla="*/ 167295 h 1081767"/>
              <a:gd name="T8" fmla="*/ 2302000 w 2163534"/>
              <a:gd name="T9" fmla="*/ 1505657 h 1081767"/>
              <a:gd name="T10" fmla="*/ 2186901 w 2163534"/>
              <a:gd name="T11" fmla="*/ 1672953 h 1081767"/>
              <a:gd name="T12" fmla="*/ 115099 w 2163534"/>
              <a:gd name="T13" fmla="*/ 1672953 h 1081767"/>
              <a:gd name="T14" fmla="*/ 0 w 2163534"/>
              <a:gd name="T15" fmla="*/ 1505657 h 1081767"/>
              <a:gd name="T16" fmla="*/ 0 w 2163534"/>
              <a:gd name="T17" fmla="*/ 167295 h 1081767"/>
              <a:gd name="T18" fmla="*/ 115087 w 2163534"/>
              <a:gd name="T19" fmla="*/ 0 h 10817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3534"/>
              <a:gd name="T31" fmla="*/ 0 h 1081767"/>
              <a:gd name="T32" fmla="*/ 2163534 w 2163534"/>
              <a:gd name="T33" fmla="*/ 1081767 h 10817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3534" h="1081767">
                <a:moveTo>
                  <a:pt x="0" y="108177"/>
                </a:moveTo>
                <a:cubicBezTo>
                  <a:pt x="0" y="48432"/>
                  <a:pt x="48432" y="0"/>
                  <a:pt x="108177" y="0"/>
                </a:cubicBezTo>
                <a:lnTo>
                  <a:pt x="2055357" y="0"/>
                </a:lnTo>
                <a:cubicBezTo>
                  <a:pt x="2115102" y="0"/>
                  <a:pt x="2163534" y="48432"/>
                  <a:pt x="2163534" y="108177"/>
                </a:cubicBezTo>
                <a:lnTo>
                  <a:pt x="2163534" y="973590"/>
                </a:lnTo>
                <a:cubicBezTo>
                  <a:pt x="2163534" y="1033335"/>
                  <a:pt x="2115102" y="1081767"/>
                  <a:pt x="2055357" y="1081767"/>
                </a:cubicBezTo>
                <a:lnTo>
                  <a:pt x="108177" y="1081767"/>
                </a:lnTo>
                <a:cubicBezTo>
                  <a:pt x="48432" y="1081767"/>
                  <a:pt x="0" y="1033335"/>
                  <a:pt x="0" y="973590"/>
                </a:cubicBezTo>
                <a:lnTo>
                  <a:pt x="0" y="108177"/>
                </a:lnTo>
                <a:close/>
              </a:path>
            </a:pathLst>
          </a:cu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/>
          </a:extLst>
        </p:spPr>
        <p:txBody>
          <a:bodyPr lIns="30510" tIns="30510" rIns="30510" bIns="30510" anchor="ctr"/>
          <a:lstStyle/>
          <a:p>
            <a:pPr algn="ctr">
              <a:spcAft>
                <a:spcPts val="750"/>
              </a:spcAft>
              <a:defRPr/>
            </a:pPr>
            <a:r>
              <a:rPr lang="pt-BR" altLang="pt-BR" sz="1600" b="1" dirty="0">
                <a:latin typeface="Comic Sans MS" pitchFamily="66" charset="0"/>
                <a:cs typeface="Arial" charset="0"/>
              </a:rPr>
              <a:t>Encaminha SOLICITAÇÃO DE </a:t>
            </a:r>
            <a:r>
              <a:rPr lang="pt-BR" altLang="pt-BR" sz="1600" dirty="0">
                <a:latin typeface="Comic Sans MS" pitchFamily="66" charset="0"/>
                <a:cs typeface="Arial" charset="0"/>
              </a:rPr>
              <a:t>AGENDAMENTO ao setor de marcação para Consulta Inicial</a:t>
            </a:r>
            <a:endParaRPr lang="en-US" altLang="pt-BR" sz="1600" dirty="0">
              <a:latin typeface="Comic Sans MS" pitchFamily="66" charset="0"/>
              <a:cs typeface="Arial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F5B927D-96C0-9213-DB7E-3D2386368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657" y="4450901"/>
            <a:ext cx="3049134" cy="1189038"/>
          </a:xfrm>
          <a:custGeom>
            <a:avLst/>
            <a:gdLst>
              <a:gd name="T0" fmla="*/ 0 w 2163534"/>
              <a:gd name="T1" fmla="*/ 159752 h 1081767"/>
              <a:gd name="T2" fmla="*/ 83672 w 2163534"/>
              <a:gd name="T3" fmla="*/ 0 h 1081767"/>
              <a:gd name="T4" fmla="*/ 1589776 w 2163534"/>
              <a:gd name="T5" fmla="*/ 0 h 1081767"/>
              <a:gd name="T6" fmla="*/ 1673447 w 2163534"/>
              <a:gd name="T7" fmla="*/ 159752 h 1081767"/>
              <a:gd name="T8" fmla="*/ 1673447 w 2163534"/>
              <a:gd name="T9" fmla="*/ 1437767 h 1081767"/>
              <a:gd name="T10" fmla="*/ 1589776 w 2163534"/>
              <a:gd name="T11" fmla="*/ 1597520 h 1081767"/>
              <a:gd name="T12" fmla="*/ 83672 w 2163534"/>
              <a:gd name="T13" fmla="*/ 1597520 h 1081767"/>
              <a:gd name="T14" fmla="*/ 0 w 2163534"/>
              <a:gd name="T15" fmla="*/ 1437767 h 1081767"/>
              <a:gd name="T16" fmla="*/ 0 w 2163534"/>
              <a:gd name="T17" fmla="*/ 159752 h 1081767"/>
              <a:gd name="T18" fmla="*/ 83663 w 2163534"/>
              <a:gd name="T19" fmla="*/ 0 h 10817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3534"/>
              <a:gd name="T31" fmla="*/ 0 h 1081767"/>
              <a:gd name="T32" fmla="*/ 2163534 w 2163534"/>
              <a:gd name="T33" fmla="*/ 1081767 h 10817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3534" h="1081767">
                <a:moveTo>
                  <a:pt x="0" y="108177"/>
                </a:moveTo>
                <a:cubicBezTo>
                  <a:pt x="0" y="48432"/>
                  <a:pt x="48432" y="0"/>
                  <a:pt x="108177" y="0"/>
                </a:cubicBezTo>
                <a:lnTo>
                  <a:pt x="2055357" y="0"/>
                </a:lnTo>
                <a:cubicBezTo>
                  <a:pt x="2115102" y="0"/>
                  <a:pt x="2163534" y="48432"/>
                  <a:pt x="2163534" y="108177"/>
                </a:cubicBezTo>
                <a:lnTo>
                  <a:pt x="2163534" y="973590"/>
                </a:lnTo>
                <a:cubicBezTo>
                  <a:pt x="2163534" y="1033335"/>
                  <a:pt x="2115102" y="1081767"/>
                  <a:pt x="2055357" y="1081767"/>
                </a:cubicBezTo>
                <a:lnTo>
                  <a:pt x="108177" y="1081767"/>
                </a:lnTo>
                <a:cubicBezTo>
                  <a:pt x="48432" y="1081767"/>
                  <a:pt x="0" y="1033335"/>
                  <a:pt x="0" y="973590"/>
                </a:cubicBezTo>
                <a:lnTo>
                  <a:pt x="0" y="108177"/>
                </a:lnTo>
                <a:close/>
              </a:path>
            </a:pathLst>
          </a:cu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/>
          </a:extLst>
        </p:spPr>
        <p:txBody>
          <a:bodyPr lIns="30510" tIns="30510" rIns="30510" bIns="3051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pt-BR" altLang="pt-BR" sz="16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</a:t>
            </a:r>
            <a:r>
              <a:rPr lang="pt-BR" altLang="pt-BR" sz="1600" b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EQUIPE DO CEDEBA agenda a data e horário da avaliação inicial e entra em contato com paciente </a:t>
            </a:r>
            <a:endParaRPr lang="pt-BR" altLang="pt-BR" sz="1800" b="1" dirty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7" name="Right Arrow 11">
            <a:extLst>
              <a:ext uri="{FF2B5EF4-FFF2-40B4-BE49-F238E27FC236}">
                <a16:creationId xmlns:a16="http://schemas.microsoft.com/office/drawing/2014/main" id="{9AB53167-79A7-676F-BD11-C3E9B023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853" y="2419350"/>
            <a:ext cx="1173163" cy="193675"/>
          </a:xfrm>
          <a:prstGeom prst="rightArrow">
            <a:avLst>
              <a:gd name="adj1" fmla="val 50000"/>
              <a:gd name="adj2" fmla="val 49861"/>
            </a:avLst>
          </a:prstGeom>
          <a:solidFill>
            <a:srgbClr val="009FD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8" name="Down Arrow 13">
            <a:extLst>
              <a:ext uri="{FF2B5EF4-FFF2-40B4-BE49-F238E27FC236}">
                <a16:creationId xmlns:a16="http://schemas.microsoft.com/office/drawing/2014/main" id="{5A559DDF-1B42-CFCD-3A67-9A0656F9A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2978" y="4100064"/>
            <a:ext cx="153988" cy="312737"/>
          </a:xfrm>
          <a:prstGeom prst="downArrow">
            <a:avLst>
              <a:gd name="adj1" fmla="val 50000"/>
              <a:gd name="adj2" fmla="val 49852"/>
            </a:avLst>
          </a:prstGeom>
          <a:solidFill>
            <a:srgbClr val="009FD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9" name="Left Arrow 14">
            <a:extLst>
              <a:ext uri="{FF2B5EF4-FFF2-40B4-BE49-F238E27FC236}">
                <a16:creationId xmlns:a16="http://schemas.microsoft.com/office/drawing/2014/main" id="{B0864EF3-9D3F-4F87-A2FA-6C6CBD416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2141" y="4950964"/>
            <a:ext cx="323850" cy="16192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9FD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612E0C4D-970B-95FE-A023-0A8158EA8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652" y="3062288"/>
            <a:ext cx="3773261" cy="1030741"/>
          </a:xfrm>
          <a:custGeom>
            <a:avLst/>
            <a:gdLst>
              <a:gd name="T0" fmla="*/ 0 w 2163534"/>
              <a:gd name="T1" fmla="*/ 167295 h 1081767"/>
              <a:gd name="T2" fmla="*/ 88919 w 2163534"/>
              <a:gd name="T3" fmla="*/ 0 h 1081767"/>
              <a:gd name="T4" fmla="*/ 1689479 w 2163534"/>
              <a:gd name="T5" fmla="*/ 0 h 1081767"/>
              <a:gd name="T6" fmla="*/ 1778399 w 2163534"/>
              <a:gd name="T7" fmla="*/ 167295 h 1081767"/>
              <a:gd name="T8" fmla="*/ 1778399 w 2163534"/>
              <a:gd name="T9" fmla="*/ 1505657 h 1081767"/>
              <a:gd name="T10" fmla="*/ 1689479 w 2163534"/>
              <a:gd name="T11" fmla="*/ 1672953 h 1081767"/>
              <a:gd name="T12" fmla="*/ 88919 w 2163534"/>
              <a:gd name="T13" fmla="*/ 1672953 h 1081767"/>
              <a:gd name="T14" fmla="*/ 0 w 2163534"/>
              <a:gd name="T15" fmla="*/ 1505657 h 1081767"/>
              <a:gd name="T16" fmla="*/ 0 w 2163534"/>
              <a:gd name="T17" fmla="*/ 167295 h 1081767"/>
              <a:gd name="T18" fmla="*/ 88910 w 2163534"/>
              <a:gd name="T19" fmla="*/ 0 h 10817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3534"/>
              <a:gd name="T31" fmla="*/ 0 h 1081767"/>
              <a:gd name="T32" fmla="*/ 2163534 w 2163534"/>
              <a:gd name="T33" fmla="*/ 1081767 h 10817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3534" h="1081767">
                <a:moveTo>
                  <a:pt x="0" y="108177"/>
                </a:moveTo>
                <a:cubicBezTo>
                  <a:pt x="0" y="48432"/>
                  <a:pt x="48432" y="0"/>
                  <a:pt x="108177" y="0"/>
                </a:cubicBezTo>
                <a:lnTo>
                  <a:pt x="2055357" y="0"/>
                </a:lnTo>
                <a:cubicBezTo>
                  <a:pt x="2115102" y="0"/>
                  <a:pt x="2163534" y="48432"/>
                  <a:pt x="2163534" y="108177"/>
                </a:cubicBezTo>
                <a:lnTo>
                  <a:pt x="2163534" y="973590"/>
                </a:lnTo>
                <a:cubicBezTo>
                  <a:pt x="2163534" y="1033335"/>
                  <a:pt x="2115102" y="1081767"/>
                  <a:pt x="2055357" y="1081767"/>
                </a:cubicBezTo>
                <a:lnTo>
                  <a:pt x="108177" y="1081767"/>
                </a:lnTo>
                <a:cubicBezTo>
                  <a:pt x="48432" y="1081767"/>
                  <a:pt x="0" y="1033335"/>
                  <a:pt x="0" y="973590"/>
                </a:cubicBezTo>
                <a:lnTo>
                  <a:pt x="0" y="108177"/>
                </a:lnTo>
                <a:close/>
              </a:path>
            </a:pathLst>
          </a:cu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/>
          </a:extLst>
        </p:spPr>
        <p:txBody>
          <a:bodyPr lIns="30510" tIns="30510" rIns="30510" bIns="30510" anchor="ctr"/>
          <a:lstStyle/>
          <a:p>
            <a:pPr algn="ctr">
              <a:spcAft>
                <a:spcPts val="750"/>
              </a:spcAft>
              <a:defRPr/>
            </a:pPr>
            <a:r>
              <a:rPr lang="pt-BR" altLang="pt-BR" sz="1600" b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Sem critérios de matrícula: sugere condutas diagnósticas e terapêuticas na Plataforma</a:t>
            </a:r>
            <a:endParaRPr lang="en-US" altLang="pt-BR" sz="1600" b="1" dirty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099391A1-BAC8-8D1C-82B3-6D65E024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514" y="3062288"/>
            <a:ext cx="2370365" cy="1030741"/>
          </a:xfrm>
          <a:custGeom>
            <a:avLst/>
            <a:gdLst>
              <a:gd name="T0" fmla="*/ 0 w 2163534"/>
              <a:gd name="T1" fmla="*/ 167295 h 1081767"/>
              <a:gd name="T2" fmla="*/ 88919 w 2163534"/>
              <a:gd name="T3" fmla="*/ 0 h 1081767"/>
              <a:gd name="T4" fmla="*/ 1689479 w 2163534"/>
              <a:gd name="T5" fmla="*/ 0 h 1081767"/>
              <a:gd name="T6" fmla="*/ 1778399 w 2163534"/>
              <a:gd name="T7" fmla="*/ 167295 h 1081767"/>
              <a:gd name="T8" fmla="*/ 1778399 w 2163534"/>
              <a:gd name="T9" fmla="*/ 1505657 h 1081767"/>
              <a:gd name="T10" fmla="*/ 1689479 w 2163534"/>
              <a:gd name="T11" fmla="*/ 1672953 h 1081767"/>
              <a:gd name="T12" fmla="*/ 88919 w 2163534"/>
              <a:gd name="T13" fmla="*/ 1672953 h 1081767"/>
              <a:gd name="T14" fmla="*/ 0 w 2163534"/>
              <a:gd name="T15" fmla="*/ 1505657 h 1081767"/>
              <a:gd name="T16" fmla="*/ 0 w 2163534"/>
              <a:gd name="T17" fmla="*/ 167295 h 1081767"/>
              <a:gd name="T18" fmla="*/ 88910 w 2163534"/>
              <a:gd name="T19" fmla="*/ 0 h 10817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3534"/>
              <a:gd name="T31" fmla="*/ 0 h 1081767"/>
              <a:gd name="T32" fmla="*/ 2163534 w 2163534"/>
              <a:gd name="T33" fmla="*/ 1081767 h 10817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3534" h="1081767">
                <a:moveTo>
                  <a:pt x="0" y="108177"/>
                </a:moveTo>
                <a:cubicBezTo>
                  <a:pt x="0" y="48432"/>
                  <a:pt x="48432" y="0"/>
                  <a:pt x="108177" y="0"/>
                </a:cubicBezTo>
                <a:lnTo>
                  <a:pt x="2055357" y="0"/>
                </a:lnTo>
                <a:cubicBezTo>
                  <a:pt x="2115102" y="0"/>
                  <a:pt x="2163534" y="48432"/>
                  <a:pt x="2163534" y="108177"/>
                </a:cubicBezTo>
                <a:lnTo>
                  <a:pt x="2163534" y="973590"/>
                </a:lnTo>
                <a:cubicBezTo>
                  <a:pt x="2163534" y="1033335"/>
                  <a:pt x="2115102" y="1081767"/>
                  <a:pt x="2055357" y="1081767"/>
                </a:cubicBezTo>
                <a:lnTo>
                  <a:pt x="108177" y="1081767"/>
                </a:lnTo>
                <a:cubicBezTo>
                  <a:pt x="48432" y="1081767"/>
                  <a:pt x="0" y="1033335"/>
                  <a:pt x="0" y="973590"/>
                </a:cubicBezTo>
                <a:lnTo>
                  <a:pt x="0" y="108177"/>
                </a:lnTo>
                <a:close/>
              </a:path>
            </a:pathLst>
          </a:cu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/>
          </a:extLst>
        </p:spPr>
        <p:txBody>
          <a:bodyPr lIns="30510" tIns="30510" rIns="30510" bIns="30510" anchor="ctr"/>
          <a:lstStyle/>
          <a:p>
            <a:pPr algn="ctr">
              <a:spcAft>
                <a:spcPts val="750"/>
              </a:spcAft>
              <a:defRPr/>
            </a:pPr>
            <a:r>
              <a:rPr lang="pt-BR" altLang="pt-BR" sz="16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Pacientes </a:t>
            </a:r>
            <a:r>
              <a:rPr lang="pt-BR" altLang="pt-BR" sz="1600" b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COM CRITÉRIOS de </a:t>
            </a:r>
            <a:r>
              <a:rPr lang="pt-BR" altLang="pt-BR" sz="16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matrícula no CEDEBA</a:t>
            </a:r>
            <a:endParaRPr lang="en-US" altLang="pt-BR" sz="1600" dirty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2" name="Down Arrow 13">
            <a:extLst>
              <a:ext uri="{FF2B5EF4-FFF2-40B4-BE49-F238E27FC236}">
                <a16:creationId xmlns:a16="http://schemas.microsoft.com/office/drawing/2014/main" id="{BE565966-4527-3EB4-155F-2B8619100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091" y="2800350"/>
            <a:ext cx="127000" cy="273050"/>
          </a:xfrm>
          <a:prstGeom prst="downArrow">
            <a:avLst>
              <a:gd name="adj1" fmla="val 50000"/>
              <a:gd name="adj2" fmla="val 50127"/>
            </a:avLst>
          </a:prstGeom>
          <a:solidFill>
            <a:srgbClr val="009FD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13" name="Down Arrow 13">
            <a:extLst>
              <a:ext uri="{FF2B5EF4-FFF2-40B4-BE49-F238E27FC236}">
                <a16:creationId xmlns:a16="http://schemas.microsoft.com/office/drawing/2014/main" id="{6D4C172D-5FF2-932E-9255-F2E01740E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8278" y="2789238"/>
            <a:ext cx="127000" cy="273050"/>
          </a:xfrm>
          <a:prstGeom prst="downArrow">
            <a:avLst>
              <a:gd name="adj1" fmla="val 50000"/>
              <a:gd name="adj2" fmla="val 50127"/>
            </a:avLst>
          </a:prstGeom>
          <a:solidFill>
            <a:srgbClr val="009FD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96862D0-E8BF-416B-B171-9B8D7EA5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A62B5DA-A814-F0FF-6E3E-9C59A9C6E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807" y="1477752"/>
            <a:ext cx="5463268" cy="1500188"/>
          </a:xfrm>
          <a:custGeom>
            <a:avLst/>
            <a:gdLst>
              <a:gd name="T0" fmla="*/ 0 w 2163534"/>
              <a:gd name="T1" fmla="*/ 205347 h 1081767"/>
              <a:gd name="T2" fmla="*/ 167401 w 2163534"/>
              <a:gd name="T3" fmla="*/ 0 h 1081767"/>
              <a:gd name="T4" fmla="*/ 3180648 w 2163534"/>
              <a:gd name="T5" fmla="*/ 0 h 1081767"/>
              <a:gd name="T6" fmla="*/ 3348049 w 2163534"/>
              <a:gd name="T7" fmla="*/ 205347 h 1081767"/>
              <a:gd name="T8" fmla="*/ 3348049 w 2163534"/>
              <a:gd name="T9" fmla="*/ 1848126 h 1081767"/>
              <a:gd name="T10" fmla="*/ 3180648 w 2163534"/>
              <a:gd name="T11" fmla="*/ 2053476 h 1081767"/>
              <a:gd name="T12" fmla="*/ 167401 w 2163534"/>
              <a:gd name="T13" fmla="*/ 2053476 h 1081767"/>
              <a:gd name="T14" fmla="*/ 0 w 2163534"/>
              <a:gd name="T15" fmla="*/ 1848126 h 1081767"/>
              <a:gd name="T16" fmla="*/ 0 w 2163534"/>
              <a:gd name="T17" fmla="*/ 205347 h 1081767"/>
              <a:gd name="T18" fmla="*/ 167384 w 2163534"/>
              <a:gd name="T19" fmla="*/ 0 h 10817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3534"/>
              <a:gd name="T31" fmla="*/ 0 h 1081767"/>
              <a:gd name="T32" fmla="*/ 2163534 w 2163534"/>
              <a:gd name="T33" fmla="*/ 1081767 h 10817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3534" h="1081767">
                <a:moveTo>
                  <a:pt x="0" y="108177"/>
                </a:moveTo>
                <a:cubicBezTo>
                  <a:pt x="0" y="48432"/>
                  <a:pt x="48432" y="0"/>
                  <a:pt x="108177" y="0"/>
                </a:cubicBezTo>
                <a:lnTo>
                  <a:pt x="2055357" y="0"/>
                </a:lnTo>
                <a:cubicBezTo>
                  <a:pt x="2115102" y="0"/>
                  <a:pt x="2163534" y="48432"/>
                  <a:pt x="2163534" y="108177"/>
                </a:cubicBezTo>
                <a:lnTo>
                  <a:pt x="2163534" y="973590"/>
                </a:lnTo>
                <a:cubicBezTo>
                  <a:pt x="2163534" y="1033335"/>
                  <a:pt x="2115102" y="1081767"/>
                  <a:pt x="2055357" y="1081767"/>
                </a:cubicBezTo>
                <a:lnTo>
                  <a:pt x="108177" y="1081767"/>
                </a:lnTo>
                <a:cubicBezTo>
                  <a:pt x="48432" y="1081767"/>
                  <a:pt x="0" y="1033335"/>
                  <a:pt x="0" y="973590"/>
                </a:cubicBezTo>
                <a:lnTo>
                  <a:pt x="0" y="108177"/>
                </a:lnTo>
                <a:close/>
              </a:path>
            </a:pathLst>
          </a:cu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/>
          </a:extLst>
        </p:spPr>
        <p:txBody>
          <a:bodyPr lIns="30510" tIns="30510" rIns="30510" bIns="30510" anchor="ctr"/>
          <a:lstStyle/>
          <a:p>
            <a:pPr algn="ctr">
              <a:spcAft>
                <a:spcPts val="750"/>
              </a:spcAft>
              <a:defRPr/>
            </a:pPr>
            <a:endParaRPr lang="pt-BR" altLang="pt-BR" sz="12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endParaRPr lang="pt-BR" altLang="pt-BR" sz="12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endParaRPr lang="pt-BR" altLang="pt-BR" sz="1600" b="1" dirty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r>
              <a:rPr lang="pt-BR" altLang="pt-BR" sz="1600" b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Médico do CEDEBA</a:t>
            </a: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r>
              <a:rPr lang="pt-BR" altLang="pt-BR" sz="1600" b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Avalia diariamente as solicitações da APS </a:t>
            </a: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r>
              <a:rPr lang="pt-BR" altLang="pt-BR" sz="16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Plataforma Telessaúde</a:t>
            </a:r>
          </a:p>
          <a:p>
            <a:pPr algn="ctr">
              <a:lnSpc>
                <a:spcPct val="70000"/>
              </a:lnSpc>
              <a:spcAft>
                <a:spcPts val="750"/>
              </a:spcAft>
              <a:defRPr/>
            </a:pPr>
            <a:r>
              <a:rPr lang="pt-BR" altLang="pt-BR" sz="16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(escala usual de trabalho) – 72h para responder</a:t>
            </a:r>
          </a:p>
          <a:p>
            <a:pPr>
              <a:lnSpc>
                <a:spcPct val="70000"/>
              </a:lnSpc>
              <a:spcAft>
                <a:spcPts val="525"/>
              </a:spcAft>
              <a:defRPr/>
            </a:pPr>
            <a:r>
              <a:rPr lang="pt-BR" altLang="pt-BR" sz="1200" b="1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  </a:t>
            </a:r>
          </a:p>
          <a:p>
            <a:pPr>
              <a:lnSpc>
                <a:spcPct val="70000"/>
              </a:lnSpc>
              <a:spcAft>
                <a:spcPts val="525"/>
              </a:spcAft>
              <a:defRPr/>
            </a:pPr>
            <a:r>
              <a:rPr lang="pt-BR" altLang="pt-BR" sz="1200" b="1" dirty="0">
                <a:solidFill>
                  <a:srgbClr val="000000"/>
                </a:solidFill>
                <a:cs typeface="Arial" charset="0"/>
              </a:rPr>
              <a:t>  </a:t>
            </a:r>
          </a:p>
          <a:p>
            <a:pPr algn="ctr">
              <a:defRPr/>
            </a:pPr>
            <a:endParaRPr lang="en-US" altLang="pt-BR" b="1" dirty="0">
              <a:cs typeface="Arial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E4012CD-3F81-EF99-965E-A5D3E497D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620" y="3378663"/>
            <a:ext cx="7416573" cy="2107747"/>
          </a:xfrm>
          <a:custGeom>
            <a:avLst/>
            <a:gdLst>
              <a:gd name="T0" fmla="*/ 0 w 2163534"/>
              <a:gd name="T1" fmla="*/ 167295 h 1081767"/>
              <a:gd name="T2" fmla="*/ 115099 w 2163534"/>
              <a:gd name="T3" fmla="*/ 0 h 1081767"/>
              <a:gd name="T4" fmla="*/ 2186901 w 2163534"/>
              <a:gd name="T5" fmla="*/ 0 h 1081767"/>
              <a:gd name="T6" fmla="*/ 2302000 w 2163534"/>
              <a:gd name="T7" fmla="*/ 167295 h 1081767"/>
              <a:gd name="T8" fmla="*/ 2302000 w 2163534"/>
              <a:gd name="T9" fmla="*/ 1505657 h 1081767"/>
              <a:gd name="T10" fmla="*/ 2186901 w 2163534"/>
              <a:gd name="T11" fmla="*/ 1672953 h 1081767"/>
              <a:gd name="T12" fmla="*/ 115099 w 2163534"/>
              <a:gd name="T13" fmla="*/ 1672953 h 1081767"/>
              <a:gd name="T14" fmla="*/ 0 w 2163534"/>
              <a:gd name="T15" fmla="*/ 1505657 h 1081767"/>
              <a:gd name="T16" fmla="*/ 0 w 2163534"/>
              <a:gd name="T17" fmla="*/ 167295 h 1081767"/>
              <a:gd name="T18" fmla="*/ 115087 w 2163534"/>
              <a:gd name="T19" fmla="*/ 0 h 10817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3534"/>
              <a:gd name="T31" fmla="*/ 0 h 1081767"/>
              <a:gd name="T32" fmla="*/ 2163534 w 2163534"/>
              <a:gd name="T33" fmla="*/ 1081767 h 10817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3534" h="1081767">
                <a:moveTo>
                  <a:pt x="0" y="108177"/>
                </a:moveTo>
                <a:cubicBezTo>
                  <a:pt x="0" y="48432"/>
                  <a:pt x="48432" y="0"/>
                  <a:pt x="108177" y="0"/>
                </a:cubicBezTo>
                <a:lnTo>
                  <a:pt x="2055357" y="0"/>
                </a:lnTo>
                <a:cubicBezTo>
                  <a:pt x="2115102" y="0"/>
                  <a:pt x="2163534" y="48432"/>
                  <a:pt x="2163534" y="108177"/>
                </a:cubicBezTo>
                <a:lnTo>
                  <a:pt x="2163534" y="973590"/>
                </a:lnTo>
                <a:cubicBezTo>
                  <a:pt x="2163534" y="1033335"/>
                  <a:pt x="2115102" y="1081767"/>
                  <a:pt x="2055357" y="1081767"/>
                </a:cubicBezTo>
                <a:lnTo>
                  <a:pt x="108177" y="1081767"/>
                </a:lnTo>
                <a:cubicBezTo>
                  <a:pt x="48432" y="1081767"/>
                  <a:pt x="0" y="1033335"/>
                  <a:pt x="0" y="973590"/>
                </a:cubicBezTo>
                <a:lnTo>
                  <a:pt x="0" y="108177"/>
                </a:lnTo>
                <a:close/>
              </a:path>
            </a:pathLst>
          </a:cu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>
            <a:noFill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/>
          </a:extLst>
        </p:spPr>
        <p:txBody>
          <a:bodyPr lIns="30510" tIns="30510" rIns="30510" bIns="30510" anchor="ctr"/>
          <a:lstStyle/>
          <a:p>
            <a:pPr algn="ctr">
              <a:defRPr/>
            </a:pPr>
            <a:r>
              <a:rPr lang="pt-BR" sz="2000" b="1" dirty="0">
                <a:latin typeface="Comic Sans MS" pitchFamily="66" charset="0"/>
                <a:cs typeface="Arial" charset="0"/>
              </a:rPr>
              <a:t>      Equipe de teleconsultores do CEDEBA: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>
                <a:latin typeface="Comic Sans MS" pitchFamily="66" charset="0"/>
                <a:cs typeface="Arial" charset="0"/>
              </a:rPr>
              <a:t> 03 teleconsultores angiologistas,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>
                <a:latin typeface="Comic Sans MS" pitchFamily="66" charset="0"/>
                <a:cs typeface="Arial" charset="0"/>
              </a:rPr>
              <a:t> 05 endocrinologistas adulto,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>
                <a:latin typeface="Comic Sans MS" pitchFamily="66" charset="0"/>
                <a:cs typeface="Arial" charset="0"/>
              </a:rPr>
              <a:t> 02 endocrinologistas pediátricos 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2000" dirty="0">
                <a:latin typeface="Comic Sans MS" pitchFamily="66" charset="0"/>
                <a:cs typeface="Arial" charset="0"/>
              </a:rPr>
              <a:t> 01 teleconsultora que responde TCs sobre obesidade. </a:t>
            </a:r>
          </a:p>
        </p:txBody>
      </p:sp>
    </p:spTree>
    <p:extLst>
      <p:ext uri="{BB962C8B-B14F-4D97-AF65-F5344CB8AC3E}">
        <p14:creationId xmlns:p14="http://schemas.microsoft.com/office/powerpoint/2010/main" val="3147668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0105" y="135872"/>
            <a:ext cx="8902701" cy="924041"/>
          </a:xfrm>
        </p:spPr>
        <p:txBody>
          <a:bodyPr>
            <a:noAutofit/>
          </a:bodyPr>
          <a:lstStyle/>
          <a:p>
            <a:pPr algn="ctr"/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TELECEDEBA </a:t>
            </a:r>
            <a:b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pt-BR" sz="2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Resultados 2019-2021 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996F0A6-6556-4C21-883C-C820F4E10321}"/>
              </a:ext>
            </a:extLst>
          </p:cNvPr>
          <p:cNvGraphicFramePr>
            <a:graphicFrameLocks/>
          </p:cNvGraphicFramePr>
          <p:nvPr/>
        </p:nvGraphicFramePr>
        <p:xfrm>
          <a:off x="283029" y="2039129"/>
          <a:ext cx="5618170" cy="336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4454DC1-44DB-3047-B93F-535026F06C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805673"/>
              </p:ext>
            </p:extLst>
          </p:nvPr>
        </p:nvGraphicFramePr>
        <p:xfrm>
          <a:off x="6204857" y="2071786"/>
          <a:ext cx="5819555" cy="2913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E643B100-1C4C-1040-994C-518BF923ACDA}"/>
              </a:ext>
            </a:extLst>
          </p:cNvPr>
          <p:cNvSpPr txBox="1"/>
          <p:nvPr/>
        </p:nvSpPr>
        <p:spPr>
          <a:xfrm>
            <a:off x="10009239" y="5638256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Chalkboard" panose="03050602040202020205" pitchFamily="66" charset="77"/>
              </a:rPr>
              <a:t>Fonte: SESAB/</a:t>
            </a:r>
            <a:r>
              <a:rPr lang="pt-BR" sz="1400" dirty="0" err="1">
                <a:latin typeface="Chalkboard" panose="03050602040202020205" pitchFamily="66" charset="77"/>
              </a:rPr>
              <a:t>Telessaúde</a:t>
            </a:r>
            <a:endParaRPr lang="pt-BR" sz="1400" dirty="0">
              <a:latin typeface="Chalkboard" panose="03050602040202020205" pitchFamily="66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03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 typeface="Arial" panose="020B0604020202020204" pitchFamily="34" charset="0"/>
          <a:buNone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ysClr val="windowText" lastClr="000000">
                <a:lumMod val="75000"/>
                <a:lumOff val="25000"/>
              </a:sysClr>
            </a:solidFill>
            <a:effectLst/>
            <a:uLnTx/>
            <a:uFillTx/>
            <a:latin typeface="Calibri" panose="020F0502020204030204"/>
            <a:ea typeface="Verdana" pitchFamily="34" charset="0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1039</TotalTime>
  <Words>765</Words>
  <Application>Microsoft Office PowerPoint</Application>
  <PresentationFormat>Widescreen</PresentationFormat>
  <Paragraphs>118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Chalkboard</vt:lpstr>
      <vt:lpstr>Comic Sans MS</vt:lpstr>
      <vt:lpstr>Lucida Sans</vt:lpstr>
      <vt:lpstr>Segoe UI</vt:lpstr>
      <vt:lpstr>03</vt:lpstr>
      <vt:lpstr>Apresentação do PowerPoint</vt:lpstr>
      <vt:lpstr>Importância da Teleconsultoria na Interface do  CEDEBA com a Atenção Primária à Saúde</vt:lpstr>
      <vt:lpstr>Objetivos da Teleconsultoria CEDEBA e Atenção Primária à Saúde</vt:lpstr>
      <vt:lpstr>Implantação do novo modelo admissão no CEDEBA</vt:lpstr>
      <vt:lpstr>Implantação do novo modelo admissão no CEDEBA</vt:lpstr>
      <vt:lpstr>Apresentação do PowerPoint</vt:lpstr>
      <vt:lpstr>Teleconsultoria: Fluxo de Encaminhamento</vt:lpstr>
      <vt:lpstr>Apresentação do PowerPoint</vt:lpstr>
      <vt:lpstr>TELECEDEBA  Resultados 2019-2021 </vt:lpstr>
      <vt:lpstr>TELECEDEBA  Resultados 2019-2021 </vt:lpstr>
      <vt:lpstr>TELECEDEBA  Resultados 2019-2021 </vt:lpstr>
      <vt:lpstr>TELECEDEBA  Resultados 2019-2021 </vt:lpstr>
      <vt:lpstr>Número de Teleconsultorias respondidas por mês pelos Teleconsultores do CEDEBA, na Plataforma Telessaúde BA, de julho de 2020 a abril de 2022</vt:lpstr>
      <vt:lpstr>TELECEDEBA  Resultados 2020/2022</vt:lpstr>
      <vt:lpstr>TELECEDEBA  Teleconsultorias</vt:lpstr>
      <vt:lpstr>TELECEDEBA  Teleconsultorias</vt:lpstr>
      <vt:lpstr>TELECEDEBA  Avanços na Assistência ao Usuário do SUS</vt:lpstr>
      <vt:lpstr>TELECEDEBA</vt:lpstr>
      <vt:lpstr>TELECEDEBA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tiago</dc:creator>
  <cp:lastModifiedBy>Telessaude DAB</cp:lastModifiedBy>
  <cp:revision>146</cp:revision>
  <dcterms:created xsi:type="dcterms:W3CDTF">2017-08-31T14:12:02Z</dcterms:created>
  <dcterms:modified xsi:type="dcterms:W3CDTF">2022-09-28T14:34:57Z</dcterms:modified>
</cp:coreProperties>
</file>