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64" r:id="rId2"/>
    <p:sldId id="257" r:id="rId3"/>
    <p:sldId id="260" r:id="rId4"/>
    <p:sldId id="261" r:id="rId5"/>
    <p:sldId id="259" r:id="rId6"/>
    <p:sldId id="271" r:id="rId7"/>
    <p:sldId id="270" r:id="rId8"/>
    <p:sldId id="269" r:id="rId9"/>
    <p:sldId id="268" r:id="rId10"/>
    <p:sldId id="267" r:id="rId11"/>
    <p:sldId id="287" r:id="rId12"/>
    <p:sldId id="292" r:id="rId13"/>
    <p:sldId id="291" r:id="rId14"/>
    <p:sldId id="290" r:id="rId15"/>
    <p:sldId id="289" r:id="rId16"/>
    <p:sldId id="288" r:id="rId17"/>
    <p:sldId id="286" r:id="rId18"/>
    <p:sldId id="285" r:id="rId19"/>
    <p:sldId id="284" r:id="rId20"/>
    <p:sldId id="283" r:id="rId21"/>
    <p:sldId id="282" r:id="rId22"/>
    <p:sldId id="272" r:id="rId23"/>
    <p:sldId id="281" r:id="rId24"/>
    <p:sldId id="280" r:id="rId25"/>
    <p:sldId id="279" r:id="rId26"/>
    <p:sldId id="278" r:id="rId27"/>
    <p:sldId id="277" r:id="rId28"/>
    <p:sldId id="276" r:id="rId29"/>
    <p:sldId id="265" r:id="rId30"/>
    <p:sldId id="266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368AA"/>
    <a:srgbClr val="6F8BBE"/>
    <a:srgbClr val="F2F2F2"/>
    <a:srgbClr val="672E9A"/>
    <a:srgbClr val="FF6600"/>
    <a:srgbClr val="8A90BE"/>
    <a:srgbClr val="AA7BD6"/>
    <a:srgbClr val="068197"/>
    <a:srgbClr val="4F9F9B"/>
    <a:srgbClr val="1A88A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0" y="-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645"/>
                    </a14:imgEffect>
                    <a14:imgEffect>
                      <a14:saturation sat="283000"/>
                    </a14:imgEffect>
                    <a14:imgEffect>
                      <a14:brightnessContrast bright="-4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98"/>
          <a:stretch/>
        </p:blipFill>
        <p:spPr>
          <a:xfrm>
            <a:off x="-382" y="-14515"/>
            <a:ext cx="12192765" cy="6603999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 userDrawn="1"/>
        </p:nvSpPr>
        <p:spPr>
          <a:xfrm>
            <a:off x="-382" y="0"/>
            <a:ext cx="12192382" cy="20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798"/>
          <a:stretch/>
        </p:blipFill>
        <p:spPr>
          <a:xfrm>
            <a:off x="-382" y="428"/>
            <a:ext cx="12192765" cy="2002543"/>
          </a:xfrm>
          <a:prstGeom prst="rect">
            <a:avLst/>
          </a:prstGeom>
        </p:spPr>
      </p:pic>
      <p:sp>
        <p:nvSpPr>
          <p:cNvPr id="7" name="Retângulo 6"/>
          <p:cNvSpPr/>
          <p:nvPr userDrawn="1"/>
        </p:nvSpPr>
        <p:spPr>
          <a:xfrm>
            <a:off x="2989562" y="0"/>
            <a:ext cx="6197600" cy="2002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spaço Reservado para Texto 11">
            <a:extLst>
              <a:ext uri="{FF2B5EF4-FFF2-40B4-BE49-F238E27FC236}">
                <a16:creationId xmlns:a16="http://schemas.microsoft.com/office/drawing/2014/main" xmlns="" id="{3E01FCFE-CBC7-4D40-A8AD-03AF6C6A9C40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205693" y="3746500"/>
            <a:ext cx="6685134" cy="875520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defRPr lang="pt-B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pt-BR" sz="2000" kern="1200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pt-BR" dirty="0"/>
              <a:t>Editar nome do(s) palestrante(s)</a:t>
            </a:r>
          </a:p>
        </p:txBody>
      </p:sp>
      <p:sp>
        <p:nvSpPr>
          <p:cNvPr id="21" name="Espaço Reservado para Texto 5">
            <a:extLst>
              <a:ext uri="{FF2B5EF4-FFF2-40B4-BE49-F238E27FC236}">
                <a16:creationId xmlns:a16="http://schemas.microsoft.com/office/drawing/2014/main" xmlns="" id="{E886994B-A055-4B8C-91B5-95C48B01AB6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205693" y="4629274"/>
            <a:ext cx="6685134" cy="819150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lnSpc>
                <a:spcPct val="125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lnSpc>
                <a:spcPct val="125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Editar currículo do palestrante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28" name="Espaço Reservado para Texto 27">
            <a:extLst>
              <a:ext uri="{FF2B5EF4-FFF2-40B4-BE49-F238E27FC236}">
                <a16:creationId xmlns:a16="http://schemas.microsoft.com/office/drawing/2014/main" xmlns="" id="{E9F2055F-6246-4669-BDE7-148262133FC8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1276350" y="2360313"/>
            <a:ext cx="9620250" cy="1233787"/>
          </a:xfrm>
        </p:spPr>
        <p:txBody>
          <a:bodyPr anchor="ctr">
            <a:normAutofit/>
          </a:bodyPr>
          <a:lstStyle>
            <a:lvl1pPr algn="ctr">
              <a:defRPr lang="pt-BR" sz="3200" b="1" kern="1200" dirty="0" smtClean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8769" y="164833"/>
            <a:ext cx="1854462" cy="1675268"/>
          </a:xfrm>
          <a:prstGeom prst="rect">
            <a:avLst/>
          </a:prstGeom>
        </p:spPr>
      </p:pic>
      <p:sp>
        <p:nvSpPr>
          <p:cNvPr id="13" name="Retângulo 12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443" y="5902036"/>
            <a:ext cx="2961114" cy="8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964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12"/>
          </p:nvPr>
        </p:nvSpPr>
        <p:spPr>
          <a:xfrm>
            <a:off x="571499" y="1393825"/>
            <a:ext cx="10960102" cy="44275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360837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0"/>
          </p:nvPr>
        </p:nvSpPr>
        <p:spPr>
          <a:xfrm>
            <a:off x="571499" y="1458913"/>
            <a:ext cx="10972802" cy="4408487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75287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uma imagem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571499" y="5315818"/>
            <a:ext cx="6141600" cy="665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2" hasCustomPrompt="1"/>
          </p:nvPr>
        </p:nvSpPr>
        <p:spPr>
          <a:xfrm>
            <a:off x="571499" y="1320954"/>
            <a:ext cx="6141536" cy="3938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 dirty="0"/>
              <a:t>Imagem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6846849" y="1320954"/>
            <a:ext cx="4684751" cy="466073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1011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 2 image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Imagem 2"/>
          <p:cNvSpPr>
            <a:spLocks noGrp="1"/>
          </p:cNvSpPr>
          <p:nvPr>
            <p:ph type="pic" idx="10" hasCustomPrompt="1"/>
          </p:nvPr>
        </p:nvSpPr>
        <p:spPr>
          <a:xfrm>
            <a:off x="571499" y="1408882"/>
            <a:ext cx="5435652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1</a:t>
            </a:r>
          </a:p>
        </p:txBody>
      </p:sp>
      <p:sp>
        <p:nvSpPr>
          <p:cNvPr id="7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007151" y="4374383"/>
            <a:ext cx="5491358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10" name="Espaço Reservado para Texto 3"/>
          <p:cNvSpPr>
            <a:spLocks noGrp="1"/>
          </p:cNvSpPr>
          <p:nvPr>
            <p:ph type="body" sz="half" idx="11" hasCustomPrompt="1"/>
          </p:nvPr>
        </p:nvSpPr>
        <p:spPr>
          <a:xfrm>
            <a:off x="571499" y="4858003"/>
            <a:ext cx="10927010" cy="110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77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716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955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</p:txBody>
      </p:sp>
      <p:sp>
        <p:nvSpPr>
          <p:cNvPr id="9" name="Espaço Reservado para Imagem 2"/>
          <p:cNvSpPr>
            <a:spLocks noGrp="1"/>
          </p:cNvSpPr>
          <p:nvPr>
            <p:ph type="pic" idx="12" hasCustomPrompt="1"/>
          </p:nvPr>
        </p:nvSpPr>
        <p:spPr>
          <a:xfrm>
            <a:off x="6007151" y="1408882"/>
            <a:ext cx="5491358" cy="28495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2800"/>
            </a:lvl2pPr>
            <a:lvl3pPr marL="914477" indent="0">
              <a:buNone/>
              <a:defRPr sz="2400"/>
            </a:lvl3pPr>
            <a:lvl4pPr marL="1371716" indent="0">
              <a:buNone/>
              <a:defRPr sz="2000"/>
            </a:lvl4pPr>
            <a:lvl5pPr marL="1828955" indent="0">
              <a:buNone/>
              <a:defRPr sz="2000"/>
            </a:lvl5pPr>
            <a:lvl6pPr marL="2286193" indent="0">
              <a:buNone/>
              <a:defRPr sz="2000"/>
            </a:lvl6pPr>
            <a:lvl7pPr marL="2743432" indent="0">
              <a:buNone/>
              <a:defRPr sz="2000"/>
            </a:lvl7pPr>
            <a:lvl8pPr marL="3200670" indent="0">
              <a:buNone/>
              <a:defRPr sz="2000"/>
            </a:lvl8pPr>
            <a:lvl9pPr marL="3657909" indent="0">
              <a:buNone/>
              <a:defRPr sz="2000"/>
            </a:lvl9pPr>
          </a:lstStyle>
          <a:p>
            <a:r>
              <a:rPr lang="pt-BR" dirty="0"/>
              <a:t>Imagem 2</a:t>
            </a:r>
          </a:p>
        </p:txBody>
      </p:sp>
      <p:sp>
        <p:nvSpPr>
          <p:cNvPr id="11" name="Espaço Reservado para Texto 3"/>
          <p:cNvSpPr>
            <a:spLocks noGrp="1"/>
          </p:cNvSpPr>
          <p:nvPr>
            <p:ph type="body" sz="half" idx="13" hasCustomPrompt="1"/>
          </p:nvPr>
        </p:nvSpPr>
        <p:spPr>
          <a:xfrm>
            <a:off x="571500" y="4357131"/>
            <a:ext cx="5435652" cy="384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39" indent="0">
              <a:buNone/>
              <a:defRPr sz="1400"/>
            </a:lvl2pPr>
            <a:lvl3pPr marL="914477" indent="0">
              <a:buNone/>
              <a:defRPr sz="1200"/>
            </a:lvl3pPr>
            <a:lvl4pPr marL="1371716" indent="0">
              <a:buNone/>
              <a:defRPr sz="1000"/>
            </a:lvl4pPr>
            <a:lvl5pPr marL="1828955" indent="0">
              <a:buNone/>
              <a:defRPr sz="1000"/>
            </a:lvl5pPr>
            <a:lvl6pPr marL="2286193" indent="0">
              <a:buNone/>
              <a:defRPr sz="1000"/>
            </a:lvl6pPr>
            <a:lvl7pPr marL="2743432" indent="0">
              <a:buNone/>
              <a:defRPr sz="1000"/>
            </a:lvl7pPr>
            <a:lvl8pPr marL="3200670" indent="0">
              <a:buNone/>
              <a:defRPr sz="1000"/>
            </a:lvl8pPr>
            <a:lvl9pPr marL="3657909" indent="0">
              <a:buNone/>
              <a:defRPr sz="1000"/>
            </a:lvl9pPr>
          </a:lstStyle>
          <a:p>
            <a:pPr lvl="0"/>
            <a:r>
              <a:rPr lang="pt-BR" dirty="0"/>
              <a:t>Espaço para legenda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xmlns="" val="270980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dirty="0"/>
              <a:t>Título mestre do slide em até duas linhas, fonte Arial ou Calibre, tamanho 20pts</a:t>
            </a:r>
          </a:p>
        </p:txBody>
      </p:sp>
    </p:spTree>
    <p:extLst>
      <p:ext uri="{BB962C8B-B14F-4D97-AF65-F5344CB8AC3E}">
        <p14:creationId xmlns:p14="http://schemas.microsoft.com/office/powerpoint/2010/main" xmlns="" val="397962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/>
          <p:cNvGrpSpPr/>
          <p:nvPr userDrawn="1"/>
        </p:nvGrpSpPr>
        <p:grpSpPr>
          <a:xfrm>
            <a:off x="0" y="-14514"/>
            <a:ext cx="12192000" cy="6463892"/>
            <a:chOff x="0" y="-14514"/>
            <a:chExt cx="12192000" cy="6463892"/>
          </a:xfrm>
        </p:grpSpPr>
        <p:sp>
          <p:nvSpPr>
            <p:cNvPr id="9" name="Retângulo 8"/>
            <p:cNvSpPr/>
            <p:nvPr userDrawn="1"/>
          </p:nvSpPr>
          <p:spPr>
            <a:xfrm>
              <a:off x="0" y="0"/>
              <a:ext cx="12190730" cy="644937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" name="Imagem 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517"/>
            <a:stretch/>
          </p:blipFill>
          <p:spPr>
            <a:xfrm>
              <a:off x="8280400" y="-14514"/>
              <a:ext cx="3911600" cy="4785955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" y="6097034"/>
              <a:ext cx="2336800" cy="337831"/>
            </a:xfrm>
            <a:prstGeom prst="rect">
              <a:avLst/>
            </a:prstGeom>
          </p:spPr>
        </p:pic>
      </p:grp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681051" y="0"/>
            <a:ext cx="11510949" cy="924041"/>
          </a:xfrm>
        </p:spPr>
        <p:txBody>
          <a:bodyPr/>
          <a:lstStyle>
            <a:lvl1pPr algn="l">
              <a:defRPr>
                <a:solidFill>
                  <a:srgbClr val="4368AA"/>
                </a:solidFill>
              </a:defRPr>
            </a:lvl1pPr>
          </a:lstStyle>
          <a:p>
            <a:r>
              <a:rPr lang="pt-BR" dirty="0"/>
              <a:t>Título mestre do slide em até duas linhas, fonte Arial ou Calibre, tamanho 20pts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486" y="5910638"/>
            <a:ext cx="2686162" cy="54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52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do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xmlns="" id="{92C43AEB-75CB-4A5C-95EA-7219A2F2D6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3645"/>
                    </a14:imgEffect>
                    <a14:imgEffect>
                      <a14:saturation sat="283000"/>
                    </a14:imgEffect>
                    <a14:imgEffect>
                      <a14:brightnessContrast bright="-40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" y="0"/>
            <a:ext cx="12189460" cy="685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656" y="1591053"/>
            <a:ext cx="4069088" cy="3675895"/>
          </a:xfrm>
          <a:prstGeom prst="rect">
            <a:avLst/>
          </a:prstGeom>
        </p:spPr>
      </p:pic>
      <p:pic>
        <p:nvPicPr>
          <p:cNvPr id="10" name="Gráfico 6">
            <a:extLst>
              <a:ext uri="{FF2B5EF4-FFF2-40B4-BE49-F238E27FC236}">
                <a16:creationId xmlns:a16="http://schemas.microsoft.com/office/drawing/2014/main" xmlns="" id="{165D6766-5A08-46B2-8AC6-13771D52BD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422" y="3954542"/>
            <a:ext cx="4349796" cy="1233714"/>
          </a:xfrm>
          <a:prstGeom prst="rect">
            <a:avLst/>
          </a:prstGeom>
        </p:spPr>
      </p:pic>
      <p:sp>
        <p:nvSpPr>
          <p:cNvPr id="11" name="CaixaDeTexto 10"/>
          <p:cNvSpPr txBox="1"/>
          <p:nvPr userDrawn="1"/>
        </p:nvSpPr>
        <p:spPr>
          <a:xfrm>
            <a:off x="6117770" y="2190676"/>
            <a:ext cx="4584097" cy="146957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 TELESSAUDE BAHIA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Secretaria da Saúde, 4ª Avenida, 400, Centro Administrativo da Bahia/CAB, 1º andar - Salvador/BA. Tel.: 3115-9650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alibri" panose="020F0502020204030204"/>
              <a:ea typeface="Verdana" pitchFamily="34" charset="0"/>
              <a:cs typeface="+mn-cs"/>
            </a:endParaRPr>
          </a:p>
        </p:txBody>
      </p:sp>
      <p:sp>
        <p:nvSpPr>
          <p:cNvPr id="12" name="Retângulo 11"/>
          <p:cNvSpPr/>
          <p:nvPr userDrawn="1"/>
        </p:nvSpPr>
        <p:spPr>
          <a:xfrm>
            <a:off x="-9716" y="6506308"/>
            <a:ext cx="12192382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-9717" y="6634574"/>
            <a:ext cx="12201717" cy="2234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206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Agrupar 15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xmlns="" id="{AF27F593-B7E3-4C41-AFD7-47190B1C8F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colorTemperature colorTemp="3650"/>
                      </a14:imgEffect>
                      <a14:imgEffect>
                        <a14:saturation sat="283000"/>
                      </a14:imgEffect>
                      <a14:imgEffect>
                        <a14:brightnessContrast bright="-40000" contrast="-1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70" y="0"/>
              <a:ext cx="12189460" cy="6858000"/>
            </a:xfrm>
            <a:prstGeom prst="rect">
              <a:avLst/>
            </a:prstGeom>
          </p:spPr>
        </p:pic>
        <p:grpSp>
          <p:nvGrpSpPr>
            <p:cNvPr id="13" name="Agrupar 12"/>
            <p:cNvGrpSpPr/>
            <p:nvPr userDrawn="1"/>
          </p:nvGrpSpPr>
          <p:grpSpPr>
            <a:xfrm>
              <a:off x="0" y="1130301"/>
              <a:ext cx="12192000" cy="5371576"/>
              <a:chOff x="0" y="1130301"/>
              <a:chExt cx="12192000" cy="5371576"/>
            </a:xfrm>
          </p:grpSpPr>
          <p:sp>
            <p:nvSpPr>
              <p:cNvPr id="12" name="Retângulo 11"/>
              <p:cNvSpPr/>
              <p:nvPr userDrawn="1"/>
            </p:nvSpPr>
            <p:spPr>
              <a:xfrm>
                <a:off x="0" y="1130301"/>
                <a:ext cx="12190730" cy="5371576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5" name="Imagem 4"/>
              <p:cNvPicPr>
                <a:picLocks noChangeAspect="1"/>
              </p:cNvPicPr>
              <p:nvPr userDrawn="1"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3527"/>
              <a:stretch/>
            </p:blipFill>
            <p:spPr>
              <a:xfrm>
                <a:off x="8280400" y="1130301"/>
                <a:ext cx="3911600" cy="3641140"/>
              </a:xfrm>
              <a:prstGeom prst="rect">
                <a:avLst/>
              </a:prstGeom>
            </p:spPr>
          </p:pic>
          <p:pic>
            <p:nvPicPr>
              <p:cNvPr id="6" name="Imagem 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" y="6097034"/>
                <a:ext cx="2336800" cy="337831"/>
              </a:xfrm>
              <a:prstGeom prst="rect">
                <a:avLst/>
              </a:prstGeom>
            </p:spPr>
          </p:pic>
        </p:grpSp>
      </p:grp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4486" y="5910638"/>
            <a:ext cx="2686162" cy="5488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71499" y="1458686"/>
            <a:ext cx="109601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marL="457239" lvl="1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Segundo nível</a:t>
            </a:r>
          </a:p>
          <a:p>
            <a:pPr marL="914477" lvl="2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Terceiro nível</a:t>
            </a:r>
          </a:p>
          <a:p>
            <a:pPr marL="1371716" lvl="3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Quarto nível</a:t>
            </a:r>
          </a:p>
          <a:p>
            <a:pPr marL="1828955" lvl="4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71499" y="135872"/>
            <a:ext cx="8902701" cy="924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mestre do slide em até duas linhas, fonte Arial ou Calibre, tamanho 20pts</a:t>
            </a:r>
            <a:endParaRPr lang="en-US" dirty="0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0509" y="101453"/>
            <a:ext cx="1735377" cy="15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83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2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None/>
        <a:defRPr lang="pt-BR" sz="1800" kern="120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6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pt-BR" sz="1400" kern="1200" dirty="0" smtClean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281895" y="3615871"/>
            <a:ext cx="6685134" cy="875520"/>
          </a:xfrm>
        </p:spPr>
        <p:txBody>
          <a:bodyPr/>
          <a:lstStyle/>
          <a:p>
            <a:r>
              <a:rPr lang="en-US" sz="2000" i="1" dirty="0" err="1" smtClean="0">
                <a:sym typeface="Helvetica"/>
              </a:rPr>
              <a:t>Profa</a:t>
            </a:r>
            <a:r>
              <a:rPr lang="en-US" sz="2000" i="1" dirty="0" smtClean="0">
                <a:sym typeface="Helvetica"/>
              </a:rPr>
              <a:t>. Caroline </a:t>
            </a:r>
            <a:r>
              <a:rPr lang="en-US" sz="2000" i="1" dirty="0" err="1" smtClean="0">
                <a:sym typeface="Helvetica"/>
              </a:rPr>
              <a:t>Bulcão</a:t>
            </a:r>
            <a:r>
              <a:rPr lang="en-US" sz="2000" i="1" dirty="0" smtClean="0">
                <a:sym typeface="Helvetica"/>
              </a:rPr>
              <a:t> </a:t>
            </a:r>
            <a:r>
              <a:rPr lang="en-US" sz="2000" i="1" dirty="0" smtClean="0">
                <a:sym typeface="Helvetica"/>
              </a:rPr>
              <a:t>Souza</a:t>
            </a:r>
            <a:endParaRPr lang="en-US" sz="2000" i="1" dirty="0" smtClean="0">
              <a:sym typeface="Helvetica"/>
            </a:endParaRP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4"/>
          </p:nvPr>
        </p:nvSpPr>
        <p:spPr>
          <a:xfrm>
            <a:off x="4183922" y="4868759"/>
            <a:ext cx="6685134" cy="819150"/>
          </a:xfrm>
        </p:spPr>
        <p:txBody>
          <a:bodyPr/>
          <a:lstStyle/>
          <a:p>
            <a:pPr defTabSz="457189">
              <a:buFont typeface="Arial" pitchFamily="34" charset="0"/>
              <a:buChar char="•"/>
              <a:defRPr sz="1600" b="1" i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Endocrinologista</a:t>
            </a:r>
            <a:r>
              <a:rPr lang="en-US" b="1" i="1" dirty="0" smtClean="0">
                <a:sym typeface="Helvetica"/>
              </a:rPr>
              <a:t> –UNIFESP; </a:t>
            </a:r>
            <a:r>
              <a:rPr lang="en-US" b="1" i="1" dirty="0" err="1" smtClean="0">
                <a:sym typeface="Helvetica"/>
              </a:rPr>
              <a:t>Doutora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em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Ciências</a:t>
            </a:r>
            <a:r>
              <a:rPr lang="en-US" b="1" i="1" dirty="0" smtClean="0">
                <a:sym typeface="Helvetica"/>
              </a:rPr>
              <a:t> - UNIFESP</a:t>
            </a:r>
          </a:p>
          <a:p>
            <a:pPr defTabSz="457189">
              <a:buFont typeface="Arial" pitchFamily="34" charset="0"/>
              <a:buChar char="•"/>
              <a:defRPr sz="1600" b="1" i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i="1" dirty="0" smtClean="0">
                <a:sym typeface="Helvetica"/>
              </a:rPr>
              <a:t> Study Coordinator </a:t>
            </a:r>
            <a:r>
              <a:rPr lang="en-US" b="1" i="1" dirty="0" err="1" smtClean="0">
                <a:sym typeface="Helvetica"/>
              </a:rPr>
              <a:t>Joslin</a:t>
            </a:r>
            <a:r>
              <a:rPr lang="en-US" b="1" i="1" dirty="0" smtClean="0">
                <a:sym typeface="Helvetica"/>
              </a:rPr>
              <a:t>/HARVARD 2018</a:t>
            </a:r>
          </a:p>
          <a:p>
            <a:pPr defTabSz="457189">
              <a:buFont typeface="Arial" pitchFamily="34" charset="0"/>
              <a:buChar char="•"/>
              <a:defRPr sz="1600" b="1" i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Profa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Adjunta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da</a:t>
            </a:r>
            <a:r>
              <a:rPr lang="en-US" b="1" i="1" dirty="0" smtClean="0">
                <a:sym typeface="Helvetica"/>
              </a:rPr>
              <a:t> EBMSP</a:t>
            </a:r>
          </a:p>
          <a:p>
            <a:pPr defTabSz="457189">
              <a:buFont typeface="Arial" pitchFamily="34" charset="0"/>
              <a:buChar char="•"/>
              <a:defRPr sz="1600" b="1" i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Preceptora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da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Residência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Médica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em</a:t>
            </a: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Endocrinologia</a:t>
            </a:r>
            <a:r>
              <a:rPr lang="en-US" b="1" i="1" dirty="0" smtClean="0">
                <a:sym typeface="Helvetica"/>
              </a:rPr>
              <a:t> CEDEBA</a:t>
            </a:r>
          </a:p>
          <a:p>
            <a:pPr defTabSz="457189">
              <a:buFont typeface="Arial" pitchFamily="34" charset="0"/>
              <a:buChar char="•"/>
              <a:defRPr sz="1600" b="1" i="1">
                <a:latin typeface="+mj-lt"/>
                <a:ea typeface="+mj-ea"/>
                <a:cs typeface="+mj-cs"/>
                <a:sym typeface="Helvetica"/>
              </a:defRPr>
            </a:pPr>
            <a:r>
              <a:rPr lang="en-US" b="1" i="1" dirty="0" smtClean="0">
                <a:sym typeface="Helvetica"/>
              </a:rPr>
              <a:t> </a:t>
            </a:r>
            <a:r>
              <a:rPr lang="en-US" b="1" i="1" dirty="0" err="1" smtClean="0">
                <a:sym typeface="Helvetica"/>
              </a:rPr>
              <a:t>Profa</a:t>
            </a:r>
            <a:r>
              <a:rPr lang="en-US" b="1" i="1" dirty="0" smtClean="0">
                <a:sym typeface="Helvetica"/>
              </a:rPr>
              <a:t> UNIME-</a:t>
            </a:r>
            <a:r>
              <a:rPr lang="en-US" b="1" i="1" dirty="0" err="1" smtClean="0">
                <a:sym typeface="Helvetica"/>
              </a:rPr>
              <a:t>Medicina</a:t>
            </a:r>
            <a:endParaRPr lang="en-US" b="1" i="1" dirty="0" smtClean="0">
              <a:sym typeface="Helvetica"/>
            </a:endParaRPr>
          </a:p>
          <a:p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altLang="en-US"/>
              <a:t>Hipertireoidismo: Classificação, diagnóstico e seguimento. </a:t>
            </a:r>
          </a:p>
        </p:txBody>
      </p:sp>
    </p:spTree>
    <p:extLst>
      <p:ext uri="{BB962C8B-B14F-4D97-AF65-F5344CB8AC3E}">
        <p14:creationId xmlns:p14="http://schemas.microsoft.com/office/powerpoint/2010/main" xmlns="" val="245427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Hipertireoidismo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Subclínico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190500" y="1619250"/>
            <a:ext cx="11520488" cy="44084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00522" marR="0" lvl="0" indent="-200522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Em pacientes com hipertireoidismo subclínico, o </a:t>
            </a: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TSH está supresso, mas T4 livre e demais HT são normais;</a:t>
            </a:r>
          </a:p>
          <a:p>
            <a:pPr marL="0" marR="0" lvl="0" indent="0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1" i="0" u="sng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Roman"/>
                <a:ea typeface="Times Roman"/>
                <a:cs typeface="Times Roman"/>
                <a:sym typeface="Times Roman"/>
              </a:rPr>
              <a:t>Diagnóstico Diferencial: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Roman"/>
                <a:ea typeface="Times Roman"/>
                <a:cs typeface="Times Roman"/>
                <a:sym typeface="Times Roman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Existem outras causas de combinação de TSH baixo e T4 livre e T3 normais, além do hipertireoidismo subclínico: hipotireoidismo central; doença não tireoidiana; recuperação do hipertireoidismo; gravidez; algumas pessoas idosas saudáveis; pacientes hospitalizados;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/>
              <a:t>Exames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complementares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336550" y="1458913"/>
            <a:ext cx="11569700" cy="44084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US da Tireoide: para mensurar o tamanho do bócio, avaliar a textura da glândula e detectar presença de nódulos; 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Se nódulos à US: Cintilografia da Tireoide para avaliar se nódulos são “quentes” ou “frios”; 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Cintilografia da Tireoide também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diferencia Doença de Graves  (captação elevada) e tireotoxicose secundária à tireoidite subaguda (captação muito baixa ou ausente);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Punção aspirativa com agulha fina: indicada quando forem encontrados nódulos tireoidianos normo ou hipocaptantes à cintilografia (frios). 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Tratamento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431800" y="1509713"/>
            <a:ext cx="12047538" cy="440848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Para a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Doença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 Graves e o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Bócio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uni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(BNT) e/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multinodular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tóxico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BMNT)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pode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-se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utilizar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Antitireoidianos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(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tionamidas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)</a:t>
            </a: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Iodoterapia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 b="1" u="sng"/>
            </a:pP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Tireoidectomia</a:t>
            </a:r>
            <a:endParaRPr kumimoji="0" lang="en-US" sz="2400" b="1" i="0" u="sng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Dose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conforme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níveis</a:t>
            </a:r>
            <a:r>
              <a:rPr lang="en-US" altLang="en-US" sz="3200" dirty="0" smtClean="0"/>
              <a:t> de T4L </a:t>
            </a:r>
            <a:endParaRPr lang="pt-BR" sz="3200" dirty="0"/>
          </a:p>
        </p:txBody>
      </p:sp>
      <p:graphicFrame>
        <p:nvGraphicFramePr>
          <p:cNvPr id="3" name="Table"/>
          <p:cNvGraphicFramePr/>
          <p:nvPr/>
        </p:nvGraphicFramePr>
        <p:xfrm>
          <a:off x="1377723" y="1431699"/>
          <a:ext cx="8727017" cy="4320060"/>
        </p:xfrm>
        <a:graphic>
          <a:graphicData uri="http://schemas.openxmlformats.org/drawingml/2006/table">
            <a:tbl>
              <a:tblPr bandRow="1"/>
              <a:tblGrid>
                <a:gridCol w="4368272"/>
                <a:gridCol w="4358745"/>
              </a:tblGrid>
              <a:tr h="1279764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3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T4 L (acima do limite superior normal)</a:t>
                      </a:r>
                    </a:p>
                  </a:txBody>
                  <a:tcPr marL="91456" marR="91456" marT="14365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31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do tapazol</a:t>
                      </a:r>
                    </a:p>
                  </a:txBody>
                  <a:tcPr marL="91456" marR="91456" marT="14365" marB="0" horzOverflow="overflow">
                    <a:solidFill>
                      <a:schemeClr val="accent1"/>
                    </a:solidFill>
                  </a:tcPr>
                </a:tc>
              </a:tr>
              <a:tr h="1013432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1 a 1,5 vezes</a:t>
                      </a:r>
                    </a:p>
                  </a:txBody>
                  <a:tcPr marL="91456" marR="91456" marT="14365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a 10 mg</a:t>
                      </a:r>
                    </a:p>
                  </a:txBody>
                  <a:tcPr marL="91456" marR="91456" marT="14365" marB="0" horzOverflow="overflow">
                    <a:solidFill>
                      <a:srgbClr val="CCD5EA"/>
                    </a:solidFill>
                  </a:tcPr>
                </a:tc>
              </a:tr>
              <a:tr h="1013432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1,5 a 2 </a:t>
                      </a:r>
                      <a:r>
                        <a:rPr sz="31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vezes</a:t>
                      </a:r>
                      <a:endParaRPr sz="31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6" marR="91456" marT="14365" marB="0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a 20 mg</a:t>
                      </a:r>
                    </a:p>
                  </a:txBody>
                  <a:tcPr marL="91456" marR="91456" marT="14365" marB="0" horzOverflow="overflow">
                    <a:solidFill>
                      <a:srgbClr val="E7EBF5"/>
                    </a:solidFill>
                  </a:tcPr>
                </a:tc>
              </a:tr>
              <a:tr h="1013432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1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2 a 3 vezes</a:t>
                      </a:r>
                    </a:p>
                  </a:txBody>
                  <a:tcPr marL="91456" marR="91456" marT="14365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1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a 40 mg</a:t>
                      </a:r>
                    </a:p>
                  </a:txBody>
                  <a:tcPr marL="91456" marR="91456" marT="14365" marB="0" horzOverflow="overflow"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Betabloqueador</a:t>
            </a:r>
            <a:endParaRPr lang="pt-BR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500" y="1714500"/>
            <a:ext cx="11074400" cy="378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198438" indent="-1984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Para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todos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tireotoxicose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sintomática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especialmente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idoso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FC&gt;90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repouso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cardiovascular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coexistente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98438" indent="-1984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paciente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aérea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obstrutiva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leve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fenômeno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Raynaud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usar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cautela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B1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seletivo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98438" indent="-1984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Considerar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uso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mesmo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nos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assintomáticos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estejam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risco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complicações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pela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exacerbação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temporária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hipertireoidismo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após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dose de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iodo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98438" indent="-198438" defTabSz="455613">
              <a:lnSpc>
                <a:spcPct val="150000"/>
              </a:lnSpc>
              <a:buFontTx/>
              <a:buChar char="•"/>
            </a:pPr>
            <a:r>
              <a:rPr lang="en-US" altLang="en-US" sz="2000" b="1" u="sng" dirty="0">
                <a:latin typeface="Arial" pitchFamily="34" charset="0"/>
                <a:cs typeface="Arial" pitchFamily="34" charset="0"/>
              </a:rPr>
              <a:t>Doses </a:t>
            </a:r>
            <a:r>
              <a:rPr lang="en-US" altLang="en-US" sz="2000" b="1" u="sng" dirty="0" err="1">
                <a:latin typeface="Arial" pitchFamily="34" charset="0"/>
                <a:cs typeface="Arial" pitchFamily="34" charset="0"/>
              </a:rPr>
              <a:t>usuais</a:t>
            </a:r>
            <a:r>
              <a:rPr lang="en-US" altLang="en-US" sz="2000" b="1" u="sng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2000" b="1" u="sng" dirty="0" err="1">
                <a:latin typeface="Arial" pitchFamily="34" charset="0"/>
                <a:cs typeface="Arial" pitchFamily="34" charset="0"/>
              </a:rPr>
              <a:t>Propranolol</a:t>
            </a:r>
            <a:r>
              <a:rPr lang="en-US" altLang="en-US" sz="2000" b="1" u="sng" dirty="0">
                <a:latin typeface="Arial" pitchFamily="34" charset="0"/>
                <a:cs typeface="Arial" pitchFamily="34" charset="0"/>
              </a:rPr>
              <a:t> 10 a 40 mg, 3 a 4 </a:t>
            </a:r>
            <a:r>
              <a:rPr lang="en-US" altLang="en-US" sz="2000" b="1" u="sng" dirty="0" err="1">
                <a:latin typeface="Arial" pitchFamily="34" charset="0"/>
                <a:cs typeface="Arial" pitchFamily="34" charset="0"/>
              </a:rPr>
              <a:t>vezes</a:t>
            </a:r>
            <a:r>
              <a:rPr lang="en-US" alt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u="sng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0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b="1" u="sng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Atenolol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25 a 100 mg 1 a 2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vezes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dia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usar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lactantes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);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Metroprolol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25 a 50 mg 2 a 3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vezes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dia.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Efeitos</a:t>
            </a:r>
            <a:r>
              <a:rPr lang="en-US" altLang="en-US" sz="320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dirty="0" err="1" smtClean="0">
                <a:latin typeface="Arial" charset="0"/>
                <a:cs typeface="Arial" charset="0"/>
              </a:rPr>
              <a:t>colaterais</a:t>
            </a:r>
            <a:r>
              <a:rPr lang="en-US" altLang="en-US" sz="32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0500" y="1390644"/>
            <a:ext cx="11336338" cy="487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192088" indent="-192088" defTabSz="441325">
              <a:lnSpc>
                <a:spcPct val="150000"/>
              </a:lnSpc>
              <a:buFontTx/>
              <a:buChar char="•"/>
            </a:pP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Informar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cada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visita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pare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imediatamente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sintomas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agranulocitose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injúria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b="1" dirty="0" err="1">
                <a:latin typeface="Arial" pitchFamily="34" charset="0"/>
                <a:cs typeface="Arial" pitchFamily="34" charset="0"/>
              </a:rPr>
              <a:t>hepática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icterícia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colúria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acolia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fecal,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artralgias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dor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  abdominal,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náusea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fadiga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febre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faringite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)</a:t>
            </a:r>
            <a:r>
              <a:rPr lang="en-US" altLang="en-US" sz="2100" b="1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1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92088" indent="-192088" defTabSz="441325">
              <a:lnSpc>
                <a:spcPct val="150000"/>
              </a:lnSpc>
              <a:buFontTx/>
              <a:buChar char="•"/>
            </a:pPr>
            <a:r>
              <a:rPr lang="en-US" altLang="en-US" sz="21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prurido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/rash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manejar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antihistamínicos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sem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suspender a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droga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exceto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reação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alérgica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severa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). Se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persistir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suspender e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mudar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iodo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cirurgia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trocar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outra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tionamida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quando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essas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são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opções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1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92088" indent="-192088" defTabSz="441325">
              <a:lnSpc>
                <a:spcPct val="150000"/>
              </a:lnSpc>
              <a:buFontTx/>
              <a:buChar char="•"/>
            </a:pP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Agranulocitose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neutrófilo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&lt;500):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realizar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leucograma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diferencial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febril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faringite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granulokine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corticoide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terapia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suporte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1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92088" indent="-192088" defTabSz="441325">
              <a:lnSpc>
                <a:spcPct val="150000"/>
              </a:lnSpc>
              <a:buFontTx/>
              <a:buChar char="•"/>
            </a:pP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Hepatoxicidade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é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tipicamente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colestática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mas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ser 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visto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hepatocelular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. PTU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causar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hepatite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100" dirty="0" err="1">
                <a:latin typeface="Arial" pitchFamily="34" charset="0"/>
                <a:cs typeface="Arial" pitchFamily="34" charset="0"/>
              </a:rPr>
              <a:t>fulminante</a:t>
            </a:r>
            <a:r>
              <a:rPr lang="en-US" altLang="en-US" sz="21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Consultas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de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R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etorno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graphicFrame>
        <p:nvGraphicFramePr>
          <p:cNvPr id="3" name="Table"/>
          <p:cNvGraphicFramePr/>
          <p:nvPr/>
        </p:nvGraphicFramePr>
        <p:xfrm>
          <a:off x="381000" y="1262742"/>
          <a:ext cx="11476567" cy="4843050"/>
        </p:xfrm>
        <a:graphic>
          <a:graphicData uri="http://schemas.openxmlformats.org/drawingml/2006/table">
            <a:tbl>
              <a:tblPr bandRow="1"/>
              <a:tblGrid>
                <a:gridCol w="3471655"/>
                <a:gridCol w="3994327"/>
                <a:gridCol w="4010585"/>
              </a:tblGrid>
              <a:tr h="654980">
                <a:tc>
                  <a:txBody>
                    <a:bodyPr/>
                    <a:lstStyle/>
                    <a:p>
                      <a:pPr algn="l" defTabSz="457200">
                        <a:lnSpc>
                          <a:spcPts val="4500"/>
                        </a:lnSpc>
                        <a:defRPr sz="1800"/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Condição</a:t>
                      </a:r>
                    </a:p>
                  </a:txBody>
                  <a:tcPr marL="91435" marR="91435" marT="12723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4500"/>
                        </a:lnSpc>
                        <a:defRPr sz="1800"/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</a:t>
                      </a:r>
                    </a:p>
                  </a:txBody>
                  <a:tcPr marL="91435" marR="91435" marT="12723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4500"/>
                        </a:lnSpc>
                        <a:defRPr sz="1800"/>
                      </a:pPr>
                      <a:r>
                        <a:rPr sz="19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para repetir exames</a:t>
                      </a:r>
                    </a:p>
                  </a:txBody>
                  <a:tcPr marL="91435" marR="91435" marT="12723" marB="0" horzOverflow="overflow">
                    <a:solidFill>
                      <a:schemeClr val="accent1"/>
                    </a:solidFill>
                  </a:tcPr>
                </a:tc>
              </a:tr>
              <a:tr h="1132463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Dependendo da severidade da tireotoxicose</a:t>
                      </a:r>
                    </a:p>
                  </a:txBody>
                  <a:tcPr marL="91435" marR="91435" marT="12723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Inicial, conforme nível de T4l, T3 e tamanho do bócio</a:t>
                      </a:r>
                    </a:p>
                  </a:txBody>
                  <a:tcPr marL="91435" marR="91435" marT="12723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dosar T4L e T3 entre 2 a 6 semanas após o início do tratamento</a:t>
                      </a:r>
                    </a:p>
                  </a:txBody>
                  <a:tcPr marL="91435" marR="91435" marT="12723" marB="0" horzOverflow="overflow">
                    <a:solidFill>
                      <a:srgbClr val="CCD5EA"/>
                    </a:solidFill>
                  </a:tcPr>
                </a:tc>
              </a:tr>
              <a:tr h="76704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Quando o eutireoidismo for alcançado</a:t>
                      </a:r>
                    </a:p>
                  </a:txBody>
                  <a:tcPr marL="91435" marR="91435" marT="12723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 dose mínima do medicamento</a:t>
                      </a:r>
                    </a:p>
                  </a:txBody>
                  <a:tcPr marL="91435" marR="91435" marT="12723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aumentar o intervalo para 2 a 3 meses</a:t>
                      </a:r>
                    </a:p>
                  </a:txBody>
                  <a:tcPr marL="91435" marR="91435" marT="12723" marB="0" horzOverflow="overflow">
                    <a:solidFill>
                      <a:srgbClr val="CCD5EA"/>
                    </a:solidFill>
                  </a:tcPr>
                </a:tc>
              </a:tr>
              <a:tr h="1521517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500"/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Quando o </a:t>
                      </a:r>
                      <a:r>
                        <a:rPr sz="1900"/>
                        <a:t>T4l normalizar, mesmo que o TSH esteja supresso.</a:t>
                      </a:r>
                    </a:p>
                  </a:txBody>
                  <a:tcPr marL="91435" marR="91435" marT="12723" marB="0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reduzir a dose de tapazol em 30 a 50%</a:t>
                      </a:r>
                    </a:p>
                  </a:txBody>
                  <a:tcPr marL="91435" marR="91435" marT="12723" marB="0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repetir exames em 4 a 6 semanas</a:t>
                      </a:r>
                    </a:p>
                  </a:txBody>
                  <a:tcPr marL="91435" marR="91435" marT="12723" marB="0" horzOverflow="overflow">
                    <a:solidFill>
                      <a:srgbClr val="E7EBF5"/>
                    </a:solidFill>
                  </a:tcPr>
                </a:tc>
              </a:tr>
              <a:tr h="76704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tiver usando tapazol por mais de 18 m</a:t>
                      </a:r>
                    </a:p>
                  </a:txBody>
                  <a:tcPr marL="91435" marR="91435" marT="12723" marB="0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defRPr sz="1800"/>
                      </a:pPr>
                      <a:r>
                        <a:rPr sz="1900"/>
                        <a:t>Avaliar retirada (TRAb)</a:t>
                      </a:r>
                    </a:p>
                  </a:txBody>
                  <a:tcPr marL="91435" marR="91435" marT="12723" marB="0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19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intervalo</a:t>
                      </a:r>
                      <a:r>
                        <a:rPr sz="19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semestral</a:t>
                      </a:r>
                    </a:p>
                  </a:txBody>
                  <a:tcPr marL="91435" marR="91435" marT="12723" marB="0" horzOverflow="overflow"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/>
              <a:t>Duração</a:t>
            </a:r>
            <a:r>
              <a:rPr lang="en-US" altLang="en-US" sz="2800" dirty="0" smtClean="0"/>
              <a:t> do </a:t>
            </a:r>
            <a:r>
              <a:rPr lang="en-US" altLang="en-US" sz="2800" dirty="0" err="1" smtClean="0"/>
              <a:t>tratamento</a:t>
            </a:r>
            <a:r>
              <a:rPr lang="en-US" altLang="en-US" sz="2800" dirty="0" smtClean="0"/>
              <a:t> </a:t>
            </a:r>
            <a:endParaRPr lang="pt-BR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6250" y="1195845"/>
            <a:ext cx="11525250" cy="492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193675" indent="-193675" defTabSz="442913">
              <a:lnSpc>
                <a:spcPct val="120000"/>
              </a:lnSpc>
              <a:buSzPct val="100000"/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continuado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até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12 a 18 m; </a:t>
            </a:r>
            <a:endParaRPr lang="en-US" sz="24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93675" indent="-193675" defTabSz="442913">
              <a:lnSpc>
                <a:spcPct val="120000"/>
              </a:lnSpc>
              <a:buSzPct val="100000"/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permanecer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hipertireoidismo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após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completar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 o 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curso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considerar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iodo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cirurgia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; </a:t>
            </a:r>
            <a:endParaRPr lang="en-US" sz="24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93675" indent="-193675" defTabSz="442913">
              <a:lnSpc>
                <a:spcPct val="120000"/>
              </a:lnSpc>
              <a:buSzPct val="100000"/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considerado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doses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baixas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maior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tempo, se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preferir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93675" indent="-193675" defTabSz="442913">
              <a:lnSpc>
                <a:spcPct val="120000"/>
              </a:lnSpc>
              <a:buSzPct val="100000"/>
              <a:buFontTx/>
              <a:buChar char="•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pacientes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selecionados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jovens,com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estável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dose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baixa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manter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longo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prazo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é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alternativa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razoável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93675" indent="-193675" defTabSz="442913">
              <a:lnSpc>
                <a:spcPct val="120000"/>
              </a:lnSpc>
              <a:buSzPct val="100000"/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persistentemente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elevado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continuar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 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12 a 18 m 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repetir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optar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terapia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definitiva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iodo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cirurgia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endParaRPr lang="en-US" sz="24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93675" indent="-193675" defTabSz="442913">
              <a:lnSpc>
                <a:spcPct val="120000"/>
              </a:lnSpc>
              <a:buSzPct val="100000"/>
              <a:buFontTx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uso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contínuo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TRAb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deve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dosado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a 2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anos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Descontinuar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droga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tornar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-se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negativo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BNT/BMNT</a:t>
            </a:r>
            <a:r>
              <a:rPr lang="en-US" altLang="en-US" sz="3200" dirty="0" smtClean="0">
                <a:solidFill>
                  <a:srgbClr val="000000"/>
                </a:solidFill>
                <a:latin typeface="Times Roman" pitchFamily="2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76250" y="1714500"/>
            <a:ext cx="1133475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147638" indent="-147638" defTabSz="423863">
              <a:lnSpc>
                <a:spcPct val="150000"/>
              </a:lnSpc>
              <a:buSzPct val="100000"/>
              <a:buFontTx/>
              <a:buChar char="•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ATDs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induzem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remissão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pacientes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nodular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tireoidiana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Ocorre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melhora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mas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descontinuação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resulta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recorrência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</a:t>
            </a:r>
            <a:endParaRPr lang="en-US" sz="22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47638" indent="-147638" defTabSz="423863">
              <a:lnSpc>
                <a:spcPct val="150000"/>
              </a:lnSpc>
              <a:buSzPct val="100000"/>
              <a:buFontTx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Tapazol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longo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prazo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indicado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alguns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idosos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pacientes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doenças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limitada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expectativa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vida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que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sejam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bons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candidatos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à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cirurgia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iodo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se o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paciente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preferir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;</a:t>
            </a:r>
            <a:endParaRPr lang="en-US" sz="2200" dirty="0">
              <a:latin typeface="Arial" pitchFamily="34" charset="0"/>
              <a:ea typeface="Times Roman" pitchFamily="2" charset="0"/>
              <a:cs typeface="Arial" pitchFamily="34" charset="0"/>
              <a:sym typeface="Times Roman" pitchFamily="2" charset="0"/>
            </a:endParaRPr>
          </a:p>
          <a:p>
            <a:pPr marL="147638" indent="-147638" defTabSz="423863">
              <a:lnSpc>
                <a:spcPct val="150000"/>
              </a:lnSpc>
              <a:buSzPct val="100000"/>
              <a:buFontTx/>
              <a:buChar char="•"/>
            </a:pPr>
            <a:r>
              <a:rPr lang="en-US" sz="2200" dirty="0" err="1">
                <a:latin typeface="Arial" pitchFamily="34" charset="0"/>
                <a:cs typeface="Arial" pitchFamily="34" charset="0"/>
              </a:rPr>
              <a:t>Monitorar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hormônios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tireoidianos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inicialmente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cada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3 m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até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estabilizar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principalmente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idosos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563101" cy="924041"/>
          </a:xfrm>
        </p:spPr>
        <p:txBody>
          <a:bodyPr>
            <a:noAutofit/>
          </a:bodyPr>
          <a:lstStyle/>
          <a:p>
            <a:r>
              <a:rPr lang="en-US" altLang="en-US" sz="2800" dirty="0" smtClean="0"/>
              <a:t>BNT/BMNT</a:t>
            </a:r>
            <a:r>
              <a:rPr lang="en-US" altLang="en-US" sz="2800" dirty="0" smtClean="0">
                <a:solidFill>
                  <a:srgbClr val="000000"/>
                </a:solidFill>
                <a:sym typeface="Times Roman" pitchFamily="2" charset="0"/>
              </a:rPr>
              <a:t> x </a:t>
            </a:r>
            <a:r>
              <a:rPr lang="en-US" altLang="en-US" sz="2800" dirty="0" err="1" smtClean="0">
                <a:solidFill>
                  <a:srgbClr val="000000"/>
                </a:solidFill>
                <a:sym typeface="Times Roman" pitchFamily="2" charset="0"/>
              </a:rPr>
              <a:t>Bocio</a:t>
            </a:r>
            <a:r>
              <a:rPr lang="en-US" altLang="en-US" sz="2800" dirty="0" smtClean="0">
                <a:solidFill>
                  <a:srgbClr val="000000"/>
                </a:solidFill>
                <a:sym typeface="Times Roman" pitchFamily="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sym typeface="Times Roman" pitchFamily="2" charset="0"/>
              </a:rPr>
              <a:t>Difuso</a:t>
            </a:r>
            <a:r>
              <a:rPr lang="en-US" altLang="en-US" sz="2800" dirty="0" smtClean="0">
                <a:solidFill>
                  <a:srgbClr val="000000"/>
                </a:solidFill>
                <a:sym typeface="Times Roman" pitchFamily="2" charset="0"/>
              </a:rPr>
              <a:t> (Graves) </a:t>
            </a:r>
            <a:r>
              <a:rPr lang="en-US" altLang="en-US" sz="2800" dirty="0" err="1" smtClean="0">
                <a:solidFill>
                  <a:srgbClr val="000000"/>
                </a:solidFill>
                <a:sym typeface="Times Roman" pitchFamily="2" charset="0"/>
              </a:rPr>
              <a:t>Aspecto</a:t>
            </a:r>
            <a:r>
              <a:rPr lang="en-US" altLang="en-US" sz="2800" dirty="0" smtClean="0">
                <a:solidFill>
                  <a:srgbClr val="000000"/>
                </a:solidFill>
                <a:sym typeface="Times Roman" pitchFamily="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sym typeface="Times Roman" pitchFamily="2" charset="0"/>
              </a:rPr>
              <a:t>na</a:t>
            </a:r>
            <a:r>
              <a:rPr lang="en-US" altLang="en-US" sz="2800" dirty="0" smtClean="0">
                <a:solidFill>
                  <a:srgbClr val="000000"/>
                </a:solidFill>
                <a:sym typeface="Times Roman" pitchFamily="2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sym typeface="Times Roman" pitchFamily="2" charset="0"/>
              </a:rPr>
              <a:t>cintilografia</a:t>
            </a:r>
            <a:endParaRPr lang="pt-BR" sz="2800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8588" y="2019300"/>
            <a:ext cx="3389312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2036763"/>
            <a:ext cx="3875088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06909E2-3607-41C2-9CD9-0A5B3BE80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Arial" charset="0"/>
                <a:cs typeface="Arial" charset="0"/>
              </a:rPr>
              <a:t>O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que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é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hipertireoidismo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?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4" name="Espaço Reservado para Conteúdo 5"/>
          <p:cNvSpPr>
            <a:spLocks noGrp="1"/>
          </p:cNvSpPr>
          <p:nvPr>
            <p:ph sz="quarter" idx="10"/>
          </p:nvPr>
        </p:nvSpPr>
        <p:spPr>
          <a:xfrm>
            <a:off x="336550" y="1458913"/>
            <a:ext cx="11520488" cy="4408487"/>
          </a:xfrm>
        </p:spPr>
        <p:txBody>
          <a:bodyPr rtlCol="0">
            <a:normAutofit fontScale="92500" lnSpcReduction="10000"/>
          </a:bodyPr>
          <a:lstStyle/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É o </a:t>
            </a:r>
            <a:r>
              <a:rPr lang="en-US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excesso de síntese e secreção 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hormônios tireoidianos (HT) pela glândula tireóide.</a:t>
            </a: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1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CAUSAS:</a:t>
            </a: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Roman" pitchFamily="2" charset="0"/>
              <a:sym typeface="Times Roman" pitchFamily="2" charset="0"/>
            </a:endParaRP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causa mais frequente é a </a:t>
            </a:r>
            <a:r>
              <a:rPr lang="en-US" alt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Doença de Graves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seguida do </a:t>
            </a:r>
            <a:r>
              <a:rPr lang="en-US" alt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Bócio Nodular ou Multinodular Tóxico.</a:t>
            </a:r>
            <a:endParaRPr lang="en-US" altLang="en-US" sz="2100" b="1" u="sng" dirty="0">
              <a:solidFill>
                <a:schemeClr val="tx1">
                  <a:lumMod val="75000"/>
                  <a:lumOff val="25000"/>
                </a:schemeClr>
              </a:solidFill>
              <a:latin typeface="Times Roman" pitchFamily="2" charset="0"/>
              <a:sym typeface="Times Roman" pitchFamily="2" charset="0"/>
            </a:endParaRP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Roman" pitchFamily="2" charset="0"/>
              <a:sym typeface="Times Roman" pitchFamily="2" charset="0"/>
            </a:endParaRP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Roman" pitchFamily="2" charset="0"/>
                <a:sym typeface="Times Roman" pitchFamily="2" charset="0"/>
              </a:rPr>
              <a:t>-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Outros mecanismos podem ser os agentes, a exemplo de </a:t>
            </a:r>
            <a:r>
              <a:rPr lang="en-US" alt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medicamentos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contendo iodo, contrastes radiográficos, </a:t>
            </a:r>
            <a:r>
              <a:rPr lang="en-US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tumor hipofisário produtor de TSH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resistência hipofisária à ação dos HT.</a:t>
            </a: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n-US" altLang="en-US" sz="21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Iatrogênico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Excesso de HT</a:t>
            </a: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Times Roman" pitchFamily="2" charset="0"/>
              <a:sym typeface="Times Roman" pitchFamily="2" charset="0"/>
            </a:endParaRPr>
          </a:p>
          <a:p>
            <a:pPr defTabSz="457189" fontAlgn="auto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Roman" pitchFamily="2" charset="0"/>
                <a:sym typeface="Times Roman" pitchFamily="2" charset="0"/>
              </a:rPr>
              <a:t>-</a:t>
            </a:r>
            <a:r>
              <a:rPr lang="en-US" altLang="en-US" sz="2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Exógeno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(</a:t>
            </a:r>
            <a:r>
              <a:rPr lang="en-US" altLang="en-US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struma ovarii</a:t>
            </a:r>
            <a:r>
              <a:rPr lang="en-US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metástase de carcinoma folicular).</a:t>
            </a:r>
          </a:p>
          <a:p>
            <a:pPr defTabSz="457189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01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Hipertireoidismo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subclínico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" name="Rectangle 1"/>
          <p:cNvSpPr/>
          <p:nvPr/>
        </p:nvSpPr>
        <p:spPr>
          <a:xfrm>
            <a:off x="476250" y="1809750"/>
            <a:ext cx="10812463" cy="3087688"/>
          </a:xfrm>
          <a:prstGeom prst="rect">
            <a:avLst/>
          </a:prstGeom>
        </p:spPr>
        <p:txBody>
          <a:bodyPr lIns="91438" tIns="45719" rIns="91438" bIns="45719">
            <a:spAutoFit/>
          </a:bodyPr>
          <a:lstStyle/>
          <a:p>
            <a:pPr marL="170442" indent="-170442" defTabSz="457189" fontAlgn="auto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1700"/>
            </a:pPr>
            <a:r>
              <a:rPr lang="en-US" sz="2300" b="1" u="sng" dirty="0" err="1">
                <a:latin typeface="+mn-lt"/>
                <a:cs typeface="Arial" panose="020B0604020202020204" pitchFamily="34" charset="0"/>
              </a:rPr>
              <a:t>Confirmar</a:t>
            </a:r>
            <a:r>
              <a:rPr lang="en-US" sz="2300" b="1" u="sng" dirty="0">
                <a:latin typeface="+mn-lt"/>
                <a:cs typeface="Arial" panose="020B0604020202020204" pitchFamily="34" charset="0"/>
              </a:rPr>
              <a:t> o </a:t>
            </a:r>
            <a:r>
              <a:rPr lang="en-US" sz="2300" b="1" u="sng" dirty="0" err="1">
                <a:latin typeface="+mn-lt"/>
                <a:cs typeface="Arial" panose="020B0604020202020204" pitchFamily="34" charset="0"/>
              </a:rPr>
              <a:t>resultado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2 a 6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semanas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se alto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risco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complicações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; para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os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demais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repetir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os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exames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em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3 a 6 m.</a:t>
            </a:r>
          </a:p>
          <a:p>
            <a:pPr defTabSz="457189" fontAlgn="auto">
              <a:spcBef>
                <a:spcPts val="0"/>
              </a:spcBef>
              <a:spcAft>
                <a:spcPts val="0"/>
              </a:spcAft>
              <a:defRPr sz="1700"/>
            </a:pPr>
            <a:endParaRPr lang="en-US" sz="23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170442" indent="-170442" defTabSz="457189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1700"/>
            </a:pPr>
            <a:r>
              <a:rPr lang="en-US" sz="2300" dirty="0">
                <a:latin typeface="+mn-lt"/>
                <a:cs typeface="Arial" panose="020B0604020202020204" pitchFamily="34" charset="0"/>
              </a:rPr>
              <a:t>As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recomendações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tratamento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b="1" u="sng" dirty="0" err="1">
                <a:latin typeface="+mn-lt"/>
                <a:cs typeface="Arial" panose="020B0604020202020204" pitchFamily="34" charset="0"/>
              </a:rPr>
              <a:t>depende</a:t>
            </a:r>
            <a:r>
              <a:rPr lang="en-US" sz="2300" b="1" u="sng" dirty="0">
                <a:latin typeface="+mn-lt"/>
                <a:cs typeface="Arial" panose="020B0604020202020204" pitchFamily="34" charset="0"/>
              </a:rPr>
              <a:t> do </a:t>
            </a:r>
            <a:r>
              <a:rPr lang="en-US" sz="2300" b="1" u="sng" dirty="0" err="1">
                <a:latin typeface="+mn-lt"/>
                <a:cs typeface="Arial" panose="020B0604020202020204" pitchFamily="34" charset="0"/>
              </a:rPr>
              <a:t>grau</a:t>
            </a:r>
            <a:r>
              <a:rPr lang="en-US" sz="2300" b="1" u="sng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2300" b="1" u="sng" dirty="0" err="1">
                <a:latin typeface="+mn-lt"/>
                <a:cs typeface="Arial" panose="020B0604020202020204" pitchFamily="34" charset="0"/>
              </a:rPr>
              <a:t>supressão</a:t>
            </a:r>
            <a:r>
              <a:rPr lang="en-US" sz="2300" b="1" u="sng" dirty="0">
                <a:latin typeface="+mn-lt"/>
                <a:cs typeface="Arial" panose="020B0604020202020204" pitchFamily="34" charset="0"/>
              </a:rPr>
              <a:t> do TSH</a:t>
            </a:r>
          </a:p>
          <a:p>
            <a:pPr marL="170442" indent="-170442" defTabSz="457189" fontAlgn="auto">
              <a:spcBef>
                <a:spcPts val="0"/>
              </a:spcBef>
              <a:spcAft>
                <a:spcPts val="0"/>
              </a:spcAft>
              <a:buSzPct val="100000"/>
              <a:buFontTx/>
              <a:buChar char="•"/>
              <a:defRPr sz="1700"/>
            </a:pPr>
            <a:endParaRPr lang="en-US" sz="2300" b="1" u="sng" dirty="0">
              <a:latin typeface="+mn-lt"/>
              <a:cs typeface="Arial" panose="020B0604020202020204" pitchFamily="34" charset="0"/>
            </a:endParaRPr>
          </a:p>
          <a:p>
            <a:pPr defTabSz="457189" fontAlgn="auto">
              <a:spcBef>
                <a:spcPts val="0"/>
              </a:spcBef>
              <a:spcAft>
                <a:spcPts val="0"/>
              </a:spcAft>
              <a:defRPr sz="1700"/>
            </a:pPr>
            <a:r>
              <a:rPr lang="en-US" sz="2300" b="1" dirty="0">
                <a:latin typeface="+mn-lt"/>
                <a:cs typeface="Arial" panose="020B0604020202020204" pitchFamily="34" charset="0"/>
              </a:rPr>
              <a:t>Se ≥ 65 </a:t>
            </a:r>
            <a:r>
              <a:rPr lang="en-US" sz="2300" b="1" dirty="0" err="1">
                <a:latin typeface="+mn-lt"/>
                <a:cs typeface="Arial" panose="020B0604020202020204" pitchFamily="34" charset="0"/>
              </a:rPr>
              <a:t>anos</a:t>
            </a:r>
            <a:r>
              <a:rPr lang="en-US" sz="2300" b="1" dirty="0">
                <a:latin typeface="+mn-lt"/>
                <a:cs typeface="Arial" panose="020B0604020202020204" pitchFamily="34" charset="0"/>
              </a:rPr>
              <a:t>- 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TSH&lt; 0,1; TSH≥ 0,1 e &lt; VR(0,1-0,4)</a:t>
            </a:r>
            <a:r>
              <a:rPr lang="en-US" sz="23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 se 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fatores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de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risco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ou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sintomas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.</a:t>
            </a:r>
          </a:p>
          <a:p>
            <a:pPr defTabSz="457189" fontAlgn="auto">
              <a:spcBef>
                <a:spcPts val="0"/>
              </a:spcBef>
              <a:spcAft>
                <a:spcPts val="0"/>
              </a:spcAft>
              <a:defRPr sz="1700"/>
            </a:pPr>
            <a:endParaRPr lang="en-US" sz="2300" dirty="0">
              <a:latin typeface="+mn-lt"/>
              <a:cs typeface="Arial" panose="020B0604020202020204" pitchFamily="34" charset="0"/>
            </a:endParaRPr>
          </a:p>
          <a:p>
            <a:pPr defTabSz="457189" fontAlgn="auto">
              <a:spcBef>
                <a:spcPts val="0"/>
              </a:spcBef>
              <a:spcAft>
                <a:spcPts val="0"/>
              </a:spcAft>
              <a:defRPr sz="1700"/>
            </a:pPr>
            <a:r>
              <a:rPr lang="en-US" sz="2300" b="1" dirty="0">
                <a:latin typeface="+mn-lt"/>
                <a:cs typeface="Arial" panose="020B0604020202020204" pitchFamily="34" charset="0"/>
              </a:rPr>
              <a:t>Se &lt; 65 </a:t>
            </a:r>
            <a:r>
              <a:rPr lang="en-US" sz="2300" b="1" dirty="0" err="1">
                <a:latin typeface="+mn-lt"/>
                <a:cs typeface="Arial" panose="020B0604020202020204" pitchFamily="34" charset="0"/>
              </a:rPr>
              <a:t>anos</a:t>
            </a:r>
            <a:r>
              <a:rPr lang="en-US" sz="2300" b="1" dirty="0">
                <a:latin typeface="+mn-lt"/>
                <a:cs typeface="Arial" panose="020B0604020202020204" pitchFamily="34" charset="0"/>
              </a:rPr>
              <a:t>- 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TSH &lt; 0,1. Nos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demais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 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casos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+mn-lt"/>
                <a:cs typeface="Arial" panose="020B0604020202020204" pitchFamily="34" charset="0"/>
              </a:rPr>
              <a:t>individualizar</a:t>
            </a:r>
            <a:r>
              <a:rPr lang="en-US" sz="23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573987" cy="924041"/>
          </a:xfrm>
        </p:spPr>
        <p:txBody>
          <a:bodyPr>
            <a:noAutofit/>
          </a:bodyPr>
          <a:lstStyle/>
          <a:p>
            <a:r>
              <a:rPr lang="en-US" altLang="en-US" sz="2800" dirty="0" err="1" smtClean="0"/>
              <a:t>Considerações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sobre</a:t>
            </a:r>
            <a:r>
              <a:rPr lang="en-US" altLang="en-US" sz="2800" dirty="0" smtClean="0"/>
              <a:t> o </a:t>
            </a:r>
            <a:r>
              <a:rPr lang="en-US" altLang="en-US" sz="2800" dirty="0" err="1" smtClean="0"/>
              <a:t>tratamento</a:t>
            </a:r>
            <a:r>
              <a:rPr lang="en-US" altLang="en-US" sz="2800" dirty="0" smtClean="0"/>
              <a:t> com </a:t>
            </a:r>
            <a:r>
              <a:rPr lang="en-US" altLang="en-US" sz="2800" dirty="0" err="1" smtClean="0"/>
              <a:t>iodo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radioativo</a:t>
            </a:r>
            <a:r>
              <a:rPr lang="en-US" altLang="en-US" sz="2800" dirty="0" smtClean="0"/>
              <a:t>:</a:t>
            </a:r>
            <a:r>
              <a:rPr lang="en-US" altLang="en-US" sz="2800" dirty="0" smtClean="0">
                <a:solidFill>
                  <a:srgbClr val="000000"/>
                </a:solidFill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0420" y="1638300"/>
            <a:ext cx="11517923" cy="390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marL="157163" indent="-157163" defTabSz="455613">
              <a:lnSpc>
                <a:spcPct val="150000"/>
              </a:lnSpc>
              <a:buFontTx/>
              <a:buChar char="•"/>
            </a:pPr>
            <a:r>
              <a:rPr lang="en-US" altLang="en-US" sz="2400" b="1" u="sng" dirty="0" err="1">
                <a:latin typeface="Arial" pitchFamily="34" charset="0"/>
                <a:cs typeface="Arial" pitchFamily="34" charset="0"/>
              </a:rPr>
              <a:t>Indicações</a:t>
            </a:r>
            <a:r>
              <a:rPr lang="en-US" altLang="en-US" sz="2400" b="1" u="sng" dirty="0">
                <a:latin typeface="Arial" pitchFamily="34" charset="0"/>
                <a:cs typeface="Arial" pitchFamily="34" charset="0"/>
              </a:rPr>
              <a:t>: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Falência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contraindicação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aos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Antitireoidianos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Presença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comorbidades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risco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cirúrgico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Cirurgia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irradiação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prévia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pescoço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Insuficiência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cardíaca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Idade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avançada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Captação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suficiente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permitir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Falta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acesso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cirurgião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experiente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57163" indent="-157163" defTabSz="455613">
              <a:lnSpc>
                <a:spcPct val="150000"/>
              </a:lnSpc>
              <a:buFontTx/>
              <a:buChar char="•"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Contraindicado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durante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gestação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b="1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57163" indent="-157163" defTabSz="455613">
              <a:lnSpc>
                <a:spcPct val="150000"/>
              </a:lnSpc>
              <a:buFontTx/>
              <a:buChar char="•"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engravidar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no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período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de 6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meses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a 1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ano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após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o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b="1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57163" indent="-157163" defTabSz="455613">
              <a:lnSpc>
                <a:spcPct val="150000"/>
              </a:lnSpc>
              <a:buFontTx/>
              <a:buChar char="•"/>
            </a:pP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Potencial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piora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da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b="1" dirty="0" err="1">
                <a:latin typeface="Arial" pitchFamily="34" charset="0"/>
                <a:cs typeface="Arial" pitchFamily="34" charset="0"/>
              </a:rPr>
              <a:t>oftalmopatia</a:t>
            </a:r>
            <a:r>
              <a:rPr lang="en-US" altLang="en-US" sz="24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Tratamento</a:t>
            </a:r>
            <a:r>
              <a:rPr lang="en-US" altLang="en-US" sz="3200" dirty="0" smtClean="0">
                <a:latin typeface="Arial" charset="0"/>
                <a:cs typeface="Arial" charset="0"/>
              </a:rPr>
              <a:t> </a:t>
            </a:r>
            <a:r>
              <a:rPr lang="en-US" altLang="en-US" sz="3200" dirty="0" err="1" smtClean="0">
                <a:latin typeface="Arial" charset="0"/>
                <a:cs typeface="Arial" charset="0"/>
              </a:rPr>
              <a:t>Cirúrgico</a:t>
            </a:r>
            <a:r>
              <a:rPr lang="en-US" altLang="en-US" sz="32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32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70165" y="2054679"/>
            <a:ext cx="10477500" cy="234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marL="147638" indent="-1476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Sintomas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sinais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compressivos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bócios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grandes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(≥80 g);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bócio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mergulhante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 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47638" indent="-1476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Nódulos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grandes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especialmente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&gt; 4 cm,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funcionantes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hipofuncionantes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47638" indent="-1476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Captação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insuficiente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para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permitir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iodo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47638" indent="-1476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Necessário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rápido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controle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do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hipertireoidismo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podendo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usar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tionamidas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; </a:t>
            </a:r>
            <a:endParaRPr lang="en-US" altLang="en-US" sz="20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marL="147638" indent="-147638" defTabSz="455613">
              <a:lnSpc>
                <a:spcPct val="150000"/>
              </a:lnSpc>
              <a:buFontTx/>
              <a:buChar char="•"/>
            </a:pP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Coexistência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câncer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ou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latin typeface="Arial" pitchFamily="34" charset="0"/>
                <a:cs typeface="Arial" pitchFamily="34" charset="0"/>
              </a:rPr>
              <a:t>hiperparatireoidismo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/>
              <a:t>Consulta</a:t>
            </a:r>
            <a:r>
              <a:rPr lang="en-US" altLang="en-US" sz="3200" dirty="0" smtClean="0"/>
              <a:t> com </a:t>
            </a:r>
            <a:r>
              <a:rPr lang="en-US" altLang="en-US" sz="3200" dirty="0" err="1" smtClean="0"/>
              <a:t>especialista</a:t>
            </a:r>
            <a:r>
              <a:rPr lang="en-US" altLang="en-US" sz="3200" dirty="0" smtClean="0">
                <a:solidFill>
                  <a:srgbClr val="000000"/>
                </a:solidFill>
                <a:latin typeface="Times Roman" pitchFamily="2" charset="0"/>
                <a:sym typeface="Times Roman" pitchFamily="2" charset="0"/>
              </a:rPr>
              <a:t> </a:t>
            </a:r>
            <a:endParaRPr lang="pt-BR" sz="3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6942" y="2274888"/>
            <a:ext cx="10871200" cy="156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defTabSz="455613">
              <a:buFont typeface="Arial" pitchFamily="34" charset="0"/>
              <a:buChar char="•"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Pacientes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hipertireoidismo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devem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ser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encaminhados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endocrinologista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defTabSz="455613">
              <a:buFont typeface="Arial" pitchFamily="34" charset="0"/>
              <a:buChar char="•"/>
            </a:pPr>
            <a:endParaRPr lang="en-US" altLang="en-US" sz="2400" dirty="0">
              <a:latin typeface="Arial" pitchFamily="34" charset="0"/>
              <a:cs typeface="Arial" pitchFamily="34" charset="0"/>
              <a:sym typeface="Times Roman" pitchFamily="2" charset="0"/>
            </a:endParaRPr>
          </a:p>
          <a:p>
            <a:pPr defTabSz="455613">
              <a:buFont typeface="Arial" pitchFamily="34" charset="0"/>
              <a:buChar char="•"/>
            </a:pP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Devido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aos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riscos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inerentes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à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patologia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Doença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de Graves, o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tratamento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com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antitireoidianos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betabloqueadores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 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ser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iniciado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pelo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clínico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err="1" smtClean="0"/>
              <a:t>Caso</a:t>
            </a:r>
            <a:r>
              <a:rPr lang="en-US" altLang="en-US" sz="3200" dirty="0" smtClean="0"/>
              <a:t> </a:t>
            </a:r>
            <a:r>
              <a:rPr lang="en-US" altLang="en-US" sz="2800" dirty="0" err="1" smtClean="0"/>
              <a:t>Clínico</a:t>
            </a:r>
            <a:r>
              <a:rPr lang="en-US" altLang="en-US" sz="3200" dirty="0" smtClean="0"/>
              <a:t> 1</a:t>
            </a:r>
            <a:endParaRPr lang="pt-BR" sz="2800" dirty="0"/>
          </a:p>
        </p:txBody>
      </p:sp>
      <p:pic>
        <p:nvPicPr>
          <p:cNvPr id="3" name="Rectangl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072" y="1905000"/>
            <a:ext cx="1069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/>
              <a:t>Caso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</a:t>
            </a:r>
            <a:r>
              <a:rPr lang="en-US" altLang="en-US" sz="2800" dirty="0" err="1" smtClean="0"/>
              <a:t>línico</a:t>
            </a:r>
            <a:r>
              <a:rPr lang="en-US" altLang="en-US" sz="2800" dirty="0" smtClean="0"/>
              <a:t> </a:t>
            </a:r>
            <a:r>
              <a:rPr lang="en-US" altLang="en-US" sz="2800" dirty="0" smtClean="0"/>
              <a:t>2</a:t>
            </a:r>
            <a:endParaRPr lang="pt-BR" sz="2800" dirty="0"/>
          </a:p>
        </p:txBody>
      </p:sp>
      <p:sp>
        <p:nvSpPr>
          <p:cNvPr id="3" name="Retângulo 2"/>
          <p:cNvSpPr/>
          <p:nvPr/>
        </p:nvSpPr>
        <p:spPr>
          <a:xfrm>
            <a:off x="642257" y="1811608"/>
            <a:ext cx="9633857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Mulher, 18 anos, com queixa de </a:t>
            </a:r>
            <a:r>
              <a:rPr lang="pt-BR" altLang="en-US" sz="2400" dirty="0" err="1" smtClean="0">
                <a:latin typeface="Arial" pitchFamily="34" charset="0"/>
                <a:cs typeface="Arial" pitchFamily="34" charset="0"/>
              </a:rPr>
              <a:t>protusão</a:t>
            </a: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 ocular à esquerda. 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Sem demais queixas. Foi ao </a:t>
            </a:r>
            <a:r>
              <a:rPr lang="pt-BR" altLang="en-US" sz="2400" dirty="0" err="1" smtClean="0">
                <a:latin typeface="Arial" pitchFamily="34" charset="0"/>
                <a:cs typeface="Arial" pitchFamily="34" charset="0"/>
              </a:rPr>
              <a:t>oftalmo</a:t>
            </a: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 e realizou exames. 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Foi solicitado pelo </a:t>
            </a:r>
            <a:r>
              <a:rPr lang="pt-BR" altLang="en-US" sz="2400" dirty="0" err="1" smtClean="0">
                <a:latin typeface="Arial" pitchFamily="34" charset="0"/>
                <a:cs typeface="Arial" pitchFamily="34" charset="0"/>
              </a:rPr>
              <a:t>olftalmo</a:t>
            </a: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 avaliação com </a:t>
            </a:r>
            <a:r>
              <a:rPr lang="pt-BR" altLang="en-US" sz="2400" dirty="0" err="1" smtClean="0">
                <a:latin typeface="Arial" pitchFamily="34" charset="0"/>
                <a:cs typeface="Arial" pitchFamily="34" charset="0"/>
              </a:rPr>
              <a:t>endocrino</a:t>
            </a: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HD: </a:t>
            </a:r>
            <a:r>
              <a:rPr lang="pt-BR" altLang="en-US" sz="2400" dirty="0" err="1" smtClean="0">
                <a:latin typeface="Arial" pitchFamily="34" charset="0"/>
                <a:cs typeface="Arial" pitchFamily="34" charset="0"/>
              </a:rPr>
              <a:t>hipertireoidismo</a:t>
            </a: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 (doença de graves) Como devo proceder nesse caso? </a:t>
            </a:r>
          </a:p>
          <a:p>
            <a:pPr algn="just">
              <a:lnSpc>
                <a:spcPct val="150000"/>
              </a:lnSpc>
            </a:pPr>
            <a:r>
              <a:rPr lang="pt-BR" altLang="en-US" sz="2400" dirty="0" smtClean="0">
                <a:latin typeface="Arial" pitchFamily="34" charset="0"/>
                <a:cs typeface="Arial" pitchFamily="34" charset="0"/>
              </a:rPr>
              <a:t>Grato!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Caso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Clínico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3</a:t>
            </a:r>
            <a:endParaRPr lang="pt-BR" sz="2800" dirty="0"/>
          </a:p>
        </p:txBody>
      </p:sp>
      <p:pic>
        <p:nvPicPr>
          <p:cNvPr id="3" name="Rectang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11557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Arial" charset="0"/>
                <a:cs typeface="Arial" charset="0"/>
              </a:rPr>
              <a:t>Dose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conforme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níveis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de T4L </a:t>
            </a:r>
            <a:endParaRPr lang="pt-BR" sz="2800" dirty="0"/>
          </a:p>
        </p:txBody>
      </p:sp>
      <p:graphicFrame>
        <p:nvGraphicFramePr>
          <p:cNvPr id="3" name="Table"/>
          <p:cNvGraphicFramePr/>
          <p:nvPr/>
        </p:nvGraphicFramePr>
        <p:xfrm>
          <a:off x="2076450" y="1641021"/>
          <a:ext cx="7334249" cy="4059382"/>
        </p:xfrm>
        <a:graphic>
          <a:graphicData uri="http://schemas.openxmlformats.org/drawingml/2006/table">
            <a:tbl>
              <a:tblPr bandRow="1"/>
              <a:tblGrid>
                <a:gridCol w="4286249"/>
                <a:gridCol w="3048000"/>
              </a:tblGrid>
              <a:tr h="1016965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00000"/>
                        </a:lnSpc>
                        <a:defRPr sz="1800"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T4 L (acima do limite superior normal)</a:t>
                      </a:r>
                    </a:p>
                  </a:txBody>
                  <a:tcPr marL="91451" marR="91451" marT="15072" marB="0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Dose do tapazol</a:t>
                      </a:r>
                    </a:p>
                  </a:txBody>
                  <a:tcPr marL="91451" marR="91451" marT="15072" marB="0" horzOverflow="overflow">
                    <a:solidFill>
                      <a:schemeClr val="accent1"/>
                    </a:solidFill>
                  </a:tcPr>
                </a:tc>
              </a:tr>
              <a:tr h="1014139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1 a 1,5 vezes</a:t>
                      </a:r>
                    </a:p>
                  </a:txBody>
                  <a:tcPr marL="91451" marR="91451" marT="15072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a 10 mg</a:t>
                      </a:r>
                    </a:p>
                  </a:txBody>
                  <a:tcPr marL="91451" marR="91451" marT="15072" marB="0" horzOverflow="overflow">
                    <a:solidFill>
                      <a:srgbClr val="CCD5EA"/>
                    </a:solidFill>
                  </a:tcPr>
                </a:tc>
              </a:tr>
              <a:tr h="1014139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1,5 a 2 </a:t>
                      </a:r>
                      <a:r>
                        <a:rPr sz="3200" b="1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vezes</a:t>
                      </a:r>
                      <a:endParaRPr sz="32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1" marR="91451" marT="15072" marB="0" horzOverflow="overflow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a 20 mg</a:t>
                      </a:r>
                    </a:p>
                  </a:txBody>
                  <a:tcPr marL="91451" marR="91451" marT="15072" marB="0" horzOverflow="overflow">
                    <a:solidFill>
                      <a:srgbClr val="E7EBF5"/>
                    </a:solidFill>
                  </a:tcPr>
                </a:tc>
              </a:tr>
              <a:tr h="1014139"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2 a 3 vezes</a:t>
                      </a:r>
                    </a:p>
                  </a:txBody>
                  <a:tcPr marL="91451" marR="91451" marT="15072" marB="0" horzOverflow="overflow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lnSpc>
                          <a:spcPts val="5900"/>
                        </a:lnSpc>
                        <a:defRPr sz="1800"/>
                      </a:pPr>
                      <a:r>
                        <a:rPr sz="32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a 40 mg</a:t>
                      </a:r>
                    </a:p>
                  </a:txBody>
                  <a:tcPr marL="91451" marR="91451" marT="15072" marB="0" horzOverflow="overflow"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Bibliografia</a:t>
            </a:r>
            <a:endParaRPr lang="pt-BR" sz="2800" dirty="0"/>
          </a:p>
        </p:txBody>
      </p:sp>
      <p:sp>
        <p:nvSpPr>
          <p:cNvPr id="3" name="ROSS, DS et al. 2016 American Thyroid Association Guidelines for Diagnosis and Management of Hyperthyroidism and other causes of Thyrotoxicosis. Thyroid, New York, v. 26, n. 10, p. 1343-1421, 2016. Disponível em: http://online.liebertpub.com/doi/10.1089/"/>
          <p:cNvSpPr txBox="1">
            <a:spLocks noChangeArrowheads="1"/>
          </p:cNvSpPr>
          <p:nvPr/>
        </p:nvSpPr>
        <p:spPr bwMode="auto">
          <a:xfrm>
            <a:off x="476250" y="1349834"/>
            <a:ext cx="107188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algn="just" defTabSz="455613">
              <a:lnSpc>
                <a:spcPct val="125000"/>
              </a:lnSpc>
            </a:pPr>
            <a:r>
              <a:rPr lang="en-US" altLang="en-US" sz="1500" dirty="0">
                <a:solidFill>
                  <a:srgbClr val="404040"/>
                </a:solidFill>
              </a:rPr>
              <a:t>-</a:t>
            </a:r>
            <a:r>
              <a:rPr lang="en-US" altLang="en-US" sz="1600" dirty="0"/>
              <a:t>ROSS, DS et al. 2016 American Thyroid Association Guidelines for Diagnosis and Management of Hyperthyroidism and other causes of </a:t>
            </a:r>
            <a:r>
              <a:rPr lang="en-US" altLang="en-US" sz="1600" dirty="0" err="1"/>
              <a:t>Thyrotoxicosis</a:t>
            </a:r>
            <a:r>
              <a:rPr lang="en-US" altLang="en-US" sz="1600" dirty="0"/>
              <a:t>. Thyroid, New York, v. 26, n. 10, p. 1343-1421, 2016. </a:t>
            </a:r>
            <a:r>
              <a:rPr lang="en-US" altLang="en-US" sz="1600" dirty="0" err="1"/>
              <a:t>Disponível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em</a:t>
            </a:r>
            <a:r>
              <a:rPr lang="en-US" altLang="en-US" sz="1600" dirty="0"/>
              <a:t>: http://online.liebertpub.com/doi/10.1089/thy.2016.0229&gt;. </a:t>
            </a:r>
          </a:p>
          <a:p>
            <a:pPr algn="just" defTabSz="455613">
              <a:lnSpc>
                <a:spcPct val="125000"/>
              </a:lnSpc>
            </a:pPr>
            <a:endParaRPr lang="en-US" altLang="en-US" sz="1600" dirty="0">
              <a:latin typeface="Times Roman" pitchFamily="2" charset="0"/>
              <a:sym typeface="Times Roman" pitchFamily="2" charset="0"/>
            </a:endParaRPr>
          </a:p>
          <a:p>
            <a:pPr algn="just" defTabSz="455613">
              <a:lnSpc>
                <a:spcPct val="125000"/>
              </a:lnSpc>
            </a:pPr>
            <a:r>
              <a:rPr lang="en-US" altLang="en-US" sz="1600" dirty="0"/>
              <a:t>-ROSS, DS Diagnosis of hyperthyroidism. Waltham (MA): </a:t>
            </a:r>
            <a:r>
              <a:rPr lang="en-US" altLang="en-US" sz="1600" dirty="0" err="1"/>
              <a:t>UpToDate</a:t>
            </a:r>
            <a:r>
              <a:rPr lang="en-US" altLang="en-US" sz="1600" dirty="0"/>
              <a:t>, Inc., 2017. </a:t>
            </a:r>
            <a:r>
              <a:rPr lang="en-US" altLang="en-US" sz="1600" dirty="0" err="1"/>
              <a:t>Disponível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em</a:t>
            </a:r>
            <a:r>
              <a:rPr lang="en-US" altLang="en-US" sz="1600" dirty="0"/>
              <a:t>: &lt;https://www.uptodate.com/contents/diagnosis-of-hyperthyroidism&gt;. </a:t>
            </a:r>
          </a:p>
          <a:p>
            <a:pPr algn="just" defTabSz="455613">
              <a:lnSpc>
                <a:spcPct val="125000"/>
              </a:lnSpc>
            </a:pPr>
            <a:endParaRPr lang="en-US" altLang="en-US" sz="1600" dirty="0">
              <a:latin typeface="Times Roman" pitchFamily="2" charset="0"/>
              <a:sym typeface="Times Roman" pitchFamily="2" charset="0"/>
            </a:endParaRPr>
          </a:p>
          <a:p>
            <a:pPr algn="just" defTabSz="455613">
              <a:lnSpc>
                <a:spcPct val="125000"/>
              </a:lnSpc>
            </a:pPr>
            <a:r>
              <a:rPr lang="en-US" altLang="en-US" sz="1600" dirty="0"/>
              <a:t>-SHARMA, A, STAN MN. </a:t>
            </a:r>
            <a:r>
              <a:rPr lang="en-US" altLang="en-US" sz="1600" dirty="0" err="1"/>
              <a:t>Thyrotoxicosis</a:t>
            </a:r>
            <a:r>
              <a:rPr lang="en-US" altLang="en-US" sz="1600" dirty="0"/>
              <a:t>: Diagnosis and Management. Mayo </a:t>
            </a:r>
            <a:r>
              <a:rPr lang="en-US" altLang="en-US" sz="1600" dirty="0" err="1"/>
              <a:t>Clin</a:t>
            </a:r>
            <a:r>
              <a:rPr lang="en-US" altLang="en-US" sz="1600" dirty="0"/>
              <a:t>, June 2019;94(6):1048-1064. </a:t>
            </a:r>
            <a:r>
              <a:rPr lang="en-US" altLang="en-US" sz="1600" dirty="0" err="1"/>
              <a:t>Disponível</a:t>
            </a:r>
            <a:r>
              <a:rPr lang="en-US" altLang="en-US" sz="1600" dirty="0"/>
              <a:t> </a:t>
            </a:r>
            <a:r>
              <a:rPr lang="en-US" altLang="en-US" sz="1600" dirty="0" err="1"/>
              <a:t>em</a:t>
            </a:r>
            <a:r>
              <a:rPr lang="en-US" altLang="en-US" sz="1600" dirty="0"/>
              <a:t>: https://doi.org/10.1016/j.mayocp.2018.10.011 &gt;</a:t>
            </a:r>
          </a:p>
          <a:p>
            <a:pPr algn="just" defTabSz="455613">
              <a:lnSpc>
                <a:spcPct val="125000"/>
              </a:lnSpc>
            </a:pPr>
            <a:endParaRPr lang="en-US" altLang="en-US" sz="1600" dirty="0">
              <a:latin typeface="Times Roman" pitchFamily="2" charset="0"/>
              <a:sym typeface="Times Roman" pitchFamily="2" charset="0"/>
            </a:endParaRPr>
          </a:p>
          <a:p>
            <a:pPr algn="just" defTabSz="455613">
              <a:lnSpc>
                <a:spcPct val="125000"/>
              </a:lnSpc>
            </a:pPr>
            <a:r>
              <a:rPr lang="en-US" altLang="en-US" sz="1600" dirty="0"/>
              <a:t>-KAHALY; GJ, BARTALENA L, HEGEDUS, L. 2018. European Thyroid </a:t>
            </a:r>
            <a:r>
              <a:rPr lang="en-US" altLang="en-US" sz="1600" dirty="0" err="1"/>
              <a:t>Assciation</a:t>
            </a:r>
            <a:r>
              <a:rPr lang="en-US" altLang="en-US" sz="1600" dirty="0"/>
              <a:t> </a:t>
            </a:r>
            <a:r>
              <a:rPr lang="en-US" altLang="en-US" sz="1600" dirty="0" err="1"/>
              <a:t>Guidline</a:t>
            </a:r>
            <a:r>
              <a:rPr lang="en-US" altLang="en-US" sz="1600" dirty="0"/>
              <a:t> for the </a:t>
            </a:r>
            <a:r>
              <a:rPr lang="en-US" altLang="en-US" sz="1600" dirty="0" err="1"/>
              <a:t>Manegement</a:t>
            </a:r>
            <a:r>
              <a:rPr lang="en-US" altLang="en-US" sz="1600" dirty="0"/>
              <a:t> of </a:t>
            </a:r>
            <a:r>
              <a:rPr lang="en-US" altLang="en-US" sz="1600" dirty="0" err="1"/>
              <a:t>Graves´Hyperthyroidism</a:t>
            </a:r>
            <a:r>
              <a:rPr lang="en-US" altLang="en-US" sz="1600" dirty="0"/>
              <a:t>. </a:t>
            </a:r>
            <a:r>
              <a:rPr lang="en-US" altLang="en-US" sz="1600" dirty="0" err="1"/>
              <a:t>Eur</a:t>
            </a:r>
            <a:r>
              <a:rPr lang="en-US" altLang="en-US" sz="1600" dirty="0"/>
              <a:t> Thyroid J 2018; 7:167.Disponível </a:t>
            </a:r>
            <a:r>
              <a:rPr lang="en-US" altLang="en-US" sz="1600" dirty="0" err="1"/>
              <a:t>em</a:t>
            </a:r>
            <a:r>
              <a:rPr lang="en-US" altLang="en-US" sz="1600" dirty="0"/>
              <a:t>: https://www.karger.com/Article/FullText/490384 &gt;</a:t>
            </a:r>
          </a:p>
          <a:p>
            <a:pPr algn="just" defTabSz="455613">
              <a:lnSpc>
                <a:spcPct val="125000"/>
              </a:lnSpc>
            </a:pPr>
            <a:endParaRPr lang="en-US" altLang="en-US" sz="1600" dirty="0"/>
          </a:p>
          <a:p>
            <a:pPr algn="just" defTabSz="455613">
              <a:lnSpc>
                <a:spcPct val="125000"/>
              </a:lnSpc>
            </a:pPr>
            <a:r>
              <a:rPr lang="en-US" altLang="en-US" sz="1600" dirty="0"/>
              <a:t>-VILAR, L. </a:t>
            </a:r>
            <a:r>
              <a:rPr lang="en-US" altLang="en-US" sz="1600" dirty="0" err="1"/>
              <a:t>Endocrinologia</a:t>
            </a:r>
            <a:r>
              <a:rPr lang="en-US" altLang="en-US" sz="1600" dirty="0"/>
              <a:t> </a:t>
            </a:r>
            <a:r>
              <a:rPr lang="en-US" altLang="en-US" sz="1600" dirty="0" err="1"/>
              <a:t>Clínica</a:t>
            </a:r>
            <a:r>
              <a:rPr lang="en-US" altLang="en-US" sz="1600" dirty="0"/>
              <a:t>. 6. ed. Rio de Janeiro: Guanabara </a:t>
            </a:r>
            <a:r>
              <a:rPr lang="en-US" altLang="en-US" sz="1600" dirty="0" err="1"/>
              <a:t>Koogan</a:t>
            </a:r>
            <a:r>
              <a:rPr lang="en-US" altLang="en-US" sz="1600" dirty="0"/>
              <a:t>, 2016. 507 p. ISBN 9788527730327.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96862D0-E8BF-416B-B171-9B8D7EA5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11608" y="3686767"/>
            <a:ext cx="239058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r>
              <a:rPr lang="pt-BR" b="1" dirty="0">
                <a:solidFill>
                  <a:srgbClr val="4368AA"/>
                </a:solidFill>
                <a:latin typeface="Calibri" pitchFamily="34" charset="0"/>
              </a:rPr>
              <a:t>@</a:t>
            </a:r>
            <a:r>
              <a:rPr lang="pt-BR" b="1" dirty="0" err="1">
                <a:solidFill>
                  <a:srgbClr val="4368AA"/>
                </a:solidFill>
                <a:latin typeface="Calibri" pitchFamily="34" charset="0"/>
              </a:rPr>
              <a:t>carolinebulcaosouza</a:t>
            </a:r>
            <a:endParaRPr lang="pt-BR" b="1" dirty="0">
              <a:solidFill>
                <a:srgbClr val="4368AA"/>
              </a:solidFill>
              <a:latin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700" y="2632529"/>
            <a:ext cx="4127500" cy="8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algn="ctr"/>
            <a:r>
              <a:rPr lang="pt-BR" sz="4800" b="1" dirty="0">
                <a:solidFill>
                  <a:srgbClr val="4368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xmlns="" val="314766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ACC91442-3982-4CEB-AA43-CEF6AA7E7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Outras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causas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de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tireotoxicose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2"/>
          </p:nvPr>
        </p:nvSpPr>
        <p:spPr>
          <a:xfrm>
            <a:off x="381000" y="1333500"/>
            <a:ext cx="11272838" cy="3938588"/>
          </a:xfrm>
        </p:spPr>
        <p:txBody>
          <a:bodyPr rtlCol="0">
            <a:normAutofit fontScale="92500" lnSpcReduction="20000"/>
          </a:bodyPr>
          <a:lstStyle/>
          <a:p>
            <a:pPr defTabSz="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Podemos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excesso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liberação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hormônios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tireoidianos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pré-formados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Tireoidites</a:t>
            </a:r>
            <a:r>
              <a:rPr lang="en-US" sz="24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b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destrutivas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defTabSz="457189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 err="1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ü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Subaguda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granulomatosa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Quervain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 err="1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ü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Indolor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silenciosa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 err="1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ü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Aguda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supurativa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 err="1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ü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Palpação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traumática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 err="1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ü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Pós-parto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57189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pPr>
            <a:r>
              <a:rPr lang="en-US" sz="2400" dirty="0" err="1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ü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Induzida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drogas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380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2111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xmlns="" id="{66971112-4684-476C-A525-C1DEBC5E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Anamnese</a:t>
            </a:r>
            <a:endParaRPr lang="pt-BR" dirty="0"/>
          </a:p>
        </p:txBody>
      </p:sp>
      <p:sp>
        <p:nvSpPr>
          <p:cNvPr id="14" name="Espaço Reservado para Conteúdo 5"/>
          <p:cNvSpPr txBox="1">
            <a:spLocks/>
          </p:cNvSpPr>
          <p:nvPr/>
        </p:nvSpPr>
        <p:spPr>
          <a:xfrm>
            <a:off x="190500" y="1238250"/>
            <a:ext cx="11520488" cy="4408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Caracterizar os sinais e sintomas e o tempo de aparecimento dos mesmos;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Questionar se faz uso de medicamentos, em especial 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amiodarona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;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 faz tratamento com levotiroxina;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Se já usou tapazol ou propiltiouracil previamente;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Lembrar que o uso de anticoncepcionais ou reposição hormonal com estrógenos podem aumentar os níveis de T3 e T4 totais, mas não diminuem o TSH;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Saber se é asmático, porque o betabloqueador faz parte do tratamento;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160417" marR="0" lvl="0" indent="-160417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Questionar sobre Antecedentes Familiares de tireoidopatias.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165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85EDB3-C9BC-4D8C-A4B8-40079D02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614" y="0"/>
            <a:ext cx="8902701" cy="924041"/>
          </a:xfrm>
        </p:spPr>
        <p:txBody>
          <a:bodyPr/>
          <a:lstStyle/>
          <a:p>
            <a:pPr algn="ctr"/>
            <a:r>
              <a:rPr lang="en-US" altLang="en-US" u="sng" dirty="0" smtClean="0">
                <a:latin typeface="Calibri" pitchFamily="34" charset="0"/>
              </a:rPr>
              <a:t>DOENÇA DE GRAVES</a:t>
            </a:r>
            <a:r>
              <a:rPr lang="en-US" altLang="en-US" u="sng" dirty="0" smtClean="0">
                <a:latin typeface="Calibri" pitchFamily="34" charset="0"/>
              </a:rPr>
              <a:t>:</a:t>
            </a:r>
            <a:endParaRPr lang="pt-BR" dirty="0"/>
          </a:p>
        </p:txBody>
      </p:sp>
      <p:pic>
        <p:nvPicPr>
          <p:cNvPr id="3" name="Espaço Reservado para Imagem 2" descr="Espaço Reservado para Imagem 2"/>
          <p:cNvPicPr>
            <a:picLocks noChangeAspect="1" noChangeArrowheads="1"/>
          </p:cNvPicPr>
          <p:nvPr/>
        </p:nvPicPr>
        <p:blipFill>
          <a:blip r:embed="rId2"/>
          <a:srcRect l="10207" r="10207"/>
          <a:stretch>
            <a:fillRect/>
          </a:stretch>
        </p:blipFill>
        <p:spPr>
          <a:xfrm rot="420000">
            <a:off x="5197692" y="1445766"/>
            <a:ext cx="3457575" cy="2944812"/>
          </a:xfrm>
          <a:prstGeom prst="rect">
            <a:avLst/>
          </a:prstGeom>
        </p:spPr>
      </p:pic>
      <p:pic>
        <p:nvPicPr>
          <p:cNvPr id="4" name="Image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4254" y="4466778"/>
            <a:ext cx="3771900" cy="2159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5" name="Image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6154" y="1272728"/>
            <a:ext cx="2857500" cy="2857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pic>
        <p:nvPicPr>
          <p:cNvPr id="6" name="Image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0704" y="4535041"/>
            <a:ext cx="3175000" cy="2286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7" name="Oftalmopatia"/>
          <p:cNvSpPr txBox="1">
            <a:spLocks noChangeArrowheads="1"/>
          </p:cNvSpPr>
          <p:nvPr/>
        </p:nvSpPr>
        <p:spPr bwMode="auto">
          <a:xfrm>
            <a:off x="7247154" y="1114209"/>
            <a:ext cx="1365250" cy="368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9" rIns="45718" bIns="45719">
            <a:spAutoFit/>
          </a:bodyPr>
          <a:lstStyle/>
          <a:p>
            <a:r>
              <a:rPr lang="en-US" altLang="en-US" b="1" dirty="0" err="1">
                <a:latin typeface="Calibri" pitchFamily="34" charset="0"/>
              </a:rPr>
              <a:t>Oftalmopatia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8" name="Edema pré-tibial"/>
          <p:cNvSpPr txBox="1">
            <a:spLocks noChangeArrowheads="1"/>
          </p:cNvSpPr>
          <p:nvPr/>
        </p:nvSpPr>
        <p:spPr bwMode="auto">
          <a:xfrm>
            <a:off x="158965" y="2192798"/>
            <a:ext cx="1668462" cy="368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9" rIns="45718" bIns="45719">
            <a:spAutoFit/>
          </a:bodyPr>
          <a:lstStyle/>
          <a:p>
            <a:r>
              <a:rPr lang="en-US" altLang="en-US" b="1" dirty="0">
                <a:latin typeface="Calibri" pitchFamily="34" charset="0"/>
              </a:rPr>
              <a:t>Edema </a:t>
            </a:r>
            <a:r>
              <a:rPr lang="en-US" altLang="en-US" b="1" dirty="0" err="1">
                <a:latin typeface="Calibri" pitchFamily="34" charset="0"/>
              </a:rPr>
              <a:t>pré-tibial</a:t>
            </a:r>
            <a:endParaRPr lang="en-US" altLang="en-US" b="1" dirty="0">
              <a:latin typeface="Calibri" pitchFamily="34" charset="0"/>
            </a:endParaRPr>
          </a:p>
        </p:txBody>
      </p:sp>
      <p:sp>
        <p:nvSpPr>
          <p:cNvPr id="9" name="Onicólise"/>
          <p:cNvSpPr txBox="1">
            <a:spLocks noChangeArrowheads="1"/>
          </p:cNvSpPr>
          <p:nvPr/>
        </p:nvSpPr>
        <p:spPr bwMode="auto">
          <a:xfrm>
            <a:off x="8110754" y="6370191"/>
            <a:ext cx="965200" cy="3683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wrap="none" lIns="45718" tIns="45719" rIns="45718" bIns="45719">
            <a:spAutoFit/>
          </a:bodyPr>
          <a:lstStyle/>
          <a:p>
            <a:r>
              <a:rPr lang="en-US" altLang="en-US" b="1">
                <a:latin typeface="Calibri" pitchFamily="34" charset="0"/>
              </a:rPr>
              <a:t>Onicólise</a:t>
            </a:r>
          </a:p>
        </p:txBody>
      </p:sp>
    </p:spTree>
    <p:extLst>
      <p:ext uri="{BB962C8B-B14F-4D97-AF65-F5344CB8AC3E}">
        <p14:creationId xmlns:p14="http://schemas.microsoft.com/office/powerpoint/2010/main" xmlns="" val="377933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Sinais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e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Sintomas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381000" y="1619250"/>
            <a:ext cx="11520488" cy="44084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      Na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tireoidite s</a:t>
            </a:r>
            <a:r>
              <a:rPr kumimoji="0" lang="en-US" altLang="en-US" sz="2400" b="1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ubaguda (granulomatosa ou de Quervain)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ocorre</a:t>
            </a:r>
            <a:r>
              <a:rPr kumimoji="0" lang="en-US" alt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charset="0"/>
                <a:ea typeface="Verdana" pitchFamily="34" charset="0"/>
                <a:cs typeface="Arial" charset="0"/>
              </a:rPr>
              <a:t>dor na região cervical anterior, de intensidade moderada a severa (com irradiação para orelhas, mandíbula e garganta) por semanas, além de histórico de  indisposição, febre e sintomas de faringite. À palpação a tireoide encontra-se pouco aumentada, firme e dolorosa.</a:t>
            </a:r>
          </a:p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charset="0"/>
              <a:ea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Oftalmopatia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da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</a:t>
            </a:r>
            <a:r>
              <a:rPr lang="en-US" altLang="en-US" sz="2800" dirty="0" err="1" smtClean="0">
                <a:latin typeface="Arial" charset="0"/>
                <a:cs typeface="Arial" charset="0"/>
              </a:rPr>
              <a:t>doença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de Graves</a:t>
            </a:r>
            <a:endParaRPr lang="pt-BR" sz="2800" dirty="0"/>
          </a:p>
        </p:txBody>
      </p:sp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190500" y="1524000"/>
            <a:ext cx="11520488" cy="440848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Para avaliar  se há atividade clínica utiliza-se as pontuações do CAS (Clinical Activity Score); este escore identifica a fase aguda e prediz resposta a terapias anti-inflamatórias;</a:t>
            </a: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 exame físico avalia-se também se há comprometimento da musculatura ocular extrínseca;</a:t>
            </a: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Medidas tópicas (uso de óculos de sol e colírios lubrificantes);</a:t>
            </a:r>
          </a:p>
          <a:p>
            <a:pPr marL="0" marR="0" lvl="0" indent="0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Encaminhar ao oftalmologista.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99" y="135872"/>
            <a:ext cx="9639301" cy="924041"/>
          </a:xfrm>
        </p:spPr>
        <p:txBody>
          <a:bodyPr>
            <a:noAutofit/>
          </a:bodyPr>
          <a:lstStyle/>
          <a:p>
            <a:r>
              <a:rPr lang="en-US" altLang="en-US" sz="2800" dirty="0" err="1" smtClean="0"/>
              <a:t>Pontuação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atividade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clínica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Oftalmopatia</a:t>
            </a:r>
            <a:r>
              <a:rPr lang="en-US" altLang="en-US" sz="2800" dirty="0" smtClean="0"/>
              <a:t> de Graves:</a:t>
            </a:r>
            <a:endParaRPr lang="pt-BR" sz="2800" dirty="0"/>
          </a:p>
        </p:txBody>
      </p:sp>
      <p:pic>
        <p:nvPicPr>
          <p:cNvPr id="3" name="Picture 2" descr="SciELO - Brasil - Auto-estima na forma inativa da oftalmopatia de Graves  Auto-estima na forma inativa da oftalmopatia de Grav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407" y="1458685"/>
            <a:ext cx="85169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579586" y="5390470"/>
            <a:ext cx="44386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/>
          <a:lstStyle/>
          <a:p>
            <a:pPr>
              <a:spcBef>
                <a:spcPts val="1000"/>
              </a:spcBef>
            </a:pPr>
            <a:r>
              <a:rPr lang="pt-BR" sz="2000" dirty="0">
                <a:solidFill>
                  <a:srgbClr val="404040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&gt; Ou = 3 pontos significa doença ativa.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err="1" smtClean="0">
                <a:latin typeface="Arial" charset="0"/>
                <a:cs typeface="Arial" charset="0"/>
              </a:rPr>
              <a:t>Diagnóstico</a:t>
            </a:r>
            <a:r>
              <a:rPr lang="en-US" altLang="en-US" sz="2800" dirty="0" smtClean="0">
                <a:latin typeface="Arial" charset="0"/>
                <a:cs typeface="Arial" charset="0"/>
              </a:rPr>
              <a:t> laboratorial</a:t>
            </a:r>
            <a:r>
              <a:rPr lang="en-US" altLang="en-US" sz="2800" dirty="0" smtClean="0">
                <a:solidFill>
                  <a:srgbClr val="000000"/>
                </a:solidFill>
                <a:latin typeface="Times Roman" pitchFamily="2" charset="0"/>
                <a:cs typeface="Arial" charset="0"/>
                <a:sym typeface="Times Roman" pitchFamily="2" charset="0"/>
              </a:rPr>
              <a:t> </a:t>
            </a:r>
            <a:endParaRPr lang="pt-BR" sz="2800" dirty="0"/>
          </a:p>
        </p:txBody>
      </p:sp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190500" y="1619250"/>
            <a:ext cx="11520488" cy="44084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200522" marR="0" lvl="0" indent="-200522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Todos os pacientes com hipertireoidismo primário apresentam TSH baixo (suprimido); </a:t>
            </a:r>
          </a:p>
          <a:p>
            <a:pPr marL="0" marR="0" lvl="0" indent="0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Roman"/>
              <a:ea typeface="Times Roman"/>
              <a:cs typeface="Times Roman"/>
              <a:sym typeface="Times Roman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 dosagem de T3 e T4 livre estão aumentados;</a:t>
            </a:r>
          </a:p>
          <a:p>
            <a:pPr marL="200522" marR="0" lvl="0" indent="-200522" algn="l" defTabSz="45718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2000"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200522" marR="0" lvl="0" indent="-200522" algn="l" defTabSz="457189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1800"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 anticorpo </a:t>
            </a:r>
            <a:r>
              <a:rPr kumimoji="0" lang="en-US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TRAb elevado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no hipertireoidismo é altamente específico para diagnóstico da Doença de Graves.</a:t>
            </a:r>
          </a:p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3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 typeface="Arial" panose="020B0604020202020204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ysClr val="windowText" lastClr="000000">
                <a:lumMod val="75000"/>
                <a:lumOff val="25000"/>
              </a:sysClr>
            </a:solidFill>
            <a:effectLst/>
            <a:uLnTx/>
            <a:uFillTx/>
            <a:latin typeface="Calibri" panose="020F0502020204030204"/>
            <a:ea typeface="Verdana" pitchFamily="34" charset="0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969</TotalTime>
  <Words>1323</Words>
  <Application>Microsoft Office PowerPoint</Application>
  <PresentationFormat>Personalizar</PresentationFormat>
  <Paragraphs>178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03</vt:lpstr>
      <vt:lpstr>Slide 1</vt:lpstr>
      <vt:lpstr>O que é hipertireoidismo? </vt:lpstr>
      <vt:lpstr>Outras causas de tireotoxicose </vt:lpstr>
      <vt:lpstr>Anamnese</vt:lpstr>
      <vt:lpstr>DOENÇA DE GRAVES:</vt:lpstr>
      <vt:lpstr> Sinais e Sintomas </vt:lpstr>
      <vt:lpstr>Oftalmopatia da doença de Graves</vt:lpstr>
      <vt:lpstr>Pontuação para atividade clínica da Oftalmopatia de Graves:</vt:lpstr>
      <vt:lpstr>Diagnóstico laboratorial </vt:lpstr>
      <vt:lpstr>Hipertireoidismo Subclínico </vt:lpstr>
      <vt:lpstr>Exames complementares </vt:lpstr>
      <vt:lpstr>Tratamento </vt:lpstr>
      <vt:lpstr>Dose conforme níveis de T4L </vt:lpstr>
      <vt:lpstr>Betabloqueador</vt:lpstr>
      <vt:lpstr>Efeitos colaterais </vt:lpstr>
      <vt:lpstr>Consultas de Retorno </vt:lpstr>
      <vt:lpstr>Duração do tratamento </vt:lpstr>
      <vt:lpstr>BNT/BMNT </vt:lpstr>
      <vt:lpstr>BNT/BMNT x Bocio Difuso (Graves) Aspecto na cintilografia</vt:lpstr>
      <vt:lpstr>Hipertireoidismo subclínico </vt:lpstr>
      <vt:lpstr>Considerações sobre o tratamento com iodo radioativo: </vt:lpstr>
      <vt:lpstr>Tratamento Cirúrgico </vt:lpstr>
      <vt:lpstr>Consulta com especialista </vt:lpstr>
      <vt:lpstr>Caso Clínico 1</vt:lpstr>
      <vt:lpstr>Caso Clínico 2</vt:lpstr>
      <vt:lpstr>Caso Clínico 3</vt:lpstr>
      <vt:lpstr>Dose conforme níveis de T4L </vt:lpstr>
      <vt:lpstr>Bibliografia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tiago</dc:creator>
  <cp:lastModifiedBy>vitoria.santana</cp:lastModifiedBy>
  <cp:revision>132</cp:revision>
  <dcterms:created xsi:type="dcterms:W3CDTF">2017-08-31T14:12:02Z</dcterms:created>
  <dcterms:modified xsi:type="dcterms:W3CDTF">2022-09-27T11:31:00Z</dcterms:modified>
</cp:coreProperties>
</file>